
<file path=[Content_Types].xml><?xml version="1.0" encoding="utf-8"?>
<Types xmlns="http://schemas.openxmlformats.org/package/2006/content-types">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2">
  <p:sldMasterIdLst>
    <p:sldMasterId id="2147483648" r:id="rId1"/>
  </p:sldMasterIdLst>
  <p:notesMasterIdLst>
    <p:notesMasterId r:id="rId11"/>
  </p:notesMasterIdLst>
  <p:handoutMasterIdLst>
    <p:handoutMasterId r:id="rId12"/>
  </p:handoutMasterIdLst>
  <p:sldIdLst>
    <p:sldId id="573" r:id="rId2"/>
    <p:sldId id="588" r:id="rId3"/>
    <p:sldId id="584" r:id="rId4"/>
    <p:sldId id="589" r:id="rId5"/>
    <p:sldId id="590" r:id="rId6"/>
    <p:sldId id="595" r:id="rId7"/>
    <p:sldId id="593" r:id="rId8"/>
    <p:sldId id="596" r:id="rId9"/>
    <p:sldId id="594" r:id="rId10"/>
  </p:sldIdLst>
  <p:sldSz cx="12192000" cy="6858000"/>
  <p:notesSz cx="6858000" cy="9144000"/>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114" d="100"/>
          <a:sy n="114" d="100"/>
        </p:scale>
        <p:origin x="414" y="102"/>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9DA54-F8C9-466F-991D-33386C63F4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053A7A3-9A47-49A4-89B7-797D7192664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11FC49-99C8-4343-83B8-C1175BB91A9E}"/>
              </a:ext>
            </a:extLst>
          </p:cNvPr>
          <p:cNvSpPr>
            <a:spLocks noGrp="1"/>
          </p:cNvSpPr>
          <p:nvPr>
            <p:ph type="dt" sz="half" idx="10"/>
          </p:nvPr>
        </p:nvSpPr>
        <p:spPr/>
        <p:txBody>
          <a:bodyPr/>
          <a:lstStyle/>
          <a:p>
            <a:fld id="{D73F07D8-BF9A-433E-B3E0-5AAD397A94D1}" type="datetimeFigureOut">
              <a:rPr lang="en-US" smtClean="0"/>
              <a:t>10/7/2020</a:t>
            </a:fld>
            <a:endParaRPr lang="en-US"/>
          </a:p>
        </p:txBody>
      </p:sp>
      <p:sp>
        <p:nvSpPr>
          <p:cNvPr id="5" name="Footer Placeholder 4">
            <a:extLst>
              <a:ext uri="{FF2B5EF4-FFF2-40B4-BE49-F238E27FC236}">
                <a16:creationId xmlns:a16="http://schemas.microsoft.com/office/drawing/2014/main" id="{CD2D8C8D-B802-4477-A6A1-F8328B3559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32B793-C543-46F5-901D-AE74301E0C8C}"/>
              </a:ext>
            </a:extLst>
          </p:cNvPr>
          <p:cNvSpPr>
            <a:spLocks noGrp="1"/>
          </p:cNvSpPr>
          <p:nvPr>
            <p:ph type="sldNum" sz="quarter" idx="12"/>
          </p:nvPr>
        </p:nvSpPr>
        <p:spPr/>
        <p:txBody>
          <a:bodyPr/>
          <a:lstStyle/>
          <a:p>
            <a:fld id="{F9B1C001-C76C-4980-8B43-9917741139C1}" type="slidenum">
              <a:rPr lang="en-US" smtClean="0"/>
              <a:t>‹#›</a:t>
            </a:fld>
            <a:endParaRPr lang="en-US"/>
          </a:p>
        </p:txBody>
      </p:sp>
    </p:spTree>
    <p:extLst>
      <p:ext uri="{BB962C8B-B14F-4D97-AF65-F5344CB8AC3E}">
        <p14:creationId xmlns:p14="http://schemas.microsoft.com/office/powerpoint/2010/main" val="303449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54"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34551" y="2615706"/>
            <a:ext cx="7425116" cy="1461939"/>
          </a:xfrm>
        </p:spPr>
        <p:txBody>
          <a:bodyPr/>
          <a:lstStyle/>
          <a:p>
            <a:r>
              <a:rPr lang="en-US" sz="3600" b="1" u="sng" dirty="0"/>
              <a:t>JVET-T0105:</a:t>
            </a:r>
            <a:br>
              <a:rPr lang="en-US" sz="3600" b="1" dirty="0"/>
            </a:br>
            <a:r>
              <a:rPr lang="en-US" sz="3600" b="1" dirty="0"/>
              <a:t>AHG12: On the Rice parameter derivation for high bit-depth coding</a:t>
            </a:r>
            <a:endParaRPr lang="en-US" sz="36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sz="2000" dirty="0"/>
              <a:t>L. Pham Van, D. Rusanovskyy</a:t>
            </a:r>
            <a:r>
              <a:rPr lang="en-CA" sz="2000" dirty="0"/>
              <a:t>, M. Karczewicz (Qualcomm)</a:t>
            </a:r>
            <a:endParaRPr lang="en-US" sz="2000" dirty="0"/>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10/2020</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45FE2-A4D2-4AB0-BD6D-A5339135C93F}"/>
              </a:ext>
            </a:extLst>
          </p:cNvPr>
          <p:cNvSpPr>
            <a:spLocks noGrp="1"/>
          </p:cNvSpPr>
          <p:nvPr>
            <p:ph type="title"/>
          </p:nvPr>
        </p:nvSpPr>
        <p:spPr/>
        <p:txBody>
          <a:bodyPr/>
          <a:lstStyle/>
          <a:p>
            <a:r>
              <a:rPr lang="en-US" dirty="0"/>
              <a:t>Content</a:t>
            </a:r>
          </a:p>
        </p:txBody>
      </p:sp>
      <p:sp>
        <p:nvSpPr>
          <p:cNvPr id="3" name="Subtitle 2">
            <a:extLst>
              <a:ext uri="{FF2B5EF4-FFF2-40B4-BE49-F238E27FC236}">
                <a16:creationId xmlns:a16="http://schemas.microsoft.com/office/drawing/2014/main" id="{EC7E25A7-259D-427E-BE6D-0BD6C72A55A3}"/>
              </a:ext>
            </a:extLst>
          </p:cNvPr>
          <p:cNvSpPr>
            <a:spLocks noGrp="1"/>
          </p:cNvSpPr>
          <p:nvPr>
            <p:ph type="subTitle" idx="1"/>
          </p:nvPr>
        </p:nvSpPr>
        <p:spPr>
          <a:xfrm>
            <a:off x="479793" y="1132232"/>
            <a:ext cx="11202619" cy="4682642"/>
          </a:xfrm>
        </p:spPr>
        <p:txBody>
          <a:bodyPr/>
          <a:lstStyle/>
          <a:p>
            <a:endParaRPr lang="en-US" dirty="0"/>
          </a:p>
          <a:p>
            <a:pPr marL="342900" indent="-342900">
              <a:buFont typeface="Arial" panose="020B0604020202020204" pitchFamily="34" charset="0"/>
              <a:buChar char="•"/>
            </a:pPr>
            <a:r>
              <a:rPr lang="en-US" dirty="0"/>
              <a:t>Introduction </a:t>
            </a:r>
          </a:p>
          <a:p>
            <a:pPr marL="342900" indent="-342900">
              <a:buFont typeface="Arial" panose="020B0604020202020204" pitchFamily="34" charset="0"/>
              <a:buChar char="•"/>
            </a:pPr>
            <a:r>
              <a:rPr lang="en-US" dirty="0"/>
              <a:t>Proposed method </a:t>
            </a:r>
          </a:p>
          <a:p>
            <a:pPr marL="342900" indent="-342900">
              <a:buFont typeface="Arial" panose="020B0604020202020204" pitchFamily="34" charset="0"/>
              <a:buChar char="•"/>
            </a:pPr>
            <a:r>
              <a:rPr lang="en-US" dirty="0"/>
              <a:t>Experimental results</a:t>
            </a:r>
          </a:p>
          <a:p>
            <a:pPr marL="342900" indent="-342900">
              <a:buFont typeface="Arial" panose="020B0604020202020204" pitchFamily="34" charset="0"/>
              <a:buChar char="•"/>
            </a:pPr>
            <a:r>
              <a:rPr lang="en-US" dirty="0"/>
              <a:t>Conclusion</a:t>
            </a:r>
          </a:p>
          <a:p>
            <a:endParaRPr lang="en-US" dirty="0"/>
          </a:p>
        </p:txBody>
      </p:sp>
      <p:sp>
        <p:nvSpPr>
          <p:cNvPr id="4" name="Footer Placeholder 3">
            <a:extLst>
              <a:ext uri="{FF2B5EF4-FFF2-40B4-BE49-F238E27FC236}">
                <a16:creationId xmlns:a16="http://schemas.microsoft.com/office/drawing/2014/main" id="{21F74C7A-6B54-4885-AE5D-B448B194EC1A}"/>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1260517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F149B-33B3-4728-96F2-6377D4AE3FBE}"/>
              </a:ext>
            </a:extLst>
          </p:cNvPr>
          <p:cNvSpPr>
            <a:spLocks noGrp="1"/>
          </p:cNvSpPr>
          <p:nvPr>
            <p:ph type="title"/>
          </p:nvPr>
        </p:nvSpPr>
        <p:spPr>
          <a:xfrm>
            <a:off x="995957" y="664352"/>
            <a:ext cx="6372510" cy="429028"/>
          </a:xfrm>
        </p:spPr>
        <p:txBody>
          <a:bodyPr/>
          <a:lstStyle/>
          <a:p>
            <a:r>
              <a:rPr lang="en-US" dirty="0"/>
              <a:t>Rice parameter derivation</a:t>
            </a:r>
          </a:p>
        </p:txBody>
      </p:sp>
      <p:sp>
        <p:nvSpPr>
          <p:cNvPr id="4" name="Footer Placeholder 3">
            <a:extLst>
              <a:ext uri="{FF2B5EF4-FFF2-40B4-BE49-F238E27FC236}">
                <a16:creationId xmlns:a16="http://schemas.microsoft.com/office/drawing/2014/main" id="{486F10D9-57B4-4053-9C62-12C558D4B9BE}"/>
              </a:ext>
            </a:extLst>
          </p:cNvPr>
          <p:cNvSpPr>
            <a:spLocks noGrp="1"/>
          </p:cNvSpPr>
          <p:nvPr>
            <p:ph type="ftr" sz="quarter" idx="3"/>
          </p:nvPr>
        </p:nvSpPr>
        <p:spPr/>
        <p:txBody>
          <a:bodyPr/>
          <a:lstStyle/>
          <a:p>
            <a:endParaRPr lang="en-US" dirty="0"/>
          </a:p>
        </p:txBody>
      </p:sp>
      <p:sp>
        <p:nvSpPr>
          <p:cNvPr id="74" name="Subtitle 2">
            <a:extLst>
              <a:ext uri="{FF2B5EF4-FFF2-40B4-BE49-F238E27FC236}">
                <a16:creationId xmlns:a16="http://schemas.microsoft.com/office/drawing/2014/main" id="{3A8B64ED-D1EE-4509-BA99-963A751A69E8}"/>
              </a:ext>
            </a:extLst>
          </p:cNvPr>
          <p:cNvSpPr>
            <a:spLocks noGrp="1"/>
          </p:cNvSpPr>
          <p:nvPr>
            <p:ph type="subTitle" idx="1"/>
          </p:nvPr>
        </p:nvSpPr>
        <p:spPr>
          <a:xfrm>
            <a:off x="463015" y="1132232"/>
            <a:ext cx="11202619" cy="4682642"/>
          </a:xfrm>
        </p:spPr>
        <p:txBody>
          <a:bodyPr/>
          <a:lstStyle/>
          <a:p>
            <a:endParaRPr lang="en-US" dirty="0"/>
          </a:p>
          <a:p>
            <a:pPr marL="342900" indent="-342900">
              <a:buFont typeface="Arial" panose="020B0604020202020204" pitchFamily="34" charset="0"/>
              <a:buChar char="•"/>
            </a:pPr>
            <a:r>
              <a:rPr lang="en-CA" sz="2000" i="1" dirty="0">
                <a:effectLst/>
                <a:latin typeface="Times New Roman" panose="02020603050405020304" pitchFamily="18" charset="0"/>
                <a:ea typeface="Yu Mincho" panose="02020400000000000000" pitchFamily="18" charset="-128"/>
              </a:rPr>
              <a:t>locS</a:t>
            </a:r>
            <a:r>
              <a:rPr lang="en-US" sz="2000" i="1" dirty="0">
                <a:effectLst/>
                <a:latin typeface="Times New Roman" panose="02020603050405020304" pitchFamily="18" charset="0"/>
                <a:ea typeface="Yu Mincho" panose="02020400000000000000" pitchFamily="18" charset="-128"/>
              </a:rPr>
              <a:t>umAbs</a:t>
            </a:r>
            <a:r>
              <a:rPr lang="en-US" sz="2000" dirty="0">
                <a:effectLst/>
                <a:latin typeface="Times New Roman" panose="02020603050405020304" pitchFamily="18" charset="0"/>
                <a:ea typeface="Yu Mincho" panose="02020400000000000000" pitchFamily="18" charset="-128"/>
              </a:rPr>
              <a:t> </a:t>
            </a:r>
            <a:r>
              <a:rPr lang="en-US" sz="2000" dirty="0"/>
              <a:t>is estimated over five coefficients template (Fig. 1).</a:t>
            </a:r>
          </a:p>
          <a:p>
            <a:pPr marL="342900" indent="-342900">
              <a:buFont typeface="Arial" panose="020B0604020202020204" pitchFamily="34" charset="0"/>
              <a:buChar char="•"/>
            </a:pPr>
            <a:r>
              <a:rPr lang="en-CA" sz="2000" i="1" dirty="0"/>
              <a:t>locSumAbs </a:t>
            </a:r>
            <a:r>
              <a:rPr lang="en-CA" sz="2000" dirty="0"/>
              <a:t>is then </a:t>
            </a:r>
            <a:r>
              <a:rPr lang="en-CA" sz="2000" dirty="0" err="1"/>
              <a:t>offsetted</a:t>
            </a:r>
            <a:r>
              <a:rPr lang="en-CA" sz="2000" dirty="0"/>
              <a:t> and clipped to a range from 0.. 31</a:t>
            </a:r>
          </a:p>
          <a:p>
            <a:r>
              <a:rPr lang="en-CA" sz="2000" i="1" dirty="0">
                <a:latin typeface="Times New Roman" panose="02020603050405020304" pitchFamily="18" charset="0"/>
                <a:ea typeface="Yu Mincho" panose="02020400000000000000" pitchFamily="18" charset="-128"/>
              </a:rPr>
              <a:t>	</a:t>
            </a:r>
            <a:r>
              <a:rPr lang="en-CA" sz="1600" i="1" dirty="0">
                <a:effectLst/>
                <a:latin typeface="Times New Roman" panose="02020603050405020304" pitchFamily="18" charset="0"/>
                <a:ea typeface="Yu Mincho" panose="02020400000000000000" pitchFamily="18" charset="-128"/>
              </a:rPr>
              <a:t> locSumAbs</a:t>
            </a:r>
            <a:r>
              <a:rPr lang="en-CA" sz="1600" dirty="0">
                <a:effectLst/>
                <a:latin typeface="Times New Roman" panose="02020603050405020304" pitchFamily="18" charset="0"/>
                <a:ea typeface="Yu Mincho" panose="02020400000000000000" pitchFamily="18" charset="-128"/>
              </a:rPr>
              <a:t> = Clip3( 0, 31, </a:t>
            </a:r>
            <a:r>
              <a:rPr lang="en-CA" sz="1600" i="1" dirty="0">
                <a:effectLst/>
                <a:latin typeface="Times New Roman" panose="02020603050405020304" pitchFamily="18" charset="0"/>
                <a:ea typeface="Yu Mincho" panose="02020400000000000000" pitchFamily="18" charset="-128"/>
              </a:rPr>
              <a:t>locSumAbs</a:t>
            </a:r>
            <a:r>
              <a:rPr lang="en-CA" sz="1600" dirty="0">
                <a:effectLst/>
                <a:latin typeface="Times New Roman" panose="02020603050405020304" pitchFamily="18" charset="0"/>
                <a:ea typeface="Yu Mincho" panose="02020400000000000000" pitchFamily="18" charset="-128"/>
              </a:rPr>
              <a:t> - baseLevel * 5 )</a:t>
            </a:r>
            <a:endParaRPr lang="en-US" sz="2800" dirty="0"/>
          </a:p>
          <a:p>
            <a:pPr marL="342900" indent="-342900">
              <a:buFont typeface="Arial" panose="020B0604020202020204" pitchFamily="34" charset="0"/>
              <a:buChar char="•"/>
            </a:pPr>
            <a:r>
              <a:rPr lang="en-US" sz="2000" dirty="0"/>
              <a:t>The Rice parameter is derived from Table 128 using </a:t>
            </a:r>
            <a:r>
              <a:rPr lang="en-US" sz="2000" i="1" dirty="0" err="1"/>
              <a:t>locSumAbs</a:t>
            </a:r>
            <a:r>
              <a:rPr lang="en-US" sz="2000" i="1" dirty="0"/>
              <a:t> </a:t>
            </a:r>
            <a:r>
              <a:rPr lang="en-US" sz="2000" dirty="0"/>
              <a:t>as index</a:t>
            </a:r>
            <a:r>
              <a:rPr lang="en-US" sz="2000" i="1" dirty="0"/>
              <a:t>.</a:t>
            </a:r>
            <a:endParaRPr lang="en-US" sz="2000" dirty="0"/>
          </a:p>
          <a:p>
            <a:endParaRPr lang="en-US" dirty="0"/>
          </a:p>
        </p:txBody>
      </p:sp>
      <p:pic>
        <p:nvPicPr>
          <p:cNvPr id="75" name="Picture 74">
            <a:extLst>
              <a:ext uri="{FF2B5EF4-FFF2-40B4-BE49-F238E27FC236}">
                <a16:creationId xmlns:a16="http://schemas.microsoft.com/office/drawing/2014/main" id="{F07CAEF8-5625-4AAD-A660-C40C370FA6B6}"/>
              </a:ext>
            </a:extLst>
          </p:cNvPr>
          <p:cNvPicPr/>
          <p:nvPr/>
        </p:nvPicPr>
        <p:blipFill>
          <a:blip r:embed="rId2"/>
          <a:stretch>
            <a:fillRect/>
          </a:stretch>
        </p:blipFill>
        <p:spPr>
          <a:xfrm>
            <a:off x="364552" y="3974603"/>
            <a:ext cx="4480560" cy="1737360"/>
          </a:xfrm>
          <a:prstGeom prst="rect">
            <a:avLst/>
          </a:prstGeom>
        </p:spPr>
      </p:pic>
      <p:graphicFrame>
        <p:nvGraphicFramePr>
          <p:cNvPr id="5" name="Table 4">
            <a:extLst>
              <a:ext uri="{FF2B5EF4-FFF2-40B4-BE49-F238E27FC236}">
                <a16:creationId xmlns:a16="http://schemas.microsoft.com/office/drawing/2014/main" id="{93844DE2-0BA5-4C84-BE16-FF990942117D}"/>
              </a:ext>
            </a:extLst>
          </p:cNvPr>
          <p:cNvGraphicFramePr>
            <a:graphicFrameLocks noGrp="1"/>
          </p:cNvGraphicFramePr>
          <p:nvPr>
            <p:extLst>
              <p:ext uri="{D42A27DB-BD31-4B8C-83A1-F6EECF244321}">
                <p14:modId xmlns:p14="http://schemas.microsoft.com/office/powerpoint/2010/main" val="363016856"/>
              </p:ext>
            </p:extLst>
          </p:nvPr>
        </p:nvGraphicFramePr>
        <p:xfrm>
          <a:off x="5320881" y="4826711"/>
          <a:ext cx="6391326" cy="1002848"/>
        </p:xfrm>
        <a:graphic>
          <a:graphicData uri="http://schemas.openxmlformats.org/drawingml/2006/table">
            <a:tbl>
              <a:tblPr firstRow="1" firstCol="1" bandRow="1">
                <a:tableStyleId>{5940675A-B579-460E-94D1-54222C63F5DA}</a:tableStyleId>
              </a:tblPr>
              <a:tblGrid>
                <a:gridCol w="932770">
                  <a:extLst>
                    <a:ext uri="{9D8B030D-6E8A-4147-A177-3AD203B41FA5}">
                      <a16:colId xmlns:a16="http://schemas.microsoft.com/office/drawing/2014/main" val="1554889872"/>
                    </a:ext>
                  </a:extLst>
                </a:gridCol>
                <a:gridCol w="340583">
                  <a:extLst>
                    <a:ext uri="{9D8B030D-6E8A-4147-A177-3AD203B41FA5}">
                      <a16:colId xmlns:a16="http://schemas.microsoft.com/office/drawing/2014/main" val="3778604373"/>
                    </a:ext>
                  </a:extLst>
                </a:gridCol>
                <a:gridCol w="340583">
                  <a:extLst>
                    <a:ext uri="{9D8B030D-6E8A-4147-A177-3AD203B41FA5}">
                      <a16:colId xmlns:a16="http://schemas.microsoft.com/office/drawing/2014/main" val="639771873"/>
                    </a:ext>
                  </a:extLst>
                </a:gridCol>
                <a:gridCol w="340583">
                  <a:extLst>
                    <a:ext uri="{9D8B030D-6E8A-4147-A177-3AD203B41FA5}">
                      <a16:colId xmlns:a16="http://schemas.microsoft.com/office/drawing/2014/main" val="134128773"/>
                    </a:ext>
                  </a:extLst>
                </a:gridCol>
                <a:gridCol w="340583">
                  <a:extLst>
                    <a:ext uri="{9D8B030D-6E8A-4147-A177-3AD203B41FA5}">
                      <a16:colId xmlns:a16="http://schemas.microsoft.com/office/drawing/2014/main" val="4232700206"/>
                    </a:ext>
                  </a:extLst>
                </a:gridCol>
                <a:gridCol w="341352">
                  <a:extLst>
                    <a:ext uri="{9D8B030D-6E8A-4147-A177-3AD203B41FA5}">
                      <a16:colId xmlns:a16="http://schemas.microsoft.com/office/drawing/2014/main" val="1412514416"/>
                    </a:ext>
                  </a:extLst>
                </a:gridCol>
                <a:gridCol w="341352">
                  <a:extLst>
                    <a:ext uri="{9D8B030D-6E8A-4147-A177-3AD203B41FA5}">
                      <a16:colId xmlns:a16="http://schemas.microsoft.com/office/drawing/2014/main" val="2367935626"/>
                    </a:ext>
                  </a:extLst>
                </a:gridCol>
                <a:gridCol w="341352">
                  <a:extLst>
                    <a:ext uri="{9D8B030D-6E8A-4147-A177-3AD203B41FA5}">
                      <a16:colId xmlns:a16="http://schemas.microsoft.com/office/drawing/2014/main" val="4165449173"/>
                    </a:ext>
                  </a:extLst>
                </a:gridCol>
                <a:gridCol w="341352">
                  <a:extLst>
                    <a:ext uri="{9D8B030D-6E8A-4147-A177-3AD203B41FA5}">
                      <a16:colId xmlns:a16="http://schemas.microsoft.com/office/drawing/2014/main" val="1642921596"/>
                    </a:ext>
                  </a:extLst>
                </a:gridCol>
                <a:gridCol w="341352">
                  <a:extLst>
                    <a:ext uri="{9D8B030D-6E8A-4147-A177-3AD203B41FA5}">
                      <a16:colId xmlns:a16="http://schemas.microsoft.com/office/drawing/2014/main" val="1770357652"/>
                    </a:ext>
                  </a:extLst>
                </a:gridCol>
                <a:gridCol w="341352">
                  <a:extLst>
                    <a:ext uri="{9D8B030D-6E8A-4147-A177-3AD203B41FA5}">
                      <a16:colId xmlns:a16="http://schemas.microsoft.com/office/drawing/2014/main" val="1034223642"/>
                    </a:ext>
                  </a:extLst>
                </a:gridCol>
                <a:gridCol w="341352">
                  <a:extLst>
                    <a:ext uri="{9D8B030D-6E8A-4147-A177-3AD203B41FA5}">
                      <a16:colId xmlns:a16="http://schemas.microsoft.com/office/drawing/2014/main" val="3261175630"/>
                    </a:ext>
                  </a:extLst>
                </a:gridCol>
                <a:gridCol w="341352">
                  <a:extLst>
                    <a:ext uri="{9D8B030D-6E8A-4147-A177-3AD203B41FA5}">
                      <a16:colId xmlns:a16="http://schemas.microsoft.com/office/drawing/2014/main" val="2321061702"/>
                    </a:ext>
                  </a:extLst>
                </a:gridCol>
                <a:gridCol w="341352">
                  <a:extLst>
                    <a:ext uri="{9D8B030D-6E8A-4147-A177-3AD203B41FA5}">
                      <a16:colId xmlns:a16="http://schemas.microsoft.com/office/drawing/2014/main" val="2057788408"/>
                    </a:ext>
                  </a:extLst>
                </a:gridCol>
                <a:gridCol w="341352">
                  <a:extLst>
                    <a:ext uri="{9D8B030D-6E8A-4147-A177-3AD203B41FA5}">
                      <a16:colId xmlns:a16="http://schemas.microsoft.com/office/drawing/2014/main" val="1321216017"/>
                    </a:ext>
                  </a:extLst>
                </a:gridCol>
                <a:gridCol w="341352">
                  <a:extLst>
                    <a:ext uri="{9D8B030D-6E8A-4147-A177-3AD203B41FA5}">
                      <a16:colId xmlns:a16="http://schemas.microsoft.com/office/drawing/2014/main" val="280925021"/>
                    </a:ext>
                  </a:extLst>
                </a:gridCol>
                <a:gridCol w="341352">
                  <a:extLst>
                    <a:ext uri="{9D8B030D-6E8A-4147-A177-3AD203B41FA5}">
                      <a16:colId xmlns:a16="http://schemas.microsoft.com/office/drawing/2014/main" val="2894044112"/>
                    </a:ext>
                  </a:extLst>
                </a:gridCol>
              </a:tblGrid>
              <a:tr h="250712">
                <a:tc>
                  <a:txBody>
                    <a:bodyPr/>
                    <a:lstStyle/>
                    <a:p>
                      <a:pPr marL="0" marR="0" algn="just"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i="1" dirty="0">
                          <a:effectLst/>
                        </a:rPr>
                        <a:t>locSumAbs</a:t>
                      </a:r>
                      <a:endParaRPr lang="en-US" sz="1100" i="1" dirty="0">
                        <a:effectLst/>
                        <a:latin typeface="Times New Roman" panose="02020603050405020304" pitchFamily="18" charset="0"/>
                        <a:ea typeface="Yu Mincho" panose="02020400000000000000" pitchFamily="18" charset="-128"/>
                      </a:endParaRPr>
                    </a:p>
                  </a:txBody>
                  <a:tcPr marL="68580" marR="68580" marT="0" marB="0">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0</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3</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4</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5</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6</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7</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8</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9</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10</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11</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12</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13</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14</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15</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extLst>
                  <a:ext uri="{0D108BD9-81ED-4DB2-BD59-A6C34878D82A}">
                    <a16:rowId xmlns:a16="http://schemas.microsoft.com/office/drawing/2014/main" val="1044793887"/>
                  </a:ext>
                </a:extLst>
              </a:tr>
              <a:tr h="250712">
                <a:tc>
                  <a:txBody>
                    <a:bodyPr/>
                    <a:lstStyle/>
                    <a:p>
                      <a:pPr marL="0" marR="0" algn="just"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err="1">
                          <a:effectLst/>
                        </a:rPr>
                        <a:t>cRiceParam</a:t>
                      </a:r>
                      <a:endParaRPr lang="en-US" sz="1100" dirty="0">
                        <a:effectLst/>
                        <a:latin typeface="Times New Roman" panose="02020603050405020304" pitchFamily="18" charset="0"/>
                        <a:ea typeface="Yu Mincho" panose="02020400000000000000" pitchFamily="18" charset="-128"/>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0</a:t>
                      </a:r>
                      <a:endParaRPr lang="en-US" sz="11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extLst>
                  <a:ext uri="{0D108BD9-81ED-4DB2-BD59-A6C34878D82A}">
                    <a16:rowId xmlns:a16="http://schemas.microsoft.com/office/drawing/2014/main" val="3040254999"/>
                  </a:ext>
                </a:extLst>
              </a:tr>
              <a:tr h="250712">
                <a:tc>
                  <a:txBody>
                    <a:bodyPr/>
                    <a:lstStyle/>
                    <a:p>
                      <a:pPr marL="0" marR="0" algn="just"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i="1" dirty="0">
                          <a:effectLst/>
                        </a:rPr>
                        <a:t>locSumAbs</a:t>
                      </a:r>
                      <a:endParaRPr lang="en-US" sz="1100" i="1" dirty="0">
                        <a:effectLst/>
                        <a:latin typeface="Times New Roman" panose="02020603050405020304" pitchFamily="18" charset="0"/>
                        <a:ea typeface="Yu Mincho" panose="02020400000000000000" pitchFamily="18" charset="-128"/>
                      </a:endParaRPr>
                    </a:p>
                  </a:txBody>
                  <a:tcPr marL="68580" marR="68580" marT="0" marB="0">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16</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17</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18</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19</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20</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21</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22</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23</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24</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25</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26</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27</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28</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29</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30</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31</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extLst>
                  <a:ext uri="{0D108BD9-81ED-4DB2-BD59-A6C34878D82A}">
                    <a16:rowId xmlns:a16="http://schemas.microsoft.com/office/drawing/2014/main" val="3269096983"/>
                  </a:ext>
                </a:extLst>
              </a:tr>
              <a:tr h="250712">
                <a:tc>
                  <a:txBody>
                    <a:bodyPr/>
                    <a:lstStyle/>
                    <a:p>
                      <a:pPr marL="0" marR="0" algn="just"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err="1">
                          <a:effectLst/>
                        </a:rPr>
                        <a:t>cRiceParam</a:t>
                      </a:r>
                      <a:endParaRPr lang="en-US" sz="1100" dirty="0">
                        <a:effectLst/>
                        <a:latin typeface="Times New Roman" panose="02020603050405020304" pitchFamily="18" charset="0"/>
                        <a:ea typeface="Yu Mincho" panose="02020400000000000000" pitchFamily="18" charset="-128"/>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3</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3</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3</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3</a:t>
                      </a:r>
                      <a:endParaRPr lang="en-US" sz="1100" dirty="0">
                        <a:effectLst/>
                        <a:latin typeface="Times New Roman" panose="02020603050405020304" pitchFamily="18" charset="0"/>
                        <a:ea typeface="Yu Mincho" panose="02020400000000000000" pitchFamily="18" charset="-128"/>
                      </a:endParaRPr>
                    </a:p>
                  </a:txBody>
                  <a:tcPr marL="68580" marR="68580" marT="0" marB="0" anchor="ctr"/>
                </a:tc>
                <a:extLst>
                  <a:ext uri="{0D108BD9-81ED-4DB2-BD59-A6C34878D82A}">
                    <a16:rowId xmlns:a16="http://schemas.microsoft.com/office/drawing/2014/main" val="1023895834"/>
                  </a:ext>
                </a:extLst>
              </a:tr>
            </a:tbl>
          </a:graphicData>
        </a:graphic>
      </p:graphicFrame>
      <p:sp>
        <p:nvSpPr>
          <p:cNvPr id="6" name="TextBox 5">
            <a:extLst>
              <a:ext uri="{FF2B5EF4-FFF2-40B4-BE49-F238E27FC236}">
                <a16:creationId xmlns:a16="http://schemas.microsoft.com/office/drawing/2014/main" id="{D0AC438A-4C9B-4F13-9B31-A951813119C4}"/>
              </a:ext>
            </a:extLst>
          </p:cNvPr>
          <p:cNvSpPr txBox="1"/>
          <p:nvPr/>
        </p:nvSpPr>
        <p:spPr>
          <a:xfrm>
            <a:off x="508541" y="5749152"/>
            <a:ext cx="3673671" cy="360099"/>
          </a:xfrm>
          <a:prstGeom prst="rect">
            <a:avLst/>
          </a:prstGeom>
          <a:noFill/>
          <a:ln>
            <a:noFill/>
          </a:ln>
        </p:spPr>
        <p:txBody>
          <a:bodyPr wrap="square" lIns="137160" tIns="91440" rIns="0" bIns="91440" rtlCol="0">
            <a:spAutoFit/>
          </a:bodyPr>
          <a:lstStyle/>
          <a:p>
            <a:pPr algn="l">
              <a:lnSpc>
                <a:spcPct val="95000"/>
              </a:lnSpc>
              <a:spcBef>
                <a:spcPts val="1200"/>
              </a:spcBef>
            </a:pPr>
            <a:r>
              <a:rPr lang="en-US" sz="1200" dirty="0">
                <a:solidFill>
                  <a:schemeClr val="tx1"/>
                </a:solidFill>
              </a:rPr>
              <a:t>Fig. 1: Template using in calculation of locSumAbs</a:t>
            </a:r>
          </a:p>
        </p:txBody>
      </p:sp>
      <p:sp>
        <p:nvSpPr>
          <p:cNvPr id="7" name="TextBox 6">
            <a:extLst>
              <a:ext uri="{FF2B5EF4-FFF2-40B4-BE49-F238E27FC236}">
                <a16:creationId xmlns:a16="http://schemas.microsoft.com/office/drawing/2014/main" id="{1CCC93F6-6CFE-4A0D-BC17-CF7F9041D19B}"/>
              </a:ext>
            </a:extLst>
          </p:cNvPr>
          <p:cNvSpPr txBox="1"/>
          <p:nvPr/>
        </p:nvSpPr>
        <p:spPr>
          <a:xfrm>
            <a:off x="6648743" y="4483184"/>
            <a:ext cx="4888366" cy="360099"/>
          </a:xfrm>
          <a:prstGeom prst="rect">
            <a:avLst/>
          </a:prstGeom>
          <a:noFill/>
          <a:ln>
            <a:noFill/>
          </a:ln>
        </p:spPr>
        <p:txBody>
          <a:bodyPr wrap="square" lIns="137160" tIns="91440" rIns="0" bIns="91440" rtlCol="0">
            <a:spAutoFit/>
          </a:bodyPr>
          <a:lstStyle/>
          <a:p>
            <a:pPr algn="l">
              <a:lnSpc>
                <a:spcPct val="95000"/>
              </a:lnSpc>
              <a:spcBef>
                <a:spcPts val="1200"/>
              </a:spcBef>
            </a:pPr>
            <a:r>
              <a:rPr lang="en-US" sz="1200" dirty="0"/>
              <a:t>Table</a:t>
            </a:r>
            <a:r>
              <a:rPr lang="en-US" sz="1200" dirty="0">
                <a:solidFill>
                  <a:schemeClr val="tx1"/>
                </a:solidFill>
              </a:rPr>
              <a:t>. 1: </a:t>
            </a:r>
            <a:r>
              <a:rPr lang="en-US" sz="1200" dirty="0"/>
              <a:t>Table to be used in cRiceParam using </a:t>
            </a:r>
            <a:r>
              <a:rPr lang="en-US" sz="1200" i="1" dirty="0"/>
              <a:t>locSumAbs</a:t>
            </a:r>
            <a:endParaRPr lang="en-US" sz="1200" i="1" dirty="0">
              <a:solidFill>
                <a:schemeClr val="tx1"/>
              </a:solidFill>
            </a:endParaRPr>
          </a:p>
        </p:txBody>
      </p:sp>
    </p:spTree>
    <p:extLst>
      <p:ext uri="{BB962C8B-B14F-4D97-AF65-F5344CB8AC3E}">
        <p14:creationId xmlns:p14="http://schemas.microsoft.com/office/powerpoint/2010/main" val="3245760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FF6E7-D688-4797-9E5F-7FBD106441E4}"/>
              </a:ext>
            </a:extLst>
          </p:cNvPr>
          <p:cNvSpPr>
            <a:spLocks noGrp="1"/>
          </p:cNvSpPr>
          <p:nvPr>
            <p:ph type="title"/>
          </p:nvPr>
        </p:nvSpPr>
        <p:spPr>
          <a:xfrm>
            <a:off x="472173" y="221937"/>
            <a:ext cx="11512681" cy="1510631"/>
          </a:xfrm>
        </p:spPr>
        <p:txBody>
          <a:bodyPr/>
          <a:lstStyle/>
          <a:p>
            <a:r>
              <a:rPr lang="en-US" dirty="0"/>
              <a:t>Problem</a:t>
            </a:r>
          </a:p>
        </p:txBody>
      </p:sp>
      <p:sp>
        <p:nvSpPr>
          <p:cNvPr id="4" name="Footer Placeholder 3">
            <a:extLst>
              <a:ext uri="{FF2B5EF4-FFF2-40B4-BE49-F238E27FC236}">
                <a16:creationId xmlns:a16="http://schemas.microsoft.com/office/drawing/2014/main" id="{D55AA467-AEB3-4307-89E1-3E91A5EED354}"/>
              </a:ext>
            </a:extLst>
          </p:cNvPr>
          <p:cNvSpPr>
            <a:spLocks noGrp="1"/>
          </p:cNvSpPr>
          <p:nvPr>
            <p:ph type="ftr" sz="quarter" idx="3"/>
          </p:nvPr>
        </p:nvSpPr>
        <p:spPr/>
        <p:txBody>
          <a:bodyPr/>
          <a:lstStyle/>
          <a:p>
            <a:endParaRPr lang="en-US" dirty="0"/>
          </a:p>
        </p:txBody>
      </p:sp>
      <p:sp>
        <p:nvSpPr>
          <p:cNvPr id="5" name="Subtitle 2">
            <a:extLst>
              <a:ext uri="{FF2B5EF4-FFF2-40B4-BE49-F238E27FC236}">
                <a16:creationId xmlns:a16="http://schemas.microsoft.com/office/drawing/2014/main" id="{EFB33108-8883-4151-B43C-704D8D0FF0EF}"/>
              </a:ext>
            </a:extLst>
          </p:cNvPr>
          <p:cNvSpPr>
            <a:spLocks noGrp="1"/>
          </p:cNvSpPr>
          <p:nvPr>
            <p:ph type="subTitle" idx="1"/>
          </p:nvPr>
        </p:nvSpPr>
        <p:spPr>
          <a:xfrm>
            <a:off x="178288" y="2072940"/>
            <a:ext cx="11835424" cy="4563123"/>
          </a:xfrm>
        </p:spPr>
        <p:txBody>
          <a:bodyPr/>
          <a:lstStyle/>
          <a:p>
            <a:pPr marL="342900" indent="-342900">
              <a:buFont typeface="Arial" panose="020B0604020202020204" pitchFamily="34" charset="0"/>
              <a:buChar char="•"/>
            </a:pPr>
            <a:r>
              <a:rPr lang="en-US" dirty="0"/>
              <a:t>The current range of </a:t>
            </a:r>
            <a:r>
              <a:rPr lang="en-US" dirty="0" err="1"/>
              <a:t>cRiceParam</a:t>
            </a:r>
            <a:r>
              <a:rPr lang="en-US" dirty="0"/>
              <a:t> is fixed from 0 to 3</a:t>
            </a:r>
          </a:p>
          <a:p>
            <a:pPr marL="342900" indent="-342900">
              <a:buFont typeface="Arial" panose="020B0604020202020204" pitchFamily="34" charset="0"/>
              <a:buChar char="•"/>
            </a:pPr>
            <a:r>
              <a:rPr lang="en-US" dirty="0"/>
              <a:t>VVC template based method was design and tested for 8 and 10 bit data.</a:t>
            </a:r>
          </a:p>
          <a:p>
            <a:pPr marL="342900" indent="-342900">
              <a:buFont typeface="Arial" panose="020B0604020202020204" pitchFamily="34" charset="0"/>
              <a:buChar char="•"/>
            </a:pPr>
            <a:r>
              <a:rPr lang="en-US" dirty="0"/>
              <a:t>Design may not be optimal for higher </a:t>
            </a:r>
            <a:r>
              <a:rPr lang="en-US" dirty="0" err="1"/>
              <a:t>bitdepth</a:t>
            </a:r>
            <a:r>
              <a:rPr lang="en-US" dirty="0"/>
              <a:t> and low QP.</a:t>
            </a:r>
          </a:p>
          <a:p>
            <a:r>
              <a:rPr lang="en-US" dirty="0">
                <a:solidFill>
                  <a:srgbClr val="FF0000"/>
                </a:solidFill>
                <a:sym typeface="Wingdings" panose="05000000000000000000" pitchFamily="2" charset="2"/>
              </a:rPr>
              <a:t> This restriction leads to performance degradation of VTM in high bit-depth coding</a:t>
            </a:r>
            <a:endParaRPr lang="en-US" dirty="0">
              <a:solidFill>
                <a:srgbClr val="FF0000"/>
              </a:solidFill>
            </a:endParaRPr>
          </a:p>
          <a:p>
            <a:endParaRPr lang="en-US" dirty="0"/>
          </a:p>
        </p:txBody>
      </p:sp>
    </p:spTree>
    <p:extLst>
      <p:ext uri="{BB962C8B-B14F-4D97-AF65-F5344CB8AC3E}">
        <p14:creationId xmlns:p14="http://schemas.microsoft.com/office/powerpoint/2010/main" val="806985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F5FF7-6B30-41EA-877B-22D977164956}"/>
              </a:ext>
            </a:extLst>
          </p:cNvPr>
          <p:cNvSpPr>
            <a:spLocks noGrp="1"/>
          </p:cNvSpPr>
          <p:nvPr>
            <p:ph type="title"/>
          </p:nvPr>
        </p:nvSpPr>
        <p:spPr/>
        <p:txBody>
          <a:bodyPr/>
          <a:lstStyle/>
          <a:p>
            <a:r>
              <a:rPr lang="en-US" dirty="0"/>
              <a:t>Proposed Rice parameter derivation</a:t>
            </a:r>
          </a:p>
        </p:txBody>
      </p:sp>
      <p:sp>
        <p:nvSpPr>
          <p:cNvPr id="4" name="Footer Placeholder 3">
            <a:extLst>
              <a:ext uri="{FF2B5EF4-FFF2-40B4-BE49-F238E27FC236}">
                <a16:creationId xmlns:a16="http://schemas.microsoft.com/office/drawing/2014/main" id="{61A35B1F-906E-4317-9516-01256E92D954}"/>
              </a:ext>
            </a:extLst>
          </p:cNvPr>
          <p:cNvSpPr>
            <a:spLocks noGrp="1"/>
          </p:cNvSpPr>
          <p:nvPr>
            <p:ph type="ftr" sz="quarter" idx="3"/>
          </p:nvPr>
        </p:nvSpPr>
        <p:spPr/>
        <p:txBody>
          <a:bodyPr/>
          <a:lstStyle/>
          <a:p>
            <a:endParaRPr lang="en-US" dirty="0"/>
          </a:p>
        </p:txBody>
      </p:sp>
      <p:sp>
        <p:nvSpPr>
          <p:cNvPr id="5" name="Subtitle 2">
            <a:extLst>
              <a:ext uri="{FF2B5EF4-FFF2-40B4-BE49-F238E27FC236}">
                <a16:creationId xmlns:a16="http://schemas.microsoft.com/office/drawing/2014/main" id="{443C7556-F010-4ADD-B125-E30704036E6B}"/>
              </a:ext>
            </a:extLst>
          </p:cNvPr>
          <p:cNvSpPr>
            <a:spLocks noGrp="1"/>
          </p:cNvSpPr>
          <p:nvPr>
            <p:ph type="subTitle" idx="1"/>
          </p:nvPr>
        </p:nvSpPr>
        <p:spPr>
          <a:xfrm>
            <a:off x="479793" y="1890943"/>
            <a:ext cx="11202619" cy="4563123"/>
          </a:xfrm>
        </p:spPr>
        <p:txBody>
          <a:bodyPr/>
          <a:lstStyle/>
          <a:p>
            <a:pPr marL="342900" indent="-342900">
              <a:lnSpc>
                <a:spcPct val="150000"/>
              </a:lnSpc>
              <a:buFont typeface="Arial" panose="020B0604020202020204" pitchFamily="34" charset="0"/>
              <a:buChar char="•"/>
            </a:pPr>
            <a:r>
              <a:rPr lang="en-US" dirty="0"/>
              <a:t>Preserve VVC template based Rice parameter derivation method.</a:t>
            </a:r>
          </a:p>
          <a:p>
            <a:pPr marL="342900" indent="-342900">
              <a:lnSpc>
                <a:spcPct val="150000"/>
              </a:lnSpc>
              <a:buFont typeface="Arial" panose="020B0604020202020204" pitchFamily="34" charset="0"/>
              <a:buChar char="•"/>
            </a:pPr>
            <a:r>
              <a:rPr lang="en-US" dirty="0"/>
              <a:t>Preserve VVC table based Rice derivation.</a:t>
            </a:r>
          </a:p>
          <a:p>
            <a:pPr marL="342900" indent="-342900">
              <a:lnSpc>
                <a:spcPct val="150000"/>
              </a:lnSpc>
              <a:buFont typeface="Arial" panose="020B0604020202020204" pitchFamily="34" charset="0"/>
              <a:buChar char="•"/>
            </a:pPr>
            <a:r>
              <a:rPr lang="en-US" dirty="0"/>
              <a:t>If </a:t>
            </a:r>
            <a:r>
              <a:rPr lang="en-US" dirty="0" err="1"/>
              <a:t>locSumAbs</a:t>
            </a:r>
            <a:r>
              <a:rPr lang="en-US" dirty="0"/>
              <a:t> is greater than T, scale it with </a:t>
            </a:r>
            <a:r>
              <a:rPr lang="en-US" dirty="0" err="1"/>
              <a:t>bitdepth</a:t>
            </a:r>
            <a:r>
              <a:rPr lang="en-US" dirty="0"/>
              <a:t> dependent </a:t>
            </a:r>
            <a:r>
              <a:rPr lang="en-US" i="1" dirty="0">
                <a:solidFill>
                  <a:srgbClr val="FF0000"/>
                </a:solidFill>
              </a:rPr>
              <a:t>shift.</a:t>
            </a:r>
          </a:p>
          <a:p>
            <a:pPr marL="342900" indent="-342900">
              <a:lnSpc>
                <a:spcPct val="150000"/>
              </a:lnSpc>
              <a:buFont typeface="Arial" panose="020B0604020202020204" pitchFamily="34" charset="0"/>
              <a:buChar char="•"/>
            </a:pPr>
            <a:r>
              <a:rPr lang="en-US" dirty="0"/>
              <a:t>Derive </a:t>
            </a:r>
            <a:r>
              <a:rPr lang="en-US" dirty="0" err="1"/>
              <a:t>riceParameter</a:t>
            </a:r>
            <a:r>
              <a:rPr lang="en-US" dirty="0"/>
              <a:t> from Table 128 and update it with shift value. </a:t>
            </a:r>
            <a:endParaRPr lang="en-US" dirty="0">
              <a:solidFill>
                <a:schemeClr val="tx1"/>
              </a:solidFill>
            </a:endParaRPr>
          </a:p>
        </p:txBody>
      </p:sp>
    </p:spTree>
    <p:extLst>
      <p:ext uri="{BB962C8B-B14F-4D97-AF65-F5344CB8AC3E}">
        <p14:creationId xmlns:p14="http://schemas.microsoft.com/office/powerpoint/2010/main" val="1592080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F5FF7-6B30-41EA-877B-22D977164956}"/>
              </a:ext>
            </a:extLst>
          </p:cNvPr>
          <p:cNvSpPr>
            <a:spLocks noGrp="1"/>
          </p:cNvSpPr>
          <p:nvPr>
            <p:ph type="title"/>
          </p:nvPr>
        </p:nvSpPr>
        <p:spPr/>
        <p:txBody>
          <a:bodyPr/>
          <a:lstStyle/>
          <a:p>
            <a:r>
              <a:rPr lang="en-US" dirty="0"/>
              <a:t>Proposed Rice parameter derivation</a:t>
            </a:r>
          </a:p>
        </p:txBody>
      </p:sp>
      <p:sp>
        <p:nvSpPr>
          <p:cNvPr id="4" name="Footer Placeholder 3">
            <a:extLst>
              <a:ext uri="{FF2B5EF4-FFF2-40B4-BE49-F238E27FC236}">
                <a16:creationId xmlns:a16="http://schemas.microsoft.com/office/drawing/2014/main" id="{61A35B1F-906E-4317-9516-01256E92D954}"/>
              </a:ext>
            </a:extLst>
          </p:cNvPr>
          <p:cNvSpPr>
            <a:spLocks noGrp="1"/>
          </p:cNvSpPr>
          <p:nvPr>
            <p:ph type="ftr" sz="quarter" idx="3"/>
          </p:nvPr>
        </p:nvSpPr>
        <p:spPr/>
        <p:txBody>
          <a:bodyPr/>
          <a:lstStyle/>
          <a:p>
            <a:endParaRPr lang="en-US" dirty="0"/>
          </a:p>
        </p:txBody>
      </p:sp>
      <p:sp>
        <p:nvSpPr>
          <p:cNvPr id="5" name="Subtitle 2">
            <a:extLst>
              <a:ext uri="{FF2B5EF4-FFF2-40B4-BE49-F238E27FC236}">
                <a16:creationId xmlns:a16="http://schemas.microsoft.com/office/drawing/2014/main" id="{443C7556-F010-4ADD-B125-E30704036E6B}"/>
              </a:ext>
            </a:extLst>
          </p:cNvPr>
          <p:cNvSpPr>
            <a:spLocks noGrp="1"/>
          </p:cNvSpPr>
          <p:nvPr>
            <p:ph type="subTitle" idx="1"/>
          </p:nvPr>
        </p:nvSpPr>
        <p:spPr>
          <a:xfrm>
            <a:off x="494189" y="1612027"/>
            <a:ext cx="4651743" cy="4563123"/>
          </a:xfrm>
        </p:spPr>
        <p:txBody>
          <a:bodyPr/>
          <a:lstStyle/>
          <a:p>
            <a:pPr marL="342900" indent="-342900">
              <a:lnSpc>
                <a:spcPct val="150000"/>
              </a:lnSpc>
              <a:buFont typeface="Arial" panose="020B0604020202020204" pitchFamily="34" charset="0"/>
              <a:buChar char="•"/>
            </a:pPr>
            <a:r>
              <a:rPr lang="en-US" sz="2000" dirty="0"/>
              <a:t>Proposed spec changes marked in green highlight.</a:t>
            </a:r>
          </a:p>
          <a:p>
            <a:pPr marL="342900" indent="-342900">
              <a:lnSpc>
                <a:spcPct val="150000"/>
              </a:lnSpc>
              <a:buFont typeface="Arial" panose="020B0604020202020204" pitchFamily="34" charset="0"/>
              <a:buChar char="•"/>
            </a:pPr>
            <a:r>
              <a:rPr lang="en-US" sz="2000" dirty="0"/>
              <a:t>Variables </a:t>
            </a:r>
            <a:r>
              <a:rPr lang="en-US" sz="2000" i="1" dirty="0" err="1"/>
              <a:t>ShiftRice</a:t>
            </a:r>
            <a:r>
              <a:rPr lang="en-US" sz="2000" dirty="0"/>
              <a:t> and </a:t>
            </a:r>
            <a:r>
              <a:rPr lang="en-US" sz="2000" i="1" dirty="0" err="1"/>
              <a:t>OffsetRice</a:t>
            </a:r>
            <a:r>
              <a:rPr lang="en-US" sz="2000" i="1" dirty="0"/>
              <a:t>  </a:t>
            </a:r>
            <a:r>
              <a:rPr lang="en-US" sz="2000" dirty="0"/>
              <a:t>for </a:t>
            </a:r>
            <a:r>
              <a:rPr lang="en-US" sz="2000" dirty="0" err="1"/>
              <a:t>BitDepth</a:t>
            </a:r>
            <a:r>
              <a:rPr lang="en-US" sz="2000" dirty="0"/>
              <a:t> &gt; 10: </a:t>
            </a:r>
            <a:endParaRPr lang="en-US" dirty="0"/>
          </a:p>
          <a:p>
            <a:pPr marL="342900" indent="-342900">
              <a:lnSpc>
                <a:spcPct val="150000"/>
              </a:lnSpc>
              <a:buFont typeface="Arial" panose="020B0604020202020204" pitchFamily="34" charset="0"/>
              <a:buChar char="•"/>
            </a:pPr>
            <a:endParaRPr lang="en-US" dirty="0"/>
          </a:p>
          <a:p>
            <a:pPr>
              <a:lnSpc>
                <a:spcPct val="150000"/>
              </a:lnSpc>
            </a:pPr>
            <a:endParaRPr lang="en-US" sz="1600" dirty="0"/>
          </a:p>
        </p:txBody>
      </p:sp>
      <p:graphicFrame>
        <p:nvGraphicFramePr>
          <p:cNvPr id="11" name="Object 10">
            <a:extLst>
              <a:ext uri="{FF2B5EF4-FFF2-40B4-BE49-F238E27FC236}">
                <a16:creationId xmlns:a16="http://schemas.microsoft.com/office/drawing/2014/main" id="{E843A06E-FF30-4DF6-B98C-E73499CF5F29}"/>
              </a:ext>
            </a:extLst>
          </p:cNvPr>
          <p:cNvGraphicFramePr>
            <a:graphicFrameLocks noChangeAspect="1"/>
          </p:cNvGraphicFramePr>
          <p:nvPr>
            <p:extLst>
              <p:ext uri="{D42A27DB-BD31-4B8C-83A1-F6EECF244321}">
                <p14:modId xmlns:p14="http://schemas.microsoft.com/office/powerpoint/2010/main" val="1582790112"/>
              </p:ext>
            </p:extLst>
          </p:nvPr>
        </p:nvGraphicFramePr>
        <p:xfrm>
          <a:off x="5377280" y="1004604"/>
          <a:ext cx="5935663" cy="5535613"/>
        </p:xfrm>
        <a:graphic>
          <a:graphicData uri="http://schemas.openxmlformats.org/presentationml/2006/ole">
            <mc:AlternateContent xmlns:mc="http://schemas.openxmlformats.org/markup-compatibility/2006">
              <mc:Choice xmlns:v="urn:schemas-microsoft-com:vml" Requires="v">
                <p:oleObj spid="_x0000_s1027" name="Document" r:id="rId3" imgW="5935378" imgH="5535348" progId="Word.Document.12">
                  <p:embed/>
                </p:oleObj>
              </mc:Choice>
              <mc:Fallback>
                <p:oleObj name="Document" r:id="rId3" imgW="5935378" imgH="5535348" progId="Word.Document.12">
                  <p:embed/>
                  <p:pic>
                    <p:nvPicPr>
                      <p:cNvPr id="0" name=""/>
                      <p:cNvPicPr/>
                      <p:nvPr/>
                    </p:nvPicPr>
                    <p:blipFill>
                      <a:blip r:embed="rId4"/>
                      <a:stretch>
                        <a:fillRect/>
                      </a:stretch>
                    </p:blipFill>
                    <p:spPr>
                      <a:xfrm>
                        <a:off x="5377280" y="1004604"/>
                        <a:ext cx="5935663" cy="5535613"/>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5E758888-1C06-47B6-8CE9-11FA1D4B0522}"/>
              </a:ext>
            </a:extLst>
          </p:cNvPr>
          <p:cNvSpPr txBox="1"/>
          <p:nvPr/>
        </p:nvSpPr>
        <p:spPr>
          <a:xfrm>
            <a:off x="696612" y="3772410"/>
            <a:ext cx="4564994" cy="584775"/>
          </a:xfrm>
          <a:prstGeom prst="rect">
            <a:avLst/>
          </a:prstGeom>
          <a:noFill/>
          <a:ln>
            <a:noFill/>
          </a:ln>
        </p:spPr>
        <p:txBody>
          <a:bodyPr wrap="square">
            <a:spAutoFit/>
          </a:bodyPr>
          <a:lstStyle/>
          <a:p>
            <a:pPr hangingPunct="0">
              <a:spcBef>
                <a:spcPts val="680"/>
              </a:spcBef>
              <a:tabLst>
                <a:tab pos="504190" algn="l"/>
                <a:tab pos="1008380" algn="l"/>
                <a:tab pos="3079115" algn="ctr"/>
                <a:tab pos="6156960" algn="r"/>
                <a:tab pos="540385" algn="l"/>
                <a:tab pos="900430" algn="l"/>
                <a:tab pos="2286000" algn="l"/>
                <a:tab pos="2343150" algn="l"/>
                <a:tab pos="6156960" algn="r"/>
              </a:tabLst>
            </a:pPr>
            <a:r>
              <a:rPr lang="en-CA" sz="1600" dirty="0" err="1">
                <a:effectLst/>
                <a:highlight>
                  <a:srgbClr val="00FF00"/>
                </a:highlight>
                <a:latin typeface="Times New Roman" panose="02020603050405020304" pitchFamily="18" charset="0"/>
                <a:ea typeface="Malgun Gothic" panose="020B0503020000020004" pitchFamily="34" charset="-127"/>
              </a:rPr>
              <a:t>ShiftRice</a:t>
            </a:r>
            <a:r>
              <a:rPr lang="en-CA" sz="1600" dirty="0">
                <a:effectLst/>
                <a:highlight>
                  <a:srgbClr val="00FF00"/>
                </a:highlight>
                <a:latin typeface="Times New Roman" panose="02020603050405020304" pitchFamily="18" charset="0"/>
                <a:ea typeface="Malgun Gothic" panose="020B0503020000020004" pitchFamily="34" charset="-127"/>
              </a:rPr>
              <a:t> = Floor(Log2(4 *(</a:t>
            </a:r>
            <a:r>
              <a:rPr lang="en-CA" sz="1600" dirty="0" err="1">
                <a:effectLst/>
                <a:highlight>
                  <a:srgbClr val="00FF00"/>
                </a:highlight>
                <a:latin typeface="Times New Roman" panose="02020603050405020304" pitchFamily="18" charset="0"/>
                <a:ea typeface="Malgun Gothic" panose="020B0503020000020004" pitchFamily="34" charset="-127"/>
              </a:rPr>
              <a:t>Bitdepth</a:t>
            </a:r>
            <a:r>
              <a:rPr lang="en-CA" sz="1600" dirty="0">
                <a:effectLst/>
                <a:highlight>
                  <a:srgbClr val="00FF00"/>
                </a:highlight>
                <a:latin typeface="Times New Roman" panose="02020603050405020304" pitchFamily="18" charset="0"/>
                <a:ea typeface="Malgun Gothic" panose="020B0503020000020004" pitchFamily="34" charset="-127"/>
              </a:rPr>
              <a:t> – 10) &gt; 0)))</a:t>
            </a:r>
            <a:endParaRPr lang="en-US" sz="1600" dirty="0">
              <a:effectLst/>
              <a:latin typeface="Times New Roman" panose="02020603050405020304" pitchFamily="18" charset="0"/>
              <a:ea typeface="Malgun Gothic" panose="020B0503020000020004" pitchFamily="34" charset="-127"/>
            </a:endParaRPr>
          </a:p>
          <a:p>
            <a:r>
              <a:rPr lang="en-CA" sz="1400" dirty="0">
                <a:effectLst/>
                <a:highlight>
                  <a:srgbClr val="00FF00"/>
                </a:highlight>
                <a:latin typeface="Times New Roman" panose="02020603050405020304" pitchFamily="18" charset="0"/>
                <a:ea typeface="Yu Mincho" panose="02020400000000000000" pitchFamily="18" charset="-128"/>
              </a:rPr>
              <a:t>      </a:t>
            </a:r>
            <a:r>
              <a:rPr lang="en-CA" sz="1600" dirty="0" err="1">
                <a:effectLst/>
                <a:highlight>
                  <a:srgbClr val="00FF00"/>
                </a:highlight>
                <a:latin typeface="Times New Roman" panose="02020603050405020304" pitchFamily="18" charset="0"/>
                <a:ea typeface="Yu Mincho" panose="02020400000000000000" pitchFamily="18" charset="-128"/>
              </a:rPr>
              <a:t>OffsetRice</a:t>
            </a:r>
            <a:r>
              <a:rPr lang="en-CA" sz="1600" dirty="0">
                <a:effectLst/>
                <a:highlight>
                  <a:srgbClr val="00FF00"/>
                </a:highlight>
                <a:latin typeface="Times New Roman" panose="02020603050405020304" pitchFamily="18" charset="0"/>
                <a:ea typeface="Yu Mincho" panose="02020400000000000000" pitchFamily="18" charset="-128"/>
              </a:rPr>
              <a:t> = 1 &lt;&lt; (</a:t>
            </a:r>
            <a:r>
              <a:rPr lang="en-CA" sz="1600" dirty="0" err="1">
                <a:effectLst/>
                <a:highlight>
                  <a:srgbClr val="00FF00"/>
                </a:highlight>
                <a:latin typeface="Times New Roman" panose="02020603050405020304" pitchFamily="18" charset="0"/>
                <a:ea typeface="Yu Mincho" panose="02020400000000000000" pitchFamily="18" charset="-128"/>
              </a:rPr>
              <a:t>ShiftRice</a:t>
            </a:r>
            <a:r>
              <a:rPr lang="en-CA" sz="1600" dirty="0">
                <a:effectLst/>
                <a:highlight>
                  <a:srgbClr val="00FF00"/>
                </a:highlight>
                <a:latin typeface="Times New Roman" panose="02020603050405020304" pitchFamily="18" charset="0"/>
                <a:ea typeface="Yu Mincho" panose="02020400000000000000" pitchFamily="18" charset="-128"/>
              </a:rPr>
              <a:t> - 1) </a:t>
            </a:r>
            <a:endParaRPr lang="en-US" sz="1100" dirty="0"/>
          </a:p>
        </p:txBody>
      </p:sp>
    </p:spTree>
    <p:extLst>
      <p:ext uri="{BB962C8B-B14F-4D97-AF65-F5344CB8AC3E}">
        <p14:creationId xmlns:p14="http://schemas.microsoft.com/office/powerpoint/2010/main" val="860052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13B99-8D41-472B-8F07-155A35D15D2E}"/>
              </a:ext>
            </a:extLst>
          </p:cNvPr>
          <p:cNvSpPr>
            <a:spLocks noGrp="1"/>
          </p:cNvSpPr>
          <p:nvPr>
            <p:ph type="title"/>
          </p:nvPr>
        </p:nvSpPr>
        <p:spPr>
          <a:xfrm>
            <a:off x="472173" y="575576"/>
            <a:ext cx="11210239" cy="650109"/>
          </a:xfrm>
        </p:spPr>
        <p:txBody>
          <a:bodyPr/>
          <a:lstStyle/>
          <a:p>
            <a:r>
              <a:rPr lang="en-US" dirty="0"/>
              <a:t>Experimental results</a:t>
            </a:r>
          </a:p>
        </p:txBody>
      </p:sp>
      <p:sp>
        <p:nvSpPr>
          <p:cNvPr id="4" name="Footer Placeholder 3">
            <a:extLst>
              <a:ext uri="{FF2B5EF4-FFF2-40B4-BE49-F238E27FC236}">
                <a16:creationId xmlns:a16="http://schemas.microsoft.com/office/drawing/2014/main" id="{30B56F1B-A3E5-490C-BD6C-C7F29D0A0EDE}"/>
              </a:ext>
            </a:extLst>
          </p:cNvPr>
          <p:cNvSpPr>
            <a:spLocks noGrp="1"/>
          </p:cNvSpPr>
          <p:nvPr>
            <p:ph type="ftr" sz="quarter" idx="11"/>
          </p:nvPr>
        </p:nvSpPr>
        <p:spPr/>
        <p:txBody>
          <a:bodyPr/>
          <a:lstStyle/>
          <a:p>
            <a:endParaRPr lang="en-US" dirty="0"/>
          </a:p>
        </p:txBody>
      </p:sp>
      <p:sp>
        <p:nvSpPr>
          <p:cNvPr id="6" name="Subtitle 2">
            <a:extLst>
              <a:ext uri="{FF2B5EF4-FFF2-40B4-BE49-F238E27FC236}">
                <a16:creationId xmlns:a16="http://schemas.microsoft.com/office/drawing/2014/main" id="{0579B83B-100F-4D99-A488-57D3551A6CFC}"/>
              </a:ext>
            </a:extLst>
          </p:cNvPr>
          <p:cNvSpPr txBox="1">
            <a:spLocks/>
          </p:cNvSpPr>
          <p:nvPr/>
        </p:nvSpPr>
        <p:spPr>
          <a:xfrm>
            <a:off x="479793" y="1439606"/>
            <a:ext cx="11202619" cy="1980620"/>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marL="342900" indent="-342900">
              <a:lnSpc>
                <a:spcPct val="150000"/>
              </a:lnSpc>
            </a:pPr>
            <a:r>
              <a:rPr lang="en-US" sz="1800" dirty="0"/>
              <a:t>Proposed method was integrated to VTM-10.0</a:t>
            </a:r>
          </a:p>
          <a:p>
            <a:pPr marL="342900" indent="-342900">
              <a:lnSpc>
                <a:spcPct val="150000"/>
              </a:lnSpc>
            </a:pPr>
            <a:r>
              <a:rPr lang="en-US" sz="1800" dirty="0"/>
              <a:t>Tested under preliminary AhG12 CTC JVET-T0047</a:t>
            </a:r>
          </a:p>
          <a:p>
            <a:pPr marL="342900" indent="-342900">
              <a:lnSpc>
                <a:spcPct val="150000"/>
              </a:lnSpc>
            </a:pPr>
            <a:r>
              <a:rPr lang="en-US" sz="1800" dirty="0"/>
              <a:t>Anchor: VTM10.0 anchor as defined in JVET-T0047.</a:t>
            </a:r>
          </a:p>
        </p:txBody>
      </p:sp>
      <p:graphicFrame>
        <p:nvGraphicFramePr>
          <p:cNvPr id="5" name="Table 4">
            <a:extLst>
              <a:ext uri="{FF2B5EF4-FFF2-40B4-BE49-F238E27FC236}">
                <a16:creationId xmlns:a16="http://schemas.microsoft.com/office/drawing/2014/main" id="{48F7C9F2-99E9-4E59-A522-12B7381DFD85}"/>
              </a:ext>
            </a:extLst>
          </p:cNvPr>
          <p:cNvGraphicFramePr>
            <a:graphicFrameLocks noGrp="1"/>
          </p:cNvGraphicFramePr>
          <p:nvPr>
            <p:extLst>
              <p:ext uri="{D42A27DB-BD31-4B8C-83A1-F6EECF244321}">
                <p14:modId xmlns:p14="http://schemas.microsoft.com/office/powerpoint/2010/main" val="403090340"/>
              </p:ext>
            </p:extLst>
          </p:nvPr>
        </p:nvGraphicFramePr>
        <p:xfrm>
          <a:off x="1304229" y="3236439"/>
          <a:ext cx="9105900" cy="1485900"/>
        </p:xfrm>
        <a:graphic>
          <a:graphicData uri="http://schemas.openxmlformats.org/drawingml/2006/table">
            <a:tbl>
              <a:tblPr/>
              <a:tblGrid>
                <a:gridCol w="1041400">
                  <a:extLst>
                    <a:ext uri="{9D8B030D-6E8A-4147-A177-3AD203B41FA5}">
                      <a16:colId xmlns:a16="http://schemas.microsoft.com/office/drawing/2014/main" val="2544183355"/>
                    </a:ext>
                  </a:extLst>
                </a:gridCol>
                <a:gridCol w="673100">
                  <a:extLst>
                    <a:ext uri="{9D8B030D-6E8A-4147-A177-3AD203B41FA5}">
                      <a16:colId xmlns:a16="http://schemas.microsoft.com/office/drawing/2014/main" val="1037517816"/>
                    </a:ext>
                  </a:extLst>
                </a:gridCol>
                <a:gridCol w="673100">
                  <a:extLst>
                    <a:ext uri="{9D8B030D-6E8A-4147-A177-3AD203B41FA5}">
                      <a16:colId xmlns:a16="http://schemas.microsoft.com/office/drawing/2014/main" val="1067540734"/>
                    </a:ext>
                  </a:extLst>
                </a:gridCol>
                <a:gridCol w="673100">
                  <a:extLst>
                    <a:ext uri="{9D8B030D-6E8A-4147-A177-3AD203B41FA5}">
                      <a16:colId xmlns:a16="http://schemas.microsoft.com/office/drawing/2014/main" val="4271014177"/>
                    </a:ext>
                  </a:extLst>
                </a:gridCol>
                <a:gridCol w="673100">
                  <a:extLst>
                    <a:ext uri="{9D8B030D-6E8A-4147-A177-3AD203B41FA5}">
                      <a16:colId xmlns:a16="http://schemas.microsoft.com/office/drawing/2014/main" val="2545927626"/>
                    </a:ext>
                  </a:extLst>
                </a:gridCol>
                <a:gridCol w="673100">
                  <a:extLst>
                    <a:ext uri="{9D8B030D-6E8A-4147-A177-3AD203B41FA5}">
                      <a16:colId xmlns:a16="http://schemas.microsoft.com/office/drawing/2014/main" val="1446817215"/>
                    </a:ext>
                  </a:extLst>
                </a:gridCol>
                <a:gridCol w="292100">
                  <a:extLst>
                    <a:ext uri="{9D8B030D-6E8A-4147-A177-3AD203B41FA5}">
                      <a16:colId xmlns:a16="http://schemas.microsoft.com/office/drawing/2014/main" val="1130662872"/>
                    </a:ext>
                  </a:extLst>
                </a:gridCol>
                <a:gridCol w="1041400">
                  <a:extLst>
                    <a:ext uri="{9D8B030D-6E8A-4147-A177-3AD203B41FA5}">
                      <a16:colId xmlns:a16="http://schemas.microsoft.com/office/drawing/2014/main" val="4119045478"/>
                    </a:ext>
                  </a:extLst>
                </a:gridCol>
                <a:gridCol w="673100">
                  <a:extLst>
                    <a:ext uri="{9D8B030D-6E8A-4147-A177-3AD203B41FA5}">
                      <a16:colId xmlns:a16="http://schemas.microsoft.com/office/drawing/2014/main" val="4204422657"/>
                    </a:ext>
                  </a:extLst>
                </a:gridCol>
                <a:gridCol w="673100">
                  <a:extLst>
                    <a:ext uri="{9D8B030D-6E8A-4147-A177-3AD203B41FA5}">
                      <a16:colId xmlns:a16="http://schemas.microsoft.com/office/drawing/2014/main" val="1405577956"/>
                    </a:ext>
                  </a:extLst>
                </a:gridCol>
                <a:gridCol w="673100">
                  <a:extLst>
                    <a:ext uri="{9D8B030D-6E8A-4147-A177-3AD203B41FA5}">
                      <a16:colId xmlns:a16="http://schemas.microsoft.com/office/drawing/2014/main" val="2278897200"/>
                    </a:ext>
                  </a:extLst>
                </a:gridCol>
                <a:gridCol w="673100">
                  <a:extLst>
                    <a:ext uri="{9D8B030D-6E8A-4147-A177-3AD203B41FA5}">
                      <a16:colId xmlns:a16="http://schemas.microsoft.com/office/drawing/2014/main" val="3399738453"/>
                    </a:ext>
                  </a:extLst>
                </a:gridCol>
                <a:gridCol w="673100">
                  <a:extLst>
                    <a:ext uri="{9D8B030D-6E8A-4147-A177-3AD203B41FA5}">
                      <a16:colId xmlns:a16="http://schemas.microsoft.com/office/drawing/2014/main" val="4053045366"/>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AI-12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AI-16</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63465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VTM-10.0, Extended Precision = 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VTM-10.0, Extended Precision = 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2448723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3312946"/>
                  </a:ext>
                </a:extLst>
              </a:tr>
              <a:tr h="161925">
                <a:tc>
                  <a:txBody>
                    <a:bodyPr/>
                    <a:lstStyle/>
                    <a:p>
                      <a:pPr algn="ctr" fontAlgn="ctr"/>
                      <a:r>
                        <a:rPr lang="en-US" sz="900" b="0" i="0" u="none" strike="noStrike" dirty="0">
                          <a:solidFill>
                            <a:srgbClr val="000000"/>
                          </a:solidFill>
                          <a:effectLst/>
                          <a:latin typeface="Arial" panose="020B0604020202020204" pitchFamily="34" charset="0"/>
                        </a:rPr>
                        <a:t>SVT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-2.91%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-2.73%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-2.73%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74%</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SVT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-24.80%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-23.66%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-23.66%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121%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87%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46858496"/>
                  </a:ext>
                </a:extLst>
              </a:tr>
              <a:tr h="161925">
                <a:tc>
                  <a:txBody>
                    <a:bodyPr/>
                    <a:lstStyle/>
                    <a:p>
                      <a:pPr algn="ctr" fontAlgn="ctr"/>
                      <a:r>
                        <a:rPr lang="en-US" sz="900" b="0" i="0" u="none" strike="noStrike" dirty="0">
                          <a:solidFill>
                            <a:srgbClr val="000000"/>
                          </a:solidFill>
                          <a:effectLst/>
                          <a:latin typeface="Arial" panose="020B0604020202020204" pitchFamily="34" charset="0"/>
                        </a:rPr>
                        <a:t>PQ444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-0.53%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-0.56%</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77%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6670514"/>
                  </a:ext>
                </a:extLst>
              </a:tr>
              <a:tr h="161925">
                <a:tc>
                  <a:txBody>
                    <a:bodyPr/>
                    <a:lstStyle/>
                    <a:p>
                      <a:pPr algn="ctr" fontAlgn="ctr"/>
                      <a:r>
                        <a:rPr lang="en-US" sz="900" b="0" i="0" u="none" strike="noStrike">
                          <a:solidFill>
                            <a:srgbClr val="000000"/>
                          </a:solidFill>
                          <a:effectLst/>
                          <a:latin typeface="Arial" panose="020B0604020202020204" pitchFamily="34" charset="0"/>
                        </a:rPr>
                        <a:t>PQ422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-0.63%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-0.69%</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-0.71%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77%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93984016"/>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51378554"/>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1955877"/>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-1.36%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-1.33%</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-1.34%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78%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-24.80%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-23.66%</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-23.66%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121%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87%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20679014"/>
                  </a:ext>
                </a:extLst>
              </a:tr>
            </a:tbl>
          </a:graphicData>
        </a:graphic>
      </p:graphicFrame>
      <p:graphicFrame>
        <p:nvGraphicFramePr>
          <p:cNvPr id="7" name="Table 6">
            <a:extLst>
              <a:ext uri="{FF2B5EF4-FFF2-40B4-BE49-F238E27FC236}">
                <a16:creationId xmlns:a16="http://schemas.microsoft.com/office/drawing/2014/main" id="{1835F81C-8B7B-473F-A99C-5698A3010011}"/>
              </a:ext>
            </a:extLst>
          </p:cNvPr>
          <p:cNvGraphicFramePr>
            <a:graphicFrameLocks noGrp="1"/>
          </p:cNvGraphicFramePr>
          <p:nvPr>
            <p:extLst>
              <p:ext uri="{D42A27DB-BD31-4B8C-83A1-F6EECF244321}">
                <p14:modId xmlns:p14="http://schemas.microsoft.com/office/powerpoint/2010/main" val="652575935"/>
              </p:ext>
            </p:extLst>
          </p:nvPr>
        </p:nvGraphicFramePr>
        <p:xfrm>
          <a:off x="1371345" y="4957607"/>
          <a:ext cx="9105896" cy="1485900"/>
        </p:xfrm>
        <a:graphic>
          <a:graphicData uri="http://schemas.openxmlformats.org/drawingml/2006/table">
            <a:tbl>
              <a:tblPr/>
              <a:tblGrid>
                <a:gridCol w="1027075">
                  <a:extLst>
                    <a:ext uri="{9D8B030D-6E8A-4147-A177-3AD203B41FA5}">
                      <a16:colId xmlns:a16="http://schemas.microsoft.com/office/drawing/2014/main" val="3033908780"/>
                    </a:ext>
                  </a:extLst>
                </a:gridCol>
                <a:gridCol w="663841">
                  <a:extLst>
                    <a:ext uri="{9D8B030D-6E8A-4147-A177-3AD203B41FA5}">
                      <a16:colId xmlns:a16="http://schemas.microsoft.com/office/drawing/2014/main" val="970317765"/>
                    </a:ext>
                  </a:extLst>
                </a:gridCol>
                <a:gridCol w="663841">
                  <a:extLst>
                    <a:ext uri="{9D8B030D-6E8A-4147-A177-3AD203B41FA5}">
                      <a16:colId xmlns:a16="http://schemas.microsoft.com/office/drawing/2014/main" val="3876231934"/>
                    </a:ext>
                  </a:extLst>
                </a:gridCol>
                <a:gridCol w="663841">
                  <a:extLst>
                    <a:ext uri="{9D8B030D-6E8A-4147-A177-3AD203B41FA5}">
                      <a16:colId xmlns:a16="http://schemas.microsoft.com/office/drawing/2014/main" val="2975710757"/>
                    </a:ext>
                  </a:extLst>
                </a:gridCol>
                <a:gridCol w="663841">
                  <a:extLst>
                    <a:ext uri="{9D8B030D-6E8A-4147-A177-3AD203B41FA5}">
                      <a16:colId xmlns:a16="http://schemas.microsoft.com/office/drawing/2014/main" val="1071367936"/>
                    </a:ext>
                  </a:extLst>
                </a:gridCol>
                <a:gridCol w="663841">
                  <a:extLst>
                    <a:ext uri="{9D8B030D-6E8A-4147-A177-3AD203B41FA5}">
                      <a16:colId xmlns:a16="http://schemas.microsoft.com/office/drawing/2014/main" val="3080066348"/>
                    </a:ext>
                  </a:extLst>
                </a:gridCol>
                <a:gridCol w="334802">
                  <a:extLst>
                    <a:ext uri="{9D8B030D-6E8A-4147-A177-3AD203B41FA5}">
                      <a16:colId xmlns:a16="http://schemas.microsoft.com/office/drawing/2014/main" val="3387207785"/>
                    </a:ext>
                  </a:extLst>
                </a:gridCol>
                <a:gridCol w="1105609">
                  <a:extLst>
                    <a:ext uri="{9D8B030D-6E8A-4147-A177-3AD203B41FA5}">
                      <a16:colId xmlns:a16="http://schemas.microsoft.com/office/drawing/2014/main" val="1891246247"/>
                    </a:ext>
                  </a:extLst>
                </a:gridCol>
                <a:gridCol w="663841">
                  <a:extLst>
                    <a:ext uri="{9D8B030D-6E8A-4147-A177-3AD203B41FA5}">
                      <a16:colId xmlns:a16="http://schemas.microsoft.com/office/drawing/2014/main" val="2718044084"/>
                    </a:ext>
                  </a:extLst>
                </a:gridCol>
                <a:gridCol w="663841">
                  <a:extLst>
                    <a:ext uri="{9D8B030D-6E8A-4147-A177-3AD203B41FA5}">
                      <a16:colId xmlns:a16="http://schemas.microsoft.com/office/drawing/2014/main" val="693953651"/>
                    </a:ext>
                  </a:extLst>
                </a:gridCol>
                <a:gridCol w="663841">
                  <a:extLst>
                    <a:ext uri="{9D8B030D-6E8A-4147-A177-3AD203B41FA5}">
                      <a16:colId xmlns:a16="http://schemas.microsoft.com/office/drawing/2014/main" val="3947889980"/>
                    </a:ext>
                  </a:extLst>
                </a:gridCol>
                <a:gridCol w="663841">
                  <a:extLst>
                    <a:ext uri="{9D8B030D-6E8A-4147-A177-3AD203B41FA5}">
                      <a16:colId xmlns:a16="http://schemas.microsoft.com/office/drawing/2014/main" val="2633036669"/>
                    </a:ext>
                  </a:extLst>
                </a:gridCol>
                <a:gridCol w="663841">
                  <a:extLst>
                    <a:ext uri="{9D8B030D-6E8A-4147-A177-3AD203B41FA5}">
                      <a16:colId xmlns:a16="http://schemas.microsoft.com/office/drawing/2014/main" val="1639930732"/>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AI-12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AI-16</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090448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a:t>
                      </a:r>
                      <a:r>
                        <a:rPr lang="en-US" sz="900" b="1" i="0" u="none" strike="noStrike" dirty="0" err="1">
                          <a:solidFill>
                            <a:srgbClr val="000000"/>
                          </a:solidFill>
                          <a:effectLst/>
                          <a:latin typeface="Arial" panose="020B0604020202020204" pitchFamily="34" charset="0"/>
                        </a:rPr>
                        <a:t>Over</a:t>
                      </a:r>
                      <a:r>
                        <a:rPr lang="en-US" sz="900" b="1" i="0" u="none" strike="noStrike" dirty="0">
                          <a:solidFill>
                            <a:srgbClr val="000000"/>
                          </a:solidFill>
                          <a:effectLst/>
                          <a:latin typeface="Arial" panose="020B0604020202020204" pitchFamily="34" charset="0"/>
                        </a:rPr>
                        <a:t> VTM-10.0, Extended Precision = 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a:t>
                      </a:r>
                      <a:r>
                        <a:rPr lang="en-US" sz="900" b="1" i="0" u="none" strike="noStrike" dirty="0" err="1">
                          <a:solidFill>
                            <a:srgbClr val="000000"/>
                          </a:solidFill>
                          <a:effectLst/>
                          <a:latin typeface="Arial" panose="020B0604020202020204" pitchFamily="34" charset="0"/>
                        </a:rPr>
                        <a:t>Over</a:t>
                      </a:r>
                      <a:r>
                        <a:rPr lang="en-US" sz="900" b="1" i="0" u="none" strike="noStrike" dirty="0">
                          <a:solidFill>
                            <a:srgbClr val="000000"/>
                          </a:solidFill>
                          <a:effectLst/>
                          <a:latin typeface="Arial" panose="020B0604020202020204" pitchFamily="34" charset="0"/>
                        </a:rPr>
                        <a:t> VTM-10.0, Extended Precision = 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2434888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1084725"/>
                  </a:ext>
                </a:extLst>
              </a:tr>
              <a:tr h="161925">
                <a:tc>
                  <a:txBody>
                    <a:bodyPr/>
                    <a:lstStyle/>
                    <a:p>
                      <a:pPr algn="ctr" fontAlgn="ctr"/>
                      <a:r>
                        <a:rPr lang="en-US" sz="900" b="0" i="0" u="none" strike="noStrike">
                          <a:solidFill>
                            <a:srgbClr val="000000"/>
                          </a:solidFill>
                          <a:effectLst/>
                          <a:latin typeface="Arial" panose="020B0604020202020204" pitchFamily="34" charset="0"/>
                        </a:rPr>
                        <a:t>SVT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-3.72%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-3.81%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-3.81%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106%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66%</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SVT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-22.13%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-28.23%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-26.64%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52%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25383737"/>
                  </a:ext>
                </a:extLst>
              </a:tr>
              <a:tr h="161925">
                <a:tc>
                  <a:txBody>
                    <a:bodyPr/>
                    <a:lstStyle/>
                    <a:p>
                      <a:pPr algn="ctr" fontAlgn="ctr"/>
                      <a:r>
                        <a:rPr lang="en-US" sz="900" b="0" i="0" u="none" strike="noStrike">
                          <a:solidFill>
                            <a:srgbClr val="000000"/>
                          </a:solidFill>
                          <a:effectLst/>
                          <a:latin typeface="Arial" panose="020B0604020202020204" pitchFamily="34" charset="0"/>
                        </a:rPr>
                        <a:t>PQ444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-1.90%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-2.46%</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-2.62%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78%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05753247"/>
                  </a:ext>
                </a:extLst>
              </a:tr>
              <a:tr h="161925">
                <a:tc>
                  <a:txBody>
                    <a:bodyPr/>
                    <a:lstStyle/>
                    <a:p>
                      <a:pPr algn="ctr" fontAlgn="ctr"/>
                      <a:r>
                        <a:rPr lang="en-US" sz="900" b="0" i="0" u="none" strike="noStrike">
                          <a:solidFill>
                            <a:srgbClr val="000000"/>
                          </a:solidFill>
                          <a:effectLst/>
                          <a:latin typeface="Arial" panose="020B0604020202020204" pitchFamily="34" charset="0"/>
                        </a:rPr>
                        <a:t>PQ422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-1.78%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-2.05%</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-2.17%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78%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52897935"/>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7728449"/>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2949191"/>
                  </a:ext>
                </a:extLst>
              </a:tr>
              <a:tr h="161925">
                <a:tc>
                  <a:txBody>
                    <a:bodyPr/>
                    <a:lstStyle/>
                    <a:p>
                      <a:pPr algn="ctr" fontAlgn="ctr"/>
                      <a:r>
                        <a:rPr lang="en-US" sz="900" b="1" i="0" u="none" strike="noStrike" dirty="0">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-2.47%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-2.77%</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-2.87%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76%</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dirty="0">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-22.13%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-28.23%</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-26.64%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52%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3605418"/>
                  </a:ext>
                </a:extLst>
              </a:tr>
            </a:tbl>
          </a:graphicData>
        </a:graphic>
      </p:graphicFrame>
    </p:spTree>
    <p:extLst>
      <p:ext uri="{BB962C8B-B14F-4D97-AF65-F5344CB8AC3E}">
        <p14:creationId xmlns:p14="http://schemas.microsoft.com/office/powerpoint/2010/main" val="3226672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13B99-8D41-472B-8F07-155A35D15D2E}"/>
              </a:ext>
            </a:extLst>
          </p:cNvPr>
          <p:cNvSpPr>
            <a:spLocks noGrp="1"/>
          </p:cNvSpPr>
          <p:nvPr>
            <p:ph type="title"/>
          </p:nvPr>
        </p:nvSpPr>
        <p:spPr>
          <a:xfrm>
            <a:off x="472173" y="575576"/>
            <a:ext cx="11210239" cy="995772"/>
          </a:xfrm>
        </p:spPr>
        <p:txBody>
          <a:bodyPr/>
          <a:lstStyle/>
          <a:p>
            <a:r>
              <a:rPr lang="en-US" dirty="0"/>
              <a:t>Conclusions</a:t>
            </a:r>
            <a:br>
              <a:rPr lang="en-US" dirty="0"/>
            </a:br>
            <a:r>
              <a:rPr lang="en-US" dirty="0"/>
              <a:t> </a:t>
            </a:r>
          </a:p>
        </p:txBody>
      </p:sp>
      <p:sp>
        <p:nvSpPr>
          <p:cNvPr id="4" name="Footer Placeholder 3">
            <a:extLst>
              <a:ext uri="{FF2B5EF4-FFF2-40B4-BE49-F238E27FC236}">
                <a16:creationId xmlns:a16="http://schemas.microsoft.com/office/drawing/2014/main" id="{30B56F1B-A3E5-490C-BD6C-C7F29D0A0EDE}"/>
              </a:ext>
            </a:extLst>
          </p:cNvPr>
          <p:cNvSpPr>
            <a:spLocks noGrp="1"/>
          </p:cNvSpPr>
          <p:nvPr>
            <p:ph type="ftr" sz="quarter" idx="11"/>
          </p:nvPr>
        </p:nvSpPr>
        <p:spPr/>
        <p:txBody>
          <a:bodyPr/>
          <a:lstStyle/>
          <a:p>
            <a:endParaRPr lang="en-US" dirty="0"/>
          </a:p>
        </p:txBody>
      </p:sp>
      <p:sp>
        <p:nvSpPr>
          <p:cNvPr id="6" name="Subtitle 2">
            <a:extLst>
              <a:ext uri="{FF2B5EF4-FFF2-40B4-BE49-F238E27FC236}">
                <a16:creationId xmlns:a16="http://schemas.microsoft.com/office/drawing/2014/main" id="{0579B83B-100F-4D99-A488-57D3551A6CFC}"/>
              </a:ext>
            </a:extLst>
          </p:cNvPr>
          <p:cNvSpPr txBox="1">
            <a:spLocks/>
          </p:cNvSpPr>
          <p:nvPr/>
        </p:nvSpPr>
        <p:spPr>
          <a:xfrm>
            <a:off x="472173" y="2202274"/>
            <a:ext cx="11202619" cy="3288848"/>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marL="342900" indent="-342900">
              <a:lnSpc>
                <a:spcPct val="150000"/>
              </a:lnSpc>
            </a:pPr>
            <a:r>
              <a:rPr lang="en-US" dirty="0"/>
              <a:t>Proposed method:</a:t>
            </a:r>
          </a:p>
          <a:p>
            <a:pPr marL="507492" lvl="1" indent="-342900">
              <a:lnSpc>
                <a:spcPct val="150000"/>
              </a:lnSpc>
            </a:pPr>
            <a:r>
              <a:rPr lang="en-US" dirty="0"/>
              <a:t>Minimal changes to VVC Rice derivation.</a:t>
            </a:r>
          </a:p>
          <a:p>
            <a:pPr marL="507492" lvl="1" indent="-342900">
              <a:lnSpc>
                <a:spcPct val="150000"/>
              </a:lnSpc>
            </a:pPr>
            <a:r>
              <a:rPr lang="en-US" dirty="0"/>
              <a:t>Tested under preliminary AhG12 CTC.</a:t>
            </a:r>
          </a:p>
          <a:p>
            <a:pPr marL="507492" lvl="1" indent="-342900">
              <a:lnSpc>
                <a:spcPct val="150000"/>
              </a:lnSpc>
            </a:pPr>
            <a:r>
              <a:rPr lang="en-US" dirty="0"/>
              <a:t>Provide 24.0%/1.36% gain in AI for 16bit and 12bit configurations</a:t>
            </a:r>
          </a:p>
          <a:p>
            <a:pPr marL="342900" indent="-342900">
              <a:lnSpc>
                <a:spcPct val="150000"/>
              </a:lnSpc>
            </a:pPr>
            <a:r>
              <a:rPr lang="en-US" dirty="0"/>
              <a:t>Proposed study in CE.</a:t>
            </a:r>
          </a:p>
        </p:txBody>
      </p:sp>
    </p:spTree>
    <p:extLst>
      <p:ext uri="{BB962C8B-B14F-4D97-AF65-F5344CB8AC3E}">
        <p14:creationId xmlns:p14="http://schemas.microsoft.com/office/powerpoint/2010/main" val="395295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CD9574-4B9A-44A7-8FE8-C07297C420C0}"/>
              </a:ext>
            </a:extLst>
          </p:cNvPr>
          <p:cNvSpPr>
            <a:spLocks noGrp="1"/>
          </p:cNvSpPr>
          <p:nvPr>
            <p:ph idx="1"/>
          </p:nvPr>
        </p:nvSpPr>
        <p:spPr>
          <a:xfrm>
            <a:off x="4903095" y="3006493"/>
            <a:ext cx="2348394" cy="845013"/>
          </a:xfrm>
        </p:spPr>
        <p:txBody>
          <a:bodyPr/>
          <a:lstStyle/>
          <a:p>
            <a:pPr marL="0" indent="0" algn="ctr">
              <a:buNone/>
            </a:pPr>
            <a:r>
              <a:rPr lang="en-US" sz="4000" dirty="0">
                <a:solidFill>
                  <a:schemeClr val="accent2">
                    <a:lumMod val="75000"/>
                  </a:schemeClr>
                </a:solidFill>
              </a:rPr>
              <a:t>Thanks!</a:t>
            </a:r>
          </a:p>
        </p:txBody>
      </p:sp>
      <p:sp>
        <p:nvSpPr>
          <p:cNvPr id="4" name="Footer Placeholder 3">
            <a:extLst>
              <a:ext uri="{FF2B5EF4-FFF2-40B4-BE49-F238E27FC236}">
                <a16:creationId xmlns:a16="http://schemas.microsoft.com/office/drawing/2014/main" id="{ED4D2207-3D5D-4C77-BC09-C5F51E961B6F}"/>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63240850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1068</TotalTime>
  <Words>691</Words>
  <Application>Microsoft Office PowerPoint</Application>
  <PresentationFormat>Widescreen</PresentationFormat>
  <Paragraphs>290</Paragraphs>
  <Slides>9</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6" baseType="lpstr">
      <vt:lpstr>Arial</vt:lpstr>
      <vt:lpstr>Calibri</vt:lpstr>
      <vt:lpstr>Century Gothic</vt:lpstr>
      <vt:lpstr>Microsoft Sans Serif</vt:lpstr>
      <vt:lpstr>Times New Roman</vt:lpstr>
      <vt:lpstr>Qualcomm</vt:lpstr>
      <vt:lpstr>Document</vt:lpstr>
      <vt:lpstr>JVET-T0105: AHG12: On the Rice parameter derivation for high bit-depth coding</vt:lpstr>
      <vt:lpstr>Content</vt:lpstr>
      <vt:lpstr>Rice parameter derivation</vt:lpstr>
      <vt:lpstr>Problem</vt:lpstr>
      <vt:lpstr>Proposed Rice parameter derivation</vt:lpstr>
      <vt:lpstr>Proposed Rice parameter derivation</vt:lpstr>
      <vt:lpstr>Experimental results</vt:lpstr>
      <vt:lpstr>Conclusions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Dmytro Rusanovskyy</cp:lastModifiedBy>
  <cp:revision>114</cp:revision>
  <dcterms:created xsi:type="dcterms:W3CDTF">2018-11-06T17:03:09Z</dcterms:created>
  <dcterms:modified xsi:type="dcterms:W3CDTF">2020-10-08T06:29:40Z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