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8"/>
  </p:notesMasterIdLst>
  <p:handoutMasterIdLst>
    <p:handoutMasterId r:id="rId9"/>
  </p:handoutMasterIdLst>
  <p:sldIdLst>
    <p:sldId id="334" r:id="rId2"/>
    <p:sldId id="397" r:id="rId3"/>
    <p:sldId id="404" r:id="rId4"/>
    <p:sldId id="405" r:id="rId5"/>
    <p:sldId id="406" r:id="rId6"/>
    <p:sldId id="40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04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867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2020/4/21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713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5881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480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3033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139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JVET-R0483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AHG9</a:t>
            </a:r>
            <a:r>
              <a:rPr lang="en-CA" b="1" dirty="0"/>
              <a:t>: Combination of JVET-R0049 and JVET-R0271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</a:t>
            </a:r>
            <a:r>
              <a:rPr lang="en-US" sz="2400" b="1" dirty="0"/>
              <a:t>1: method 1 of R0049 + variation 2 of R0271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578347"/>
              </p:ext>
            </p:extLst>
          </p:nvPr>
        </p:nvGraphicFramePr>
        <p:xfrm>
          <a:off x="453758" y="895139"/>
          <a:ext cx="5764530" cy="18288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520612387"/>
                    </a:ext>
                  </a:extLst>
                </a:gridCol>
                <a:gridCol w="735330">
                  <a:extLst>
                    <a:ext uri="{9D8B030D-6E8A-4147-A177-3AD203B41FA5}">
                      <a16:colId xmlns:a16="http://schemas.microsoft.com/office/drawing/2014/main" val="37069465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seq_parameter_set_rbsp(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816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sps_seq_parameter_set_id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129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sps_video_parameter_set_id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00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761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sps_transform_skip_enabled_flag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367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if( sps_transform_skip_enabled_flag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121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log2_transform_skip_max_size_minus2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01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sps_bdpcm_enabled_flag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276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		sps_ts_residual_coding_disabled_slice_present_flag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150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54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542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74115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767069"/>
              </p:ext>
            </p:extLst>
          </p:nvPr>
        </p:nvGraphicFramePr>
        <p:xfrm>
          <a:off x="6429375" y="895139"/>
          <a:ext cx="5762625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2403869583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329684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834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145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(sps_ts_residual_coding_disabled_slice_present_flag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025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275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sps_dep_quant_enabled_flag &amp;&amp;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593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858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&amp;&amp; 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628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765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460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5024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854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149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030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38375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76934"/>
              </p:ext>
            </p:extLst>
          </p:nvPr>
        </p:nvGraphicFramePr>
        <p:xfrm>
          <a:off x="2013359" y="3424302"/>
          <a:ext cx="8699382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2032288">
                  <a:extLst>
                    <a:ext uri="{9D8B030D-6E8A-4147-A177-3AD203B41FA5}">
                      <a16:colId xmlns:a16="http://schemas.microsoft.com/office/drawing/2014/main" val="3457401935"/>
                    </a:ext>
                  </a:extLst>
                </a:gridCol>
                <a:gridCol w="1088622">
                  <a:extLst>
                    <a:ext uri="{9D8B030D-6E8A-4147-A177-3AD203B41FA5}">
                      <a16:colId xmlns:a16="http://schemas.microsoft.com/office/drawing/2014/main" val="2804323632"/>
                    </a:ext>
                  </a:extLst>
                </a:gridCol>
                <a:gridCol w="1632935">
                  <a:extLst>
                    <a:ext uri="{9D8B030D-6E8A-4147-A177-3AD203B41FA5}">
                      <a16:colId xmlns:a16="http://schemas.microsoft.com/office/drawing/2014/main" val="1307028419"/>
                    </a:ext>
                  </a:extLst>
                </a:gridCol>
                <a:gridCol w="1360299">
                  <a:extLst>
                    <a:ext uri="{9D8B030D-6E8A-4147-A177-3AD203B41FA5}">
                      <a16:colId xmlns:a16="http://schemas.microsoft.com/office/drawing/2014/main" val="2147503599"/>
                    </a:ext>
                  </a:extLst>
                </a:gridCol>
                <a:gridCol w="1496616">
                  <a:extLst>
                    <a:ext uri="{9D8B030D-6E8A-4147-A177-3AD203B41FA5}">
                      <a16:colId xmlns:a16="http://schemas.microsoft.com/office/drawing/2014/main" val="2949786625"/>
                    </a:ext>
                  </a:extLst>
                </a:gridCol>
                <a:gridCol w="1088622">
                  <a:extLst>
                    <a:ext uri="{9D8B030D-6E8A-4147-A177-3AD203B41FA5}">
                      <a16:colId xmlns:a16="http://schemas.microsoft.com/office/drawing/2014/main" val="292323116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Use case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sps_tsrc_disable_present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066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640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CLVS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094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771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4171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066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4649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315050" y="5426930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 some experts disagreed. 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231987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2: </a:t>
            </a:r>
            <a:r>
              <a:rPr lang="en-US" sz="2400" b="1" dirty="0"/>
              <a:t>method 1 of R0049 + variation </a:t>
            </a:r>
            <a:r>
              <a:rPr lang="en-US" sz="2400" b="1" dirty="0" smtClean="0"/>
              <a:t>3 </a:t>
            </a:r>
            <a:r>
              <a:rPr lang="en-US" sz="2400" b="1" dirty="0"/>
              <a:t>of R0271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3235"/>
              </p:ext>
            </p:extLst>
          </p:nvPr>
        </p:nvGraphicFramePr>
        <p:xfrm>
          <a:off x="204237" y="1091017"/>
          <a:ext cx="5764530" cy="18288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832671050"/>
                    </a:ext>
                  </a:extLst>
                </a:gridCol>
                <a:gridCol w="735330">
                  <a:extLst>
                    <a:ext uri="{9D8B030D-6E8A-4147-A177-3AD203B41FA5}">
                      <a16:colId xmlns:a16="http://schemas.microsoft.com/office/drawing/2014/main" val="17240325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seq_parameter_set_rbsp(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272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sps_seq_parameter_set_id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949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sps_video_parameter_set_id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707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837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sps_transform_skip_enabled_flag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974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if( sps_transform_skip_enabled_flag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958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log2_transform_skip_max_size_minus2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961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sps_bdpcm_enabled_flag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495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		sps_ts_residual_coding_disabled_slice_present_flag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202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277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6175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863828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250185"/>
              </p:ext>
            </p:extLst>
          </p:nvPr>
        </p:nvGraphicFramePr>
        <p:xfrm>
          <a:off x="6101899" y="1091017"/>
          <a:ext cx="5762625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4017400336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42942576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070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369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sps_dep_quant_enabled_flag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063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898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13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256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if(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sps_ts_residual_coding_disabled_slice_present_flag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!slice_dep_quant_enabled_flag &amp;&amp; ! slice_sign_data_hiding_enabled_flag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430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041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394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928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828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08836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NumEntryPoints &gt; 0 )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0868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91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86918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721006"/>
              </p:ext>
            </p:extLst>
          </p:nvPr>
        </p:nvGraphicFramePr>
        <p:xfrm>
          <a:off x="1820470" y="3774979"/>
          <a:ext cx="7842249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757369">
                  <a:extLst>
                    <a:ext uri="{9D8B030D-6E8A-4147-A177-3AD203B41FA5}">
                      <a16:colId xmlns:a16="http://schemas.microsoft.com/office/drawing/2014/main" val="2289978175"/>
                    </a:ext>
                  </a:extLst>
                </a:gridCol>
                <a:gridCol w="733847">
                  <a:extLst>
                    <a:ext uri="{9D8B030D-6E8A-4147-A177-3AD203B41FA5}">
                      <a16:colId xmlns:a16="http://schemas.microsoft.com/office/drawing/2014/main" val="3596779605"/>
                    </a:ext>
                  </a:extLst>
                </a:gridCol>
                <a:gridCol w="1547459">
                  <a:extLst>
                    <a:ext uri="{9D8B030D-6E8A-4147-A177-3AD203B41FA5}">
                      <a16:colId xmlns:a16="http://schemas.microsoft.com/office/drawing/2014/main" val="1194640155"/>
                    </a:ext>
                  </a:extLst>
                </a:gridCol>
                <a:gridCol w="1665848">
                  <a:extLst>
                    <a:ext uri="{9D8B030D-6E8A-4147-A177-3AD203B41FA5}">
                      <a16:colId xmlns:a16="http://schemas.microsoft.com/office/drawing/2014/main" val="2184217979"/>
                    </a:ext>
                  </a:extLst>
                </a:gridCol>
                <a:gridCol w="1309840">
                  <a:extLst>
                    <a:ext uri="{9D8B030D-6E8A-4147-A177-3AD203B41FA5}">
                      <a16:colId xmlns:a16="http://schemas.microsoft.com/office/drawing/2014/main" val="24538454"/>
                    </a:ext>
                  </a:extLst>
                </a:gridCol>
                <a:gridCol w="827886">
                  <a:extLst>
                    <a:ext uri="{9D8B030D-6E8A-4147-A177-3AD203B41FA5}">
                      <a16:colId xmlns:a16="http://schemas.microsoft.com/office/drawing/2014/main" val="236110470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Use case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sps_tsrc_disable_present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0730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9413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15274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9700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4218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785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090313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315050" y="5678600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424112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3: </a:t>
            </a:r>
            <a:r>
              <a:rPr lang="en-US" sz="2400" b="1" dirty="0"/>
              <a:t>method </a:t>
            </a:r>
            <a:r>
              <a:rPr lang="en-US" sz="2400" b="1" dirty="0" smtClean="0"/>
              <a:t>3 </a:t>
            </a:r>
            <a:r>
              <a:rPr lang="en-US" sz="2400" b="1" dirty="0"/>
              <a:t>of R0049 + variation 2</a:t>
            </a:r>
            <a:r>
              <a:rPr lang="en-US" sz="2400" b="1" dirty="0" smtClean="0"/>
              <a:t> </a:t>
            </a:r>
            <a:r>
              <a:rPr lang="en-US" sz="2400" b="1" dirty="0"/>
              <a:t>of R0271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492941"/>
              </p:ext>
            </p:extLst>
          </p:nvPr>
        </p:nvGraphicFramePr>
        <p:xfrm>
          <a:off x="2860281" y="882305"/>
          <a:ext cx="5762625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1133410300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30282545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530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6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(sps_transform_skip_enabled_flag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332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157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sps_dep_quant_enabled_flag &amp;&amp;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855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543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&amp;&amp; 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204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722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85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171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27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115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202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55549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600251"/>
              </p:ext>
            </p:extLst>
          </p:nvPr>
        </p:nvGraphicFramePr>
        <p:xfrm>
          <a:off x="1992078" y="3529441"/>
          <a:ext cx="7290647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904623">
                  <a:extLst>
                    <a:ext uri="{9D8B030D-6E8A-4147-A177-3AD203B41FA5}">
                      <a16:colId xmlns:a16="http://schemas.microsoft.com/office/drawing/2014/main" val="3000231792"/>
                    </a:ext>
                  </a:extLst>
                </a:gridCol>
                <a:gridCol w="1188828">
                  <a:extLst>
                    <a:ext uri="{9D8B030D-6E8A-4147-A177-3AD203B41FA5}">
                      <a16:colId xmlns:a16="http://schemas.microsoft.com/office/drawing/2014/main" val="4112269425"/>
                    </a:ext>
                  </a:extLst>
                </a:gridCol>
                <a:gridCol w="1670448">
                  <a:extLst>
                    <a:ext uri="{9D8B030D-6E8A-4147-A177-3AD203B41FA5}">
                      <a16:colId xmlns:a16="http://schemas.microsoft.com/office/drawing/2014/main" val="3459861521"/>
                    </a:ext>
                  </a:extLst>
                </a:gridCol>
                <a:gridCol w="1670448">
                  <a:extLst>
                    <a:ext uri="{9D8B030D-6E8A-4147-A177-3AD203B41FA5}">
                      <a16:colId xmlns:a16="http://schemas.microsoft.com/office/drawing/2014/main" val="2789336486"/>
                    </a:ext>
                  </a:extLst>
                </a:gridCol>
                <a:gridCol w="856300">
                  <a:extLst>
                    <a:ext uri="{9D8B030D-6E8A-4147-A177-3AD203B41FA5}">
                      <a16:colId xmlns:a16="http://schemas.microsoft.com/office/drawing/2014/main" val="37612535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Use case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352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56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6017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3014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8682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5393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821245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289883" y="5499268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175991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4: </a:t>
            </a:r>
            <a:r>
              <a:rPr lang="en-US" sz="2400" b="1" dirty="0"/>
              <a:t>method </a:t>
            </a:r>
            <a:r>
              <a:rPr lang="en-US" sz="2400" b="1" dirty="0" smtClean="0"/>
              <a:t>3 </a:t>
            </a:r>
            <a:r>
              <a:rPr lang="en-US" sz="2400" b="1" dirty="0"/>
              <a:t>of R0049 + variation </a:t>
            </a:r>
            <a:r>
              <a:rPr lang="en-US" sz="2400" b="1" dirty="0" smtClean="0"/>
              <a:t>3 </a:t>
            </a:r>
            <a:r>
              <a:rPr lang="en-US" sz="2400" b="1" dirty="0"/>
              <a:t>of R0271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999162"/>
              </p:ext>
            </p:extLst>
          </p:nvPr>
        </p:nvGraphicFramePr>
        <p:xfrm>
          <a:off x="2756088" y="829820"/>
          <a:ext cx="5762625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532083912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697761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938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739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sps_dep_quant_enabled_flag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497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609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744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7586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if(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sps_transform_skip_enabled_flag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!slice_dep_quant_enabled_flag &amp;&amp; ! slice_sign_data_hiding_enabled_flag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32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393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196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811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67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230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NumEntryPoints &gt; 0 )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171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99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83459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654567"/>
              </p:ext>
            </p:extLst>
          </p:nvPr>
        </p:nvGraphicFramePr>
        <p:xfrm>
          <a:off x="2088858" y="3581749"/>
          <a:ext cx="7583647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981167">
                  <a:extLst>
                    <a:ext uri="{9D8B030D-6E8A-4147-A177-3AD203B41FA5}">
                      <a16:colId xmlns:a16="http://schemas.microsoft.com/office/drawing/2014/main" val="2128841399"/>
                    </a:ext>
                  </a:extLst>
                </a:gridCol>
                <a:gridCol w="1236605">
                  <a:extLst>
                    <a:ext uri="{9D8B030D-6E8A-4147-A177-3AD203B41FA5}">
                      <a16:colId xmlns:a16="http://schemas.microsoft.com/office/drawing/2014/main" val="2885585635"/>
                    </a:ext>
                  </a:extLst>
                </a:gridCol>
                <a:gridCol w="1737581">
                  <a:extLst>
                    <a:ext uri="{9D8B030D-6E8A-4147-A177-3AD203B41FA5}">
                      <a16:colId xmlns:a16="http://schemas.microsoft.com/office/drawing/2014/main" val="2225869486"/>
                    </a:ext>
                  </a:extLst>
                </a:gridCol>
                <a:gridCol w="1737581">
                  <a:extLst>
                    <a:ext uri="{9D8B030D-6E8A-4147-A177-3AD203B41FA5}">
                      <a16:colId xmlns:a16="http://schemas.microsoft.com/office/drawing/2014/main" val="1755722720"/>
                    </a:ext>
                  </a:extLst>
                </a:gridCol>
                <a:gridCol w="890713">
                  <a:extLst>
                    <a:ext uri="{9D8B030D-6E8A-4147-A177-3AD203B41FA5}">
                      <a16:colId xmlns:a16="http://schemas.microsoft.com/office/drawing/2014/main" val="21669650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7608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3575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525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3216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1150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177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34255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390551" y="5604073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 some experts disagreed. 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6875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427426"/>
              </p:ext>
            </p:extLst>
          </p:nvPr>
        </p:nvGraphicFramePr>
        <p:xfrm>
          <a:off x="1824664" y="1613483"/>
          <a:ext cx="7839454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2047994">
                  <a:extLst>
                    <a:ext uri="{9D8B030D-6E8A-4147-A177-3AD203B41FA5}">
                      <a16:colId xmlns:a16="http://schemas.microsoft.com/office/drawing/2014/main" val="1864799123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3156642174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1688807873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400649213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366424765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bits in SH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517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1: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1 + variation 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2: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1 + variation 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3: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3 + variation 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4: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3 + variation 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4276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75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2714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2001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4829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1919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6450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947332" y="4169471"/>
            <a:ext cx="6096000" cy="1102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*some experts disagreed.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Combination 1 and combination 2 require additional </a:t>
            </a:r>
            <a:r>
              <a:rPr lang="en-CA" dirty="0" err="1">
                <a:latin typeface="Times New Roman" panose="02020603050405020304" pitchFamily="18" charset="0"/>
                <a:ea typeface="Batang"/>
              </a:rPr>
              <a:t>sps</a:t>
            </a:r>
            <a:r>
              <a:rPr lang="en-CA" dirty="0">
                <a:latin typeface="Times New Roman" panose="02020603050405020304" pitchFamily="18" charset="0"/>
                <a:ea typeface="Batang"/>
              </a:rPr>
              <a:t> flag.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For SCC combinations 1 and 2 have 1 SH saving for lossless.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48007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18071</TotalTime>
  <Words>652</Words>
  <Application>Microsoft Office PowerPoint</Application>
  <PresentationFormat>Widescreen</PresentationFormat>
  <Paragraphs>386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Malgun Gothic</vt:lpstr>
      <vt:lpstr>Microsoft YaHei</vt:lpstr>
      <vt:lpstr>宋体</vt:lpstr>
      <vt:lpstr>Arial</vt:lpstr>
      <vt:lpstr>Batang</vt:lpstr>
      <vt:lpstr>Calibri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1466</cp:revision>
  <dcterms:created xsi:type="dcterms:W3CDTF">2018-05-21T01:42:17Z</dcterms:created>
  <dcterms:modified xsi:type="dcterms:W3CDTF">2020-04-22T05:30:00Z</dcterms:modified>
</cp:coreProperties>
</file>