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61" r:id="rId5"/>
    <p:sldMasterId id="2147483667" r:id="rId6"/>
    <p:sldMasterId id="2147483699" r:id="rId7"/>
  </p:sldMasterIdLst>
  <p:notesMasterIdLst>
    <p:notesMasterId r:id="rId21"/>
  </p:notesMasterIdLst>
  <p:handoutMasterIdLst>
    <p:handoutMasterId r:id="rId22"/>
  </p:handoutMasterIdLst>
  <p:sldIdLst>
    <p:sldId id="259" r:id="rId8"/>
    <p:sldId id="267" r:id="rId9"/>
    <p:sldId id="318" r:id="rId10"/>
    <p:sldId id="319" r:id="rId11"/>
    <p:sldId id="320" r:id="rId12"/>
    <p:sldId id="321" r:id="rId13"/>
    <p:sldId id="322" r:id="rId14"/>
    <p:sldId id="323" r:id="rId15"/>
    <p:sldId id="324" r:id="rId16"/>
    <p:sldId id="325" r:id="rId17"/>
    <p:sldId id="326" r:id="rId18"/>
    <p:sldId id="327" r:id="rId19"/>
    <p:sldId id="328" r:id="rId20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  <p:cmAuthor id="5" name="Yuwen He" initials="YH" lastIdx="2" clrIdx="4">
    <p:extLst>
      <p:ext uri="{19B8F6BF-5375-455C-9EA6-DF929625EA0E}">
        <p15:presenceInfo xmlns:p15="http://schemas.microsoft.com/office/powerpoint/2012/main" userId="S-1-5-21-1844237615-1580818891-725345543-235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278F"/>
    <a:srgbClr val="00A550"/>
    <a:srgbClr val="82156A"/>
    <a:srgbClr val="009BD4"/>
    <a:srgbClr val="00ADEE"/>
    <a:srgbClr val="898989"/>
    <a:srgbClr val="F16521"/>
    <a:srgbClr val="ED6231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9" autoAdjust="0"/>
    <p:restoredTop sz="92277" autoAdjust="0"/>
  </p:normalViewPr>
  <p:slideViewPr>
    <p:cSldViewPr snapToGrid="0">
      <p:cViewPr varScale="1">
        <p:scale>
          <a:sx n="165" d="100"/>
          <a:sy n="165" d="100"/>
        </p:scale>
        <p:origin x="1576" y="108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commentAuthors" Target="comment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4/13/2020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4/13/2020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emf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tif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emf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BECBF6-6E48-AD41-B594-67967F7BE7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41A0810-8594-E64B-B263-C5922A2D8BC7}"/>
              </a:ext>
            </a:extLst>
          </p:cNvPr>
          <p:cNvSpPr/>
          <p:nvPr userDrawn="1"/>
        </p:nvSpPr>
        <p:spPr>
          <a:xfrm rot="5400000">
            <a:off x="-704679" y="715470"/>
            <a:ext cx="6847211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E2E63F-61E3-3143-9A61-E1A22B051E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8007" y="1964268"/>
            <a:ext cx="7493193" cy="2220869"/>
          </a:xfrm>
        </p:spPr>
        <p:txBody>
          <a:bodyPr anchor="b">
            <a:normAutofit/>
          </a:bodyPr>
          <a:lstStyle>
            <a:lvl1pPr algn="l">
              <a:defRPr sz="4125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7F538-BFD2-D54A-A0C6-3A4A4B3C4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72FBD9-43E5-FF4F-9E10-0246F7C726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8007" y="410886"/>
            <a:ext cx="1114025" cy="18484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6469A8-05C7-9143-A929-50BD10F53E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75449" y="5091275"/>
            <a:ext cx="1675338" cy="1369686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553FED33-4D49-4540-8D9F-3216166CC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4325" y="6457952"/>
            <a:ext cx="185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884C2B-0107-4E45-933E-9D65E3FA7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8007" y="4195926"/>
            <a:ext cx="7493193" cy="44767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51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aul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AF3992-94C6-384B-8BD9-D7242AC691CF}"/>
              </a:ext>
            </a:extLst>
          </p:cNvPr>
          <p:cNvSpPr/>
          <p:nvPr userDrawn="1"/>
        </p:nvSpPr>
        <p:spPr>
          <a:xfrm>
            <a:off x="4251960" y="1117022"/>
            <a:ext cx="64008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chemeClr val="accent1"/>
              </a:solidFill>
            </a:endParaRP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0C31DB86-9357-B347-9AFF-4185C109B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4325" y="6457952"/>
            <a:ext cx="185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26AEAE3C-4A0E-C74D-B9BC-AE9F19F1FE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24591" y="315122"/>
            <a:ext cx="336059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449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6732699-4526-F141-A337-0217EEED64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199" y="812205"/>
            <a:ext cx="82296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Slide Number Placeholder 14">
            <a:extLst>
              <a:ext uri="{FF2B5EF4-FFF2-40B4-BE49-F238E27FC236}">
                <a16:creationId xmlns:a16="http://schemas.microsoft.com/office/drawing/2014/main" id="{567EA33C-8C26-DE44-9A2A-C059F6DE50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4325" y="6457952"/>
            <a:ext cx="185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3C056EC-9FFA-5F48-852B-D8A827C4EF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24591" y="315122"/>
            <a:ext cx="336059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392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4584C-2FE1-F44A-8E0D-D63226BC0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331204"/>
            <a:ext cx="3868340" cy="823912"/>
          </a:xfrm>
        </p:spPr>
        <p:txBody>
          <a:bodyPr anchor="ctr">
            <a:noAutofit/>
          </a:bodyPr>
          <a:lstStyle>
            <a:lvl1pPr marL="0" indent="0">
              <a:buNone/>
              <a:defRPr sz="2100" b="1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29F4A-C81E-A443-A362-5190677F98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369301"/>
            <a:ext cx="3868340" cy="3820363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0169E5-90FA-B84B-9626-FECC7CD2A3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331204"/>
            <a:ext cx="3887391" cy="823912"/>
          </a:xfrm>
        </p:spPr>
        <p:txBody>
          <a:bodyPr anchor="ctr">
            <a:noAutofit/>
          </a:bodyPr>
          <a:lstStyle>
            <a:lvl1pPr marL="0" indent="0">
              <a:buNone/>
              <a:defRPr sz="2100" b="1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78DB3F-BA6D-7444-8725-F2021837F0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369301"/>
            <a:ext cx="3887391" cy="3820363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E485BB-A2D7-1949-80A5-1417E9757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148669-BBD0-7E44-86B7-A5FF69AE8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5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10BA43A2-44E9-7244-8989-860EA7ED8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14325" y="6457952"/>
            <a:ext cx="185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3C77C6-F5C8-5340-A520-DE0D0CD8393F}"/>
              </a:ext>
            </a:extLst>
          </p:cNvPr>
          <p:cNvSpPr/>
          <p:nvPr userDrawn="1"/>
        </p:nvSpPr>
        <p:spPr>
          <a:xfrm>
            <a:off x="4251960" y="1117022"/>
            <a:ext cx="64008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chemeClr val="accent1"/>
              </a:solidFill>
            </a:endParaRP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99CE825B-7F5D-8D4E-983F-4C8BBE7D5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24591" y="315122"/>
            <a:ext cx="336059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5234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805CA4-AA26-B640-82C6-2A96BDD2C37A}"/>
              </a:ext>
            </a:extLst>
          </p:cNvPr>
          <p:cNvSpPr/>
          <p:nvPr userDrawn="1"/>
        </p:nvSpPr>
        <p:spPr>
          <a:xfrm>
            <a:off x="4251960" y="1117022"/>
            <a:ext cx="64008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chemeClr val="accent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5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B575B8CC-0ED2-A441-B7D9-999B665EF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4325" y="6457952"/>
            <a:ext cx="185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60551C5-D96C-F347-A92F-622F32D1D9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24591" y="315122"/>
            <a:ext cx="336059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11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5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5708C0B-EF64-C147-9041-F52B53A13B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199" y="812205"/>
            <a:ext cx="82296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C7AEB771-D004-1049-9DB7-49A7FB2D50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4325" y="6457952"/>
            <a:ext cx="185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6648237-1539-DF4C-A10A-B7F818C7C4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24591" y="315122"/>
            <a:ext cx="336059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2150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br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ED84047A-858F-E649-9ECA-A5E061EC6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4325" y="6457952"/>
            <a:ext cx="185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D9B9619-55DA-8348-9284-9FCAD089A2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24591" y="315122"/>
            <a:ext cx="336059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6221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0995E5B4-4689-444B-A944-893B1F167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4325" y="6457952"/>
            <a:ext cx="185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60450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0"/>
            <a:ext cx="3086100" cy="64222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3944" y="274640"/>
            <a:ext cx="5050971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3943" y="1239433"/>
            <a:ext cx="5050970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4325" y="6457952"/>
            <a:ext cx="185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AF42097-2B69-804A-AA8C-31A793ACE496}"/>
              </a:ext>
            </a:extLst>
          </p:cNvPr>
          <p:cNvSpPr/>
          <p:nvPr userDrawn="1"/>
        </p:nvSpPr>
        <p:spPr>
          <a:xfrm>
            <a:off x="5449388" y="1117022"/>
            <a:ext cx="64008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53ABDD"/>
              </a:solidFill>
            </a:endParaRP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08FDACF3-0AA3-5F44-ABDB-E21957DE3D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24591" y="315122"/>
            <a:ext cx="336059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071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57900" y="0"/>
            <a:ext cx="3086100" cy="64222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615" y="274640"/>
            <a:ext cx="5050971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0615" y="1239433"/>
            <a:ext cx="5050970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4325" y="6457952"/>
            <a:ext cx="185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7262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9F474E2-9E7A-A641-9D60-318ACCA566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-692044" y="715470"/>
            <a:ext cx="6847211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-1"/>
            <a:ext cx="5014913" cy="6423025"/>
          </a:xfrm>
        </p:spPr>
        <p:txBody>
          <a:bodyPr anchor="ctr">
            <a:normAutofit/>
          </a:bodyPr>
          <a:lstStyle>
            <a:lvl1pPr algn="l">
              <a:defRPr sz="4125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7457923" y="2385661"/>
            <a:ext cx="1261535" cy="1568133"/>
          </a:xfrm>
          <a:prstGeom prst="rect">
            <a:avLst/>
          </a:prstGeom>
        </p:spPr>
      </p:pic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7E54665F-8E28-3243-9318-210A3BE35F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4325" y="6457952"/>
            <a:ext cx="185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3950AA4-51D3-2C4C-B152-454F6178D04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609" y="6565136"/>
            <a:ext cx="961288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01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B594E74C-093B-BA48-89DA-5A66B396F5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-692044" y="715470"/>
            <a:ext cx="6847211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-1"/>
            <a:ext cx="5014913" cy="6423025"/>
          </a:xfrm>
        </p:spPr>
        <p:txBody>
          <a:bodyPr anchor="ctr">
            <a:normAutofit/>
          </a:bodyPr>
          <a:lstStyle>
            <a:lvl1pPr algn="l">
              <a:defRPr sz="4125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7457923" y="2385661"/>
            <a:ext cx="1261535" cy="1568133"/>
          </a:xfrm>
          <a:prstGeom prst="rect">
            <a:avLst/>
          </a:prstGeom>
        </p:spPr>
      </p:pic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FFE53038-0551-C14A-AD90-8B5898339B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4325" y="6457952"/>
            <a:ext cx="185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922AC91-4AB5-4F46-8167-F0D4A58FDDB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609" y="6565136"/>
            <a:ext cx="961288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0437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991403A-3C6D-8B40-915D-7160EEE8E8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-692044" y="715470"/>
            <a:ext cx="6847211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-1"/>
            <a:ext cx="5014913" cy="6423025"/>
          </a:xfrm>
        </p:spPr>
        <p:txBody>
          <a:bodyPr anchor="ctr">
            <a:normAutofit/>
          </a:bodyPr>
          <a:lstStyle>
            <a:lvl1pPr algn="l">
              <a:defRPr sz="4125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7457923" y="2385661"/>
            <a:ext cx="1261535" cy="1568133"/>
          </a:xfrm>
          <a:prstGeom prst="rect">
            <a:avLst/>
          </a:prstGeom>
        </p:spPr>
      </p:pic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FCCEC057-FB1E-944F-AE3C-E0811987E2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4325" y="6457952"/>
            <a:ext cx="185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CEC6361-572C-AF4A-B02C-2909B90B98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609" y="6565136"/>
            <a:ext cx="961288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1966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97B78AE-C8B4-2645-9E76-61954167D6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-692044" y="715470"/>
            <a:ext cx="6847211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-1"/>
            <a:ext cx="5014913" cy="6423025"/>
          </a:xfrm>
        </p:spPr>
        <p:txBody>
          <a:bodyPr anchor="ctr">
            <a:normAutofit/>
          </a:bodyPr>
          <a:lstStyle>
            <a:lvl1pPr algn="l">
              <a:defRPr sz="4125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7457923" y="2385661"/>
            <a:ext cx="1261535" cy="1568133"/>
          </a:xfrm>
          <a:prstGeom prst="rect">
            <a:avLst/>
          </a:prstGeom>
        </p:spPr>
      </p:pic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7BA89ABF-FEB3-2F41-A274-4454E2312F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4325" y="6457952"/>
            <a:ext cx="185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8551888-3C04-F446-B734-C16E7AFD01A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609" y="6565136"/>
            <a:ext cx="961288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26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CF86837-66B1-2E46-B151-401FE35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6879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-692044" y="715470"/>
            <a:ext cx="6847211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-1"/>
            <a:ext cx="5014913" cy="6423025"/>
          </a:xfrm>
        </p:spPr>
        <p:txBody>
          <a:bodyPr anchor="ctr">
            <a:normAutofit/>
          </a:bodyPr>
          <a:lstStyle>
            <a:lvl1pPr algn="l">
              <a:defRPr sz="4125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7457923" y="2385661"/>
            <a:ext cx="1261535" cy="1568133"/>
          </a:xfrm>
          <a:prstGeom prst="rect">
            <a:avLst/>
          </a:prstGeom>
        </p:spPr>
      </p:pic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9B0EB5BF-413D-9349-AEDB-7AC786E710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4325" y="6457952"/>
            <a:ext cx="185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961C33-E2C9-8C4C-B237-6EEBACA6F31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609" y="6565136"/>
            <a:ext cx="961288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3024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in a dark room&#10;&#10;Description automatically generated">
            <a:extLst>
              <a:ext uri="{FF2B5EF4-FFF2-40B4-BE49-F238E27FC236}">
                <a16:creationId xmlns:a16="http://schemas.microsoft.com/office/drawing/2014/main" id="{3078888E-58FC-324D-8FC6-7B8B8B1431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-692044" y="715470"/>
            <a:ext cx="6847211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-1"/>
            <a:ext cx="5014913" cy="6423025"/>
          </a:xfrm>
        </p:spPr>
        <p:txBody>
          <a:bodyPr anchor="ctr">
            <a:normAutofit/>
          </a:bodyPr>
          <a:lstStyle>
            <a:lvl1pPr algn="l">
              <a:defRPr sz="4125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7457923" y="2385661"/>
            <a:ext cx="1261535" cy="1568133"/>
          </a:xfrm>
          <a:prstGeom prst="rect">
            <a:avLst/>
          </a:prstGeom>
        </p:spPr>
      </p:pic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BAD6037D-5485-DE4C-B889-BC8056F069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4325" y="6457952"/>
            <a:ext cx="185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DE4015A-82A1-114B-BA79-1ADAFA19B6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609" y="6565136"/>
            <a:ext cx="961288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0347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E9C70C5-3DFD-EF42-BD9B-C3146F7AB9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790"/>
            <a:ext cx="9144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-692044" y="715470"/>
            <a:ext cx="6847211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-1"/>
            <a:ext cx="5014913" cy="6423025"/>
          </a:xfrm>
        </p:spPr>
        <p:txBody>
          <a:bodyPr anchor="ctr">
            <a:normAutofit/>
          </a:bodyPr>
          <a:lstStyle>
            <a:lvl1pPr algn="l">
              <a:defRPr sz="4125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7457923" y="2385661"/>
            <a:ext cx="1261535" cy="1568133"/>
          </a:xfrm>
          <a:prstGeom prst="rect">
            <a:avLst/>
          </a:prstGeom>
        </p:spPr>
      </p:pic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B7694E66-0723-0D48-A82C-1B7D9ED315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4325" y="6457952"/>
            <a:ext cx="185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C8CA593-CA1A-F241-913C-BEE7793D13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609" y="6565136"/>
            <a:ext cx="961288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415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BECBF6-6E48-AD41-B594-67967F7BE7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41A0810-8594-E64B-B263-C5922A2D8BC7}"/>
              </a:ext>
            </a:extLst>
          </p:cNvPr>
          <p:cNvSpPr/>
          <p:nvPr userDrawn="1"/>
        </p:nvSpPr>
        <p:spPr>
          <a:xfrm rot="5400000">
            <a:off x="-704679" y="715470"/>
            <a:ext cx="6847211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E2E63F-61E3-3143-9A61-E1A22B051E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8007" y="1964268"/>
            <a:ext cx="7493193" cy="2220869"/>
          </a:xfrm>
        </p:spPr>
        <p:txBody>
          <a:bodyPr anchor="b">
            <a:normAutofit/>
          </a:bodyPr>
          <a:lstStyle>
            <a:lvl1pPr algn="l">
              <a:defRPr sz="4125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7F538-BFD2-D54A-A0C6-3A4A4B3C4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72FBD9-43E5-FF4F-9E10-0246F7C726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8007" y="410886"/>
            <a:ext cx="1114025" cy="18484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6469A8-05C7-9143-A929-50BD10F53E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75449" y="5091275"/>
            <a:ext cx="1675338" cy="1369686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553FED33-4D49-4540-8D9F-3216166CC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4325" y="6457952"/>
            <a:ext cx="185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884C2B-0107-4E45-933E-9D65E3FA7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8007" y="4195926"/>
            <a:ext cx="7493193" cy="44767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481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19" Type="http://schemas.openxmlformats.org/officeDocument/2006/relationships/image" Target="../media/image10.emf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2016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98" r:id="rId3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23361"/>
            <a:ext cx="9144000" cy="434639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4B9B6E4-F1F9-1A41-94E0-775346FE1EB7}"/>
              </a:ext>
            </a:extLst>
          </p:cNvPr>
          <p:cNvSpPr/>
          <p:nvPr userDrawn="1"/>
        </p:nvSpPr>
        <p:spPr>
          <a:xfrm>
            <a:off x="0" y="6422246"/>
            <a:ext cx="9144000" cy="435754"/>
          </a:xfrm>
          <a:prstGeom prst="rect">
            <a:avLst/>
          </a:prstGeom>
          <a:gradFill>
            <a:gsLst>
              <a:gs pos="0">
                <a:srgbClr val="008ED3"/>
              </a:gs>
              <a:gs pos="100000">
                <a:srgbClr val="0055A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610A44-FD55-7E45-A9D2-8A5038316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599" cy="8423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E33DA-E844-3D4F-972D-4D5295D42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259911"/>
            <a:ext cx="8229599" cy="491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9643D7-D54B-204A-BAE7-584AACD63A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4579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CDF397-5953-F646-B784-51CB600CA5F1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609" y="6565136"/>
            <a:ext cx="961288" cy="204476"/>
          </a:xfrm>
          <a:prstGeom prst="rect">
            <a:avLst/>
          </a:prstGeom>
        </p:spPr>
      </p:pic>
      <p:sp>
        <p:nvSpPr>
          <p:cNvPr id="17" name="Slide Number Placeholder 14">
            <a:extLst>
              <a:ext uri="{FF2B5EF4-FFF2-40B4-BE49-F238E27FC236}">
                <a16:creationId xmlns:a16="http://schemas.microsoft.com/office/drawing/2014/main" id="{643533EB-B409-764F-BF3F-FF64869B1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4325" y="6457952"/>
            <a:ext cx="185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42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</p:sldLayoutIdLst>
  <p:hf hdr="0" dt="0"/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2850" b="1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rgbClr val="00A3DB"/>
        </a:buClr>
        <a:buFont typeface="Arial" panose="020B0604020202020204" pitchFamily="34" charset="0"/>
        <a:buChar char="•"/>
        <a:defRPr sz="2100" b="1" kern="1200">
          <a:solidFill>
            <a:schemeClr val="accent2"/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00A3DB"/>
        </a:buClr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00A3DB"/>
        </a:buClr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00A3DB"/>
        </a:buClr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5.png"/><Relationship Id="rId4" Type="http://schemas.openxmlformats.org/officeDocument/2006/relationships/image" Target="../media/image2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EB4A2-0FCC-B04D-889F-5BBF456788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/>
              <a:t>JVET-R0390</a:t>
            </a:r>
            <a:br>
              <a:rPr lang="en-US" sz="4400" dirty="0"/>
            </a:br>
            <a:r>
              <a:rPr lang="en-US" sz="4400" dirty="0"/>
              <a:t>[AHG16]: VVC multi-thread decoder and performance analysis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8C4AE-D5B8-BE49-BADA-7F8B23121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8C58C-89F7-674C-83BB-2646932FBF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2A2368-7A07-3F49-9F99-8EF818AC83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Srinivas Gudumasu, Tangi Poirier, Fabrice Urban, Franck Hiron </a:t>
            </a:r>
          </a:p>
          <a:p>
            <a:r>
              <a:rPr lang="en-US" dirty="0"/>
              <a:t>and Philippe De Lagrange </a:t>
            </a:r>
          </a:p>
          <a:p>
            <a:r>
              <a:rPr lang="en-US" dirty="0"/>
              <a:t>InterDigital Inc.</a:t>
            </a:r>
          </a:p>
          <a:p>
            <a:r>
              <a:rPr lang="en-US" dirty="0"/>
              <a:t>April, 2020</a:t>
            </a:r>
          </a:p>
        </p:txBody>
      </p:sp>
    </p:spTree>
    <p:extLst>
      <p:ext uri="{BB962C8B-B14F-4D97-AF65-F5344CB8AC3E}">
        <p14:creationId xmlns:p14="http://schemas.microsoft.com/office/powerpoint/2010/main" val="898564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599" cy="842381"/>
          </a:xfrm>
        </p:spPr>
        <p:txBody>
          <a:bodyPr>
            <a:normAutofit/>
          </a:bodyPr>
          <a:lstStyle/>
          <a:p>
            <a:r>
              <a:rPr lang="en-US" sz="2800" dirty="0"/>
              <a:t>Performance Analysis for Class B sequences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CA491-EBA5-DD41-B1EB-22DB2E1CB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>
                <a:solidFill>
                  <a:srgbClr val="FFFFFF"/>
                </a:solidFill>
              </a:rPr>
              <a:pPr/>
              <a:t>10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E4E2FD-0962-4B01-9AC2-0EE7D2BE61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205" y="1405105"/>
            <a:ext cx="7702970" cy="463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404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599" cy="842381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Performance improvement w.r.t. threads for Class A sequences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CA491-EBA5-DD41-B1EB-22DB2E1CB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>
                <a:solidFill>
                  <a:srgbClr val="FFFFFF"/>
                </a:solidFill>
              </a:rPr>
              <a:pPr/>
              <a:t>11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3D6718-74B1-476B-A0BF-FB4D7ABEC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265" y="1347978"/>
            <a:ext cx="7847512" cy="480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5187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599" cy="842381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Performance improvement w.r.t. threads for Class B sequences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CA491-EBA5-DD41-B1EB-22DB2E1CB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>
                <a:solidFill>
                  <a:srgbClr val="FFFFFF"/>
                </a:solidFill>
              </a:rPr>
              <a:pPr/>
              <a:t>12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9723A4-FA62-448C-A7DF-2DB2E57780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505" y="1372307"/>
            <a:ext cx="7273528" cy="478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868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031629-F9B7-D445-AC7A-8E49F73057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sz="2400" dirty="0"/>
              <a:t>Proposed Multi-threaded (MT) framework uses CTU level parallel processing techniques without compromising on the memory bandwidth. </a:t>
            </a:r>
          </a:p>
          <a:p>
            <a:pPr hangingPunct="0"/>
            <a:r>
              <a:rPr lang="en-CA" sz="2400" dirty="0"/>
              <a:t>An overall average decoding time </a:t>
            </a:r>
            <a:r>
              <a:rPr lang="en-US" sz="2400" dirty="0"/>
              <a:t>reduction </a:t>
            </a:r>
            <a:r>
              <a:rPr lang="en-CA" sz="2400" dirty="0"/>
              <a:t>of 85% and 80% is observed for Class A and Class B sequences respectively at QP values of 22, 27, 32, 37.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CA491-EBA5-DD41-B1EB-22DB2E1CB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74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599" cy="842381"/>
          </a:xfrm>
        </p:spPr>
        <p:txBody>
          <a:bodyPr/>
          <a:lstStyle/>
          <a:p>
            <a:r>
              <a:rPr lang="en-US" sz="2800" dirty="0"/>
              <a:t>Proposed Architecture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031629-F9B7-D445-AC7A-8E49F73057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59912"/>
            <a:ext cx="8229599" cy="1764939"/>
          </a:xfrm>
        </p:spPr>
        <p:txBody>
          <a:bodyPr>
            <a:noAutofit/>
          </a:bodyPr>
          <a:lstStyle/>
          <a:p>
            <a:r>
              <a:rPr lang="en-US" sz="1800" b="0" dirty="0"/>
              <a:t>The CABAC decoding &amp; the rest slice decoding tasks are processed in parallel</a:t>
            </a:r>
          </a:p>
          <a:p>
            <a:r>
              <a:rPr lang="en-US" sz="1800" b="0" dirty="0"/>
              <a:t>VVC decoding process for each slice in a picture is divided into multiple tasks</a:t>
            </a:r>
          </a:p>
          <a:p>
            <a:r>
              <a:rPr lang="en-US" sz="1800" b="0" dirty="0"/>
              <a:t>Each task is executed in parallel for entire slice of a picture before proceeding to the next task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CA491-EBA5-DD41-B1EB-22DB2E1CB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>
                <a:solidFill>
                  <a:srgbClr val="FFFFFF"/>
                </a:solidFill>
              </a:rPr>
              <a:pPr/>
              <a:t>2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2998772-1393-4C05-A2F9-AD78CDFA30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80" y="3024851"/>
            <a:ext cx="8847239" cy="337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797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599" cy="842381"/>
          </a:xfrm>
        </p:spPr>
        <p:txBody>
          <a:bodyPr/>
          <a:lstStyle/>
          <a:p>
            <a:r>
              <a:rPr lang="en-US" sz="2800" dirty="0"/>
              <a:t>Thread Scheduling mechanism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CA491-EBA5-DD41-B1EB-22DB2E1CB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>
                <a:solidFill>
                  <a:srgbClr val="FFFFFF"/>
                </a:solidFill>
              </a:rPr>
              <a:pPr/>
              <a:t>3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CBAAA62-4B7B-4589-AE82-1CEA68DA21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164" y="1176539"/>
            <a:ext cx="6940209" cy="525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154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599" cy="842381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Mapping of coding tools to data parallelization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CA491-EBA5-DD41-B1EB-22DB2E1CB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>
                <a:solidFill>
                  <a:srgbClr val="FFFFFF"/>
                </a:solidFill>
              </a:rPr>
              <a:pPr/>
              <a:t>4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7D2040-A61B-41EB-A4DA-47E6FFF5774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058" y="907608"/>
            <a:ext cx="4064244" cy="25213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B4D70D-E91B-414C-B31D-FA729F79D3E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854" y="1239817"/>
            <a:ext cx="4161617" cy="2226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E52A53-2079-47DB-BB51-B1AA6E739E79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014" y="3579172"/>
            <a:ext cx="3065964" cy="2449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7E60892-B3A1-4933-973A-62784D7B6BE7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889" y="3729917"/>
            <a:ext cx="3152959" cy="249183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22B8239-55AE-4639-93DD-AFFECFFBA16B}"/>
              </a:ext>
            </a:extLst>
          </p:cNvPr>
          <p:cNvSpPr/>
          <p:nvPr/>
        </p:nvSpPr>
        <p:spPr>
          <a:xfrm>
            <a:off x="283202" y="3330192"/>
            <a:ext cx="44515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Linux Libertine"/>
                <a:ea typeface="Calibri" panose="020F0502020204030204" pitchFamily="34" charset="0"/>
                <a:cs typeface="Times New Roman" panose="02020603050405020304" pitchFamily="18" charset="0"/>
              </a:rPr>
              <a:t>CTU level parallelization for Inter CU reconstruction</a:t>
            </a:r>
            <a:endParaRPr lang="en-US" b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3CB6E66-A230-4DB5-8AFD-A093DA89D744}"/>
              </a:ext>
            </a:extLst>
          </p:cNvPr>
          <p:cNvSpPr/>
          <p:nvPr/>
        </p:nvSpPr>
        <p:spPr>
          <a:xfrm>
            <a:off x="5288571" y="3366204"/>
            <a:ext cx="30425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Linux Libertine"/>
                <a:ea typeface="Calibri" panose="020F0502020204030204" pitchFamily="34" charset="0"/>
                <a:cs typeface="Times New Roman" panose="02020603050405020304" pitchFamily="18" charset="0"/>
              </a:rPr>
              <a:t>WPP for Intra CU reconstruction</a:t>
            </a:r>
            <a:endParaRPr lang="en-US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E244986-3EEE-49B7-8D1E-21EE3FAA9BB8}"/>
              </a:ext>
            </a:extLst>
          </p:cNvPr>
          <p:cNvSpPr/>
          <p:nvPr/>
        </p:nvSpPr>
        <p:spPr>
          <a:xfrm>
            <a:off x="537869" y="6078693"/>
            <a:ext cx="39606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Linux Libertine"/>
                <a:ea typeface="Calibri" panose="020F0502020204030204" pitchFamily="34" charset="0"/>
                <a:cs typeface="Times New Roman" panose="02020603050405020304" pitchFamily="18" charset="0"/>
              </a:rPr>
              <a:t>Thread scheduling for CIIP</a:t>
            </a:r>
            <a:endParaRPr lang="en-US" b="1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003A146-2CB1-4382-8C78-9D14B235F978}"/>
              </a:ext>
            </a:extLst>
          </p:cNvPr>
          <p:cNvSpPr/>
          <p:nvPr/>
        </p:nvSpPr>
        <p:spPr>
          <a:xfrm>
            <a:off x="4672527" y="6123625"/>
            <a:ext cx="40858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Linux Libertine"/>
                <a:ea typeface="Calibri" panose="020F0502020204030204" pitchFamily="34" charset="0"/>
                <a:cs typeface="Times New Roman" panose="02020603050405020304" pitchFamily="18" charset="0"/>
              </a:rPr>
              <a:t>Pixel level parallelization for Inverse re-shaper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898647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599" cy="842381"/>
          </a:xfrm>
        </p:spPr>
        <p:txBody>
          <a:bodyPr>
            <a:normAutofit/>
          </a:bodyPr>
          <a:lstStyle/>
          <a:p>
            <a:r>
              <a:rPr lang="en-US" sz="2800" dirty="0"/>
              <a:t>Complexity analysis (VTM8.0)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CA491-EBA5-DD41-B1EB-22DB2E1CB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>
                <a:solidFill>
                  <a:srgbClr val="FFFFFF"/>
                </a:solidFill>
              </a:rPr>
              <a:pPr/>
              <a:t>5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66C4B09-512F-4C1B-AACF-8C67392D7DD3}"/>
              </a:ext>
            </a:extLst>
          </p:cNvPr>
          <p:cNvSpPr txBox="1"/>
          <p:nvPr/>
        </p:nvSpPr>
        <p:spPr>
          <a:xfrm>
            <a:off x="1869955" y="6007581"/>
            <a:ext cx="4774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Percentage contribution of VTM 8 at QP: 37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C3C7C60-CC41-4DA0-9482-BD71F71E86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468" y="1471361"/>
            <a:ext cx="3225818" cy="210392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61F2884-E7B9-4338-AA59-FE70A4F00A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6" y="1472730"/>
            <a:ext cx="3225818" cy="209079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C753130-48D5-41D7-A4E9-74FF93F987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1476" y="3769568"/>
            <a:ext cx="3452951" cy="2238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515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599" cy="842381"/>
          </a:xfrm>
        </p:spPr>
        <p:txBody>
          <a:bodyPr>
            <a:normAutofit/>
          </a:bodyPr>
          <a:lstStyle/>
          <a:p>
            <a:r>
              <a:rPr lang="en-US" sz="2800" dirty="0"/>
              <a:t>Complexity analysis (Proposed Solution)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CA491-EBA5-DD41-B1EB-22DB2E1CB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>
                <a:solidFill>
                  <a:srgbClr val="FFFFFF"/>
                </a:solidFill>
              </a:rPr>
              <a:pPr/>
              <a:t>6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72199D-9264-497A-B243-A7FB7B0F91A7}"/>
              </a:ext>
            </a:extLst>
          </p:cNvPr>
          <p:cNvSpPr txBox="1"/>
          <p:nvPr/>
        </p:nvSpPr>
        <p:spPr>
          <a:xfrm>
            <a:off x="202223" y="5954458"/>
            <a:ext cx="87395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Percentage contribution of slice decoding tasks using proposed solution at QP: 37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696B4D-4305-40C6-8986-95427E67B1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898" y="1463783"/>
            <a:ext cx="3218003" cy="210402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C4770F5-2118-48FB-8E29-A2A48CDB07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4054" y="1463783"/>
            <a:ext cx="3218004" cy="20857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1A3E738-19CF-4867-A36A-35C4B3C4E1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7870" y="3671899"/>
            <a:ext cx="3493454" cy="226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612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599" cy="842381"/>
          </a:xfrm>
        </p:spPr>
        <p:txBody>
          <a:bodyPr>
            <a:normAutofit/>
          </a:bodyPr>
          <a:lstStyle/>
          <a:p>
            <a:r>
              <a:rPr lang="en-US" sz="2800" dirty="0"/>
              <a:t>Performance Analysis for Class A Streams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CA491-EBA5-DD41-B1EB-22DB2E1CB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>
                <a:solidFill>
                  <a:srgbClr val="FFFFFF"/>
                </a:solidFill>
              </a:rPr>
              <a:pPr/>
              <a:t>7</a:t>
            </a:fld>
            <a:endParaRPr lang="en-US" dirty="0">
              <a:solidFill>
                <a:srgbClr val="FFFFFF"/>
              </a:solidFill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0875A0C1-AD36-4667-B9CE-C181DCF4B3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343001"/>
              </p:ext>
            </p:extLst>
          </p:nvPr>
        </p:nvGraphicFramePr>
        <p:xfrm>
          <a:off x="343386" y="1211471"/>
          <a:ext cx="8430221" cy="5181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5920">
                  <a:extLst>
                    <a:ext uri="{9D8B030D-6E8A-4147-A177-3AD203B41FA5}">
                      <a16:colId xmlns:a16="http://schemas.microsoft.com/office/drawing/2014/main" val="1770611626"/>
                    </a:ext>
                  </a:extLst>
                </a:gridCol>
                <a:gridCol w="366848">
                  <a:extLst>
                    <a:ext uri="{9D8B030D-6E8A-4147-A177-3AD203B41FA5}">
                      <a16:colId xmlns:a16="http://schemas.microsoft.com/office/drawing/2014/main" val="2821597056"/>
                    </a:ext>
                  </a:extLst>
                </a:gridCol>
                <a:gridCol w="766384">
                  <a:extLst>
                    <a:ext uri="{9D8B030D-6E8A-4147-A177-3AD203B41FA5}">
                      <a16:colId xmlns:a16="http://schemas.microsoft.com/office/drawing/2014/main" val="3287269659"/>
                    </a:ext>
                  </a:extLst>
                </a:gridCol>
                <a:gridCol w="805835">
                  <a:extLst>
                    <a:ext uri="{9D8B030D-6E8A-4147-A177-3AD203B41FA5}">
                      <a16:colId xmlns:a16="http://schemas.microsoft.com/office/drawing/2014/main" val="383089852"/>
                    </a:ext>
                  </a:extLst>
                </a:gridCol>
                <a:gridCol w="726932">
                  <a:extLst>
                    <a:ext uri="{9D8B030D-6E8A-4147-A177-3AD203B41FA5}">
                      <a16:colId xmlns:a16="http://schemas.microsoft.com/office/drawing/2014/main" val="3015623434"/>
                    </a:ext>
                  </a:extLst>
                </a:gridCol>
                <a:gridCol w="766384">
                  <a:extLst>
                    <a:ext uri="{9D8B030D-6E8A-4147-A177-3AD203B41FA5}">
                      <a16:colId xmlns:a16="http://schemas.microsoft.com/office/drawing/2014/main" val="864399972"/>
                    </a:ext>
                  </a:extLst>
                </a:gridCol>
                <a:gridCol w="766384">
                  <a:extLst>
                    <a:ext uri="{9D8B030D-6E8A-4147-A177-3AD203B41FA5}">
                      <a16:colId xmlns:a16="http://schemas.microsoft.com/office/drawing/2014/main" val="3422473011"/>
                    </a:ext>
                  </a:extLst>
                </a:gridCol>
                <a:gridCol w="941318">
                  <a:extLst>
                    <a:ext uri="{9D8B030D-6E8A-4147-A177-3AD203B41FA5}">
                      <a16:colId xmlns:a16="http://schemas.microsoft.com/office/drawing/2014/main" val="3327426957"/>
                    </a:ext>
                  </a:extLst>
                </a:gridCol>
                <a:gridCol w="591448">
                  <a:extLst>
                    <a:ext uri="{9D8B030D-6E8A-4147-A177-3AD203B41FA5}">
                      <a16:colId xmlns:a16="http://schemas.microsoft.com/office/drawing/2014/main" val="3259403639"/>
                    </a:ext>
                  </a:extLst>
                </a:gridCol>
                <a:gridCol w="766384">
                  <a:extLst>
                    <a:ext uri="{9D8B030D-6E8A-4147-A177-3AD203B41FA5}">
                      <a16:colId xmlns:a16="http://schemas.microsoft.com/office/drawing/2014/main" val="2114352843"/>
                    </a:ext>
                  </a:extLst>
                </a:gridCol>
                <a:gridCol w="766384">
                  <a:extLst>
                    <a:ext uri="{9D8B030D-6E8A-4147-A177-3AD203B41FA5}">
                      <a16:colId xmlns:a16="http://schemas.microsoft.com/office/drawing/2014/main" val="459397222"/>
                    </a:ext>
                  </a:extLst>
                </a:gridCol>
              </a:tblGrid>
              <a:tr h="254175"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200" b="0" dirty="0"/>
                        <a:t>QP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200" b="0" dirty="0"/>
                        <a:t>VTM 8.0 (sec)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200" b="0" dirty="0"/>
                        <a:t>Proposed (sec)</a:t>
                      </a:r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r>
                        <a:rPr lang="en-US" sz="1200" dirty="0"/>
                        <a:t>Average decoding time reduction (%)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794172"/>
                  </a:ext>
                </a:extLst>
              </a:tr>
              <a:tr h="42362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MVCD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Intra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Inv Reshaper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DBF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SAO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ALF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8139484"/>
                  </a:ext>
                </a:extLst>
              </a:tr>
              <a:tr h="175334">
                <a:tc rowSpan="4">
                  <a:txBody>
                    <a:bodyPr/>
                    <a:lstStyle/>
                    <a:p>
                      <a:r>
                        <a:rPr lang="en-US" dirty="0"/>
                        <a:t>CatRobot1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157.38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23.854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75.97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75.31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85.79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90.66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80.55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77.87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24097856"/>
                  </a:ext>
                </a:extLst>
              </a:tr>
              <a:tr h="17533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114.781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16.848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73.53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90.09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70.83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86.47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90.78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76.53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72.74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808579235"/>
                  </a:ext>
                </a:extLst>
              </a:tr>
              <a:tr h="17533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98.417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14.31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71.82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90.01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69.08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87.08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90.81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73.31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71.32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159854759"/>
                  </a:ext>
                </a:extLst>
              </a:tr>
              <a:tr h="17533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89.215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12.572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72.39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88.13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66.79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87.93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90.78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65.29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71.55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843275169"/>
                  </a:ext>
                </a:extLst>
              </a:tr>
              <a:tr h="175334">
                <a:tc rowSpan="4">
                  <a:txBody>
                    <a:bodyPr/>
                    <a:lstStyle/>
                    <a:p>
                      <a:r>
                        <a:rPr lang="en-US" dirty="0"/>
                        <a:t>DaylighrRaoad2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181.409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30.394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75.94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89.95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74.92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86.57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80.42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78.23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36056948"/>
                  </a:ext>
                </a:extLst>
              </a:tr>
              <a:tr h="17533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122.726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18.192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70.76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88.44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71.42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88.70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90.15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77.26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75.04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716241476"/>
                  </a:ext>
                </a:extLst>
              </a:tr>
              <a:tr h="17533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103.771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15.636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67.30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87.93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68.45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87.50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90.19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72.65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71.98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06749229"/>
                  </a:ext>
                </a:extLst>
              </a:tr>
              <a:tr h="17533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91.308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13.878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65.42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87.42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65.50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86.69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90.15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67.38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69.49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608100612"/>
                  </a:ext>
                </a:extLst>
              </a:tr>
              <a:tr h="175334">
                <a:tc rowSpan="4">
                  <a:txBody>
                    <a:bodyPr/>
                    <a:lstStyle/>
                    <a:p>
                      <a:r>
                        <a:rPr lang="en-US" dirty="0"/>
                        <a:t>CampfireParty2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224.136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49.279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68.87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90.34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74.67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86.04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89.96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81.35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78.15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77646796"/>
                  </a:ext>
                </a:extLst>
              </a:tr>
              <a:tr h="17533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142.869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22.035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69.24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90.35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71.55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86.41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90.40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76.73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75.35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535243292"/>
                  </a:ext>
                </a:extLst>
              </a:tr>
              <a:tr h="17533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114.7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18.28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69.67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90.36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70.49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86.27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90.33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75.66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73.68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140193996"/>
                  </a:ext>
                </a:extLst>
              </a:tr>
              <a:tr h="17533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99.501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16.354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70.14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69.04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86.28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90.28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71.55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71.24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28446784"/>
                  </a:ext>
                </a:extLst>
              </a:tr>
              <a:tr h="226668">
                <a:tc rowSpan="4">
                  <a:txBody>
                    <a:bodyPr/>
                    <a:lstStyle/>
                    <a:p>
                      <a:r>
                        <a:rPr lang="en-US" dirty="0"/>
                        <a:t>Tango2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142.44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20.519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74.76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90.24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76.33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86.56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90.69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78.92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76.90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29094684"/>
                  </a:ext>
                </a:extLst>
              </a:tr>
              <a:tr h="2266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112.194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16.586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71.83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88.91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73.10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86.72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90.43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75.24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74.05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821683926"/>
                  </a:ext>
                </a:extLst>
              </a:tr>
              <a:tr h="2266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101.339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15.59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70.59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88.25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71.60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86.64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90.38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66.31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71.83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698680907"/>
                  </a:ext>
                </a:extLst>
              </a:tr>
              <a:tr h="2266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91.014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13.69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71.86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87.91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70.34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87.00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90.08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55.86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69.76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4880560"/>
                  </a:ext>
                </a:extLst>
              </a:tr>
              <a:tr h="226668">
                <a:tc rowSpan="4">
                  <a:txBody>
                    <a:bodyPr/>
                    <a:lstStyle/>
                    <a:p>
                      <a:r>
                        <a:rPr lang="en-US" dirty="0"/>
                        <a:t>FoodMarket4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132.802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18.996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73.33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88.89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73.36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86.76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90.30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78.21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77.35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591918901"/>
                  </a:ext>
                </a:extLst>
              </a:tr>
              <a:tr h="2266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114.275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17.088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70.85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88.54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71.90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87.93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90.18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75.47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72.35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882135672"/>
                  </a:ext>
                </a:extLst>
              </a:tr>
              <a:tr h="2266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102.155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15.557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68.65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88.11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70.22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87.64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90.18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67.91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71.51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932511558"/>
                  </a:ext>
                </a:extLst>
              </a:tr>
              <a:tr h="2266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90.63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13.625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66.88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87.44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67.65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87.14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89.99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65.92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69.75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93527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2071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599" cy="842381"/>
          </a:xfrm>
        </p:spPr>
        <p:txBody>
          <a:bodyPr>
            <a:normAutofit/>
          </a:bodyPr>
          <a:lstStyle/>
          <a:p>
            <a:r>
              <a:rPr lang="en-US" sz="2800" dirty="0"/>
              <a:t>Performance Analysis for Class B Streams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CA491-EBA5-DD41-B1EB-22DB2E1CB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>
                <a:solidFill>
                  <a:srgbClr val="FFFFFF"/>
                </a:solidFill>
              </a:rPr>
              <a:pPr/>
              <a:t>8</a:t>
            </a:fld>
            <a:endParaRPr lang="en-US" dirty="0">
              <a:solidFill>
                <a:srgbClr val="FFFFFF"/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FE31251-8DB2-4494-AF01-F28FF5FD8B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251509"/>
              </p:ext>
            </p:extLst>
          </p:nvPr>
        </p:nvGraphicFramePr>
        <p:xfrm>
          <a:off x="343386" y="1184465"/>
          <a:ext cx="8430221" cy="5181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5920">
                  <a:extLst>
                    <a:ext uri="{9D8B030D-6E8A-4147-A177-3AD203B41FA5}">
                      <a16:colId xmlns:a16="http://schemas.microsoft.com/office/drawing/2014/main" val="1770611626"/>
                    </a:ext>
                  </a:extLst>
                </a:gridCol>
                <a:gridCol w="366848">
                  <a:extLst>
                    <a:ext uri="{9D8B030D-6E8A-4147-A177-3AD203B41FA5}">
                      <a16:colId xmlns:a16="http://schemas.microsoft.com/office/drawing/2014/main" val="2821597056"/>
                    </a:ext>
                  </a:extLst>
                </a:gridCol>
                <a:gridCol w="766384">
                  <a:extLst>
                    <a:ext uri="{9D8B030D-6E8A-4147-A177-3AD203B41FA5}">
                      <a16:colId xmlns:a16="http://schemas.microsoft.com/office/drawing/2014/main" val="3287269659"/>
                    </a:ext>
                  </a:extLst>
                </a:gridCol>
                <a:gridCol w="805835">
                  <a:extLst>
                    <a:ext uri="{9D8B030D-6E8A-4147-A177-3AD203B41FA5}">
                      <a16:colId xmlns:a16="http://schemas.microsoft.com/office/drawing/2014/main" val="383089852"/>
                    </a:ext>
                  </a:extLst>
                </a:gridCol>
                <a:gridCol w="726932">
                  <a:extLst>
                    <a:ext uri="{9D8B030D-6E8A-4147-A177-3AD203B41FA5}">
                      <a16:colId xmlns:a16="http://schemas.microsoft.com/office/drawing/2014/main" val="3015623434"/>
                    </a:ext>
                  </a:extLst>
                </a:gridCol>
                <a:gridCol w="766384">
                  <a:extLst>
                    <a:ext uri="{9D8B030D-6E8A-4147-A177-3AD203B41FA5}">
                      <a16:colId xmlns:a16="http://schemas.microsoft.com/office/drawing/2014/main" val="864399972"/>
                    </a:ext>
                  </a:extLst>
                </a:gridCol>
                <a:gridCol w="766384">
                  <a:extLst>
                    <a:ext uri="{9D8B030D-6E8A-4147-A177-3AD203B41FA5}">
                      <a16:colId xmlns:a16="http://schemas.microsoft.com/office/drawing/2014/main" val="3422473011"/>
                    </a:ext>
                  </a:extLst>
                </a:gridCol>
                <a:gridCol w="941318">
                  <a:extLst>
                    <a:ext uri="{9D8B030D-6E8A-4147-A177-3AD203B41FA5}">
                      <a16:colId xmlns:a16="http://schemas.microsoft.com/office/drawing/2014/main" val="3327426957"/>
                    </a:ext>
                  </a:extLst>
                </a:gridCol>
                <a:gridCol w="591448">
                  <a:extLst>
                    <a:ext uri="{9D8B030D-6E8A-4147-A177-3AD203B41FA5}">
                      <a16:colId xmlns:a16="http://schemas.microsoft.com/office/drawing/2014/main" val="3259403639"/>
                    </a:ext>
                  </a:extLst>
                </a:gridCol>
                <a:gridCol w="766384">
                  <a:extLst>
                    <a:ext uri="{9D8B030D-6E8A-4147-A177-3AD203B41FA5}">
                      <a16:colId xmlns:a16="http://schemas.microsoft.com/office/drawing/2014/main" val="2114352843"/>
                    </a:ext>
                  </a:extLst>
                </a:gridCol>
                <a:gridCol w="766384">
                  <a:extLst>
                    <a:ext uri="{9D8B030D-6E8A-4147-A177-3AD203B41FA5}">
                      <a16:colId xmlns:a16="http://schemas.microsoft.com/office/drawing/2014/main" val="459397222"/>
                    </a:ext>
                  </a:extLst>
                </a:gridCol>
              </a:tblGrid>
              <a:tr h="254175"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200" b="0" dirty="0"/>
                        <a:t>QP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200" b="0" dirty="0"/>
                        <a:t>VTM 8.0 (sec)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200" b="0" dirty="0"/>
                        <a:t>Proposed (sec)</a:t>
                      </a:r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r>
                        <a:rPr lang="en-US" sz="1200" dirty="0"/>
                        <a:t>Average decoding time reduction (%)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794172"/>
                  </a:ext>
                </a:extLst>
              </a:tr>
              <a:tr h="42362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MVCD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Intra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Inv Reshaper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DBF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SAO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ALF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8139484"/>
                  </a:ext>
                </a:extLst>
              </a:tr>
              <a:tr h="175334">
                <a:tc rowSpan="4">
                  <a:txBody>
                    <a:bodyPr/>
                    <a:lstStyle/>
                    <a:p>
                      <a:r>
                        <a:rPr lang="en-US" dirty="0"/>
                        <a:t>BQTerrace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127.411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28.747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66.98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90.28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63.53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83.67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89.41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80.39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77.15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24097856"/>
                  </a:ext>
                </a:extLst>
              </a:tr>
              <a:tr h="17533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56.427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11.308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56.78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89.71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56.75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85.60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89.29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73.24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73.86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808579235"/>
                  </a:ext>
                </a:extLst>
              </a:tr>
              <a:tr h="17533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43.539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9.391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49.02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88.92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53.48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85.79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89.18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71.61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72.14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159854759"/>
                  </a:ext>
                </a:extLst>
              </a:tr>
              <a:tr h="17533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38.52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8.639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51.69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87.60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51.14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87.56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89.34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62.98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66.20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843275169"/>
                  </a:ext>
                </a:extLst>
              </a:tr>
              <a:tr h="175334">
                <a:tc rowSpan="4">
                  <a:txBody>
                    <a:bodyPr/>
                    <a:lstStyle/>
                    <a:p>
                      <a:r>
                        <a:rPr lang="en-US" dirty="0"/>
                        <a:t>RitualDance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78.496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14.835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57.38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89.79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52.03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72.34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89.58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73.71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77.92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36056948"/>
                  </a:ext>
                </a:extLst>
              </a:tr>
              <a:tr h="17533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62.624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12.845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55.32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89.54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50.21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87.76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89.73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71.36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73.21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716241476"/>
                  </a:ext>
                </a:extLst>
              </a:tr>
              <a:tr h="17533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52.736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11.161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52.24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89.10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49.42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88.00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89.87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67.74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68.52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06749229"/>
                  </a:ext>
                </a:extLst>
              </a:tr>
              <a:tr h="17533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45.599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9.953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49.90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88.54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46.65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83.64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89.79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57.28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62.67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608100612"/>
                  </a:ext>
                </a:extLst>
              </a:tr>
              <a:tr h="175334">
                <a:tc rowSpan="4">
                  <a:txBody>
                    <a:bodyPr/>
                    <a:lstStyle/>
                    <a:p>
                      <a:r>
                        <a:rPr lang="en-US" dirty="0"/>
                        <a:t>MarketPlace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82.76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16.225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58.89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89.01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56.99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80.12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89.96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77.74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76.56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977646796"/>
                  </a:ext>
                </a:extLst>
              </a:tr>
              <a:tr h="17533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63.485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12.552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56.30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88.31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53.77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84.76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69.95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73.67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535243292"/>
                  </a:ext>
                </a:extLst>
              </a:tr>
              <a:tr h="17533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52.148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10.726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53.72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87.96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53.26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86.47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89.76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69.90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67.99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140193996"/>
                  </a:ext>
                </a:extLst>
              </a:tr>
              <a:tr h="17533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44.82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9.505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51.76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87.70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52.22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85.69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89.65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66.43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65.34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28446784"/>
                  </a:ext>
                </a:extLst>
              </a:tr>
              <a:tr h="226668">
                <a:tc rowSpan="4">
                  <a:txBody>
                    <a:bodyPr/>
                    <a:lstStyle/>
                    <a:p>
                      <a:r>
                        <a:rPr lang="en-US" dirty="0"/>
                        <a:t>BasketballDrive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76.796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14.347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59.28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90.00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53.55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80.65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89.43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75.78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79.34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29094684"/>
                  </a:ext>
                </a:extLst>
              </a:tr>
              <a:tr h="2266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55.842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10.935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55.22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89.36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52.12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84.67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89.62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71.99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74.78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821683926"/>
                  </a:ext>
                </a:extLst>
              </a:tr>
              <a:tr h="2266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46.581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9.556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53.27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88.67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50.49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81.77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89.74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68.70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70.78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698680907"/>
                  </a:ext>
                </a:extLst>
              </a:tr>
              <a:tr h="2266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40.717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8.834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52.17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88.18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50.00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85.93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89.49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60.18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66.82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4880560"/>
                  </a:ext>
                </a:extLst>
              </a:tr>
              <a:tr h="226668">
                <a:tc rowSpan="4">
                  <a:txBody>
                    <a:bodyPr/>
                    <a:lstStyle/>
                    <a:p>
                      <a:r>
                        <a:rPr lang="en-US" dirty="0"/>
                        <a:t>Cactus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73.027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13.957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61.37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90.03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50.18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89.52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77.22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76.11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591918901"/>
                  </a:ext>
                </a:extLst>
              </a:tr>
              <a:tr h="2266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48.987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9.896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58.80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89.92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46.75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89.64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73.48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71.35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882135672"/>
                  </a:ext>
                </a:extLst>
              </a:tr>
              <a:tr h="2266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40.858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8.388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58.40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46.52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89.65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72.62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65.18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932511558"/>
                  </a:ext>
                </a:extLst>
              </a:tr>
              <a:tr h="2266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35.994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7.356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59.71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89.42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46.48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89.79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61.16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60.60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93527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5397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599" cy="842381"/>
          </a:xfrm>
        </p:spPr>
        <p:txBody>
          <a:bodyPr>
            <a:normAutofit/>
          </a:bodyPr>
          <a:lstStyle/>
          <a:p>
            <a:r>
              <a:rPr lang="en-US" sz="2800" dirty="0"/>
              <a:t>Performance Analysis for Class A sequences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CA491-EBA5-DD41-B1EB-22DB2E1CB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>
                <a:solidFill>
                  <a:srgbClr val="FFFFFF"/>
                </a:solidFill>
              </a:rPr>
              <a:pPr/>
              <a:t>9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93B3AFD-66DB-420F-AB3F-710D8D7913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054" y="1493846"/>
            <a:ext cx="7539764" cy="453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097721"/>
      </p:ext>
    </p:extLst>
  </p:cSld>
  <p:clrMapOvr>
    <a:masterClrMapping/>
  </p:clrMapOvr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82BE0617BB0F4DBA317F3CA0A1CB95" ma:contentTypeVersion="1" ma:contentTypeDescription="Create a new document." ma:contentTypeScope="" ma:versionID="3fba3e50a04d7a98856e55cc4bc133a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2FCB0417-5C18-460F-A52C-87D117F22E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866DEC2-9B21-4A1E-9E1F-EFC2BC0985AD}">
  <ds:schemaRefs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3512</TotalTime>
  <Words>833</Words>
  <Application>Microsoft Office PowerPoint</Application>
  <PresentationFormat>On-screen Show (4:3)</PresentationFormat>
  <Paragraphs>482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Calibri</vt:lpstr>
      <vt:lpstr>Calibri Light</vt:lpstr>
      <vt:lpstr>Century Gothic</vt:lpstr>
      <vt:lpstr>Linux Libertine</vt:lpstr>
      <vt:lpstr>Times New Roman</vt:lpstr>
      <vt:lpstr>Intro Section Slides</vt:lpstr>
      <vt:lpstr>Interior Slides - purple orange bottom bar</vt:lpstr>
      <vt:lpstr>No Bottom Bar</vt:lpstr>
      <vt:lpstr>Office Theme</vt:lpstr>
      <vt:lpstr>JVET-R0390 [AHG16]: VVC multi-thread decoder and performance analysis</vt:lpstr>
      <vt:lpstr>Proposed Architecture</vt:lpstr>
      <vt:lpstr>Thread Scheduling mechanism</vt:lpstr>
      <vt:lpstr>Mapping of coding tools to data parallelization</vt:lpstr>
      <vt:lpstr>Complexity analysis (VTM8.0)</vt:lpstr>
      <vt:lpstr>Complexity analysis (Proposed Solution)</vt:lpstr>
      <vt:lpstr>Performance Analysis for Class A Streams</vt:lpstr>
      <vt:lpstr>Performance Analysis for Class B Streams</vt:lpstr>
      <vt:lpstr>Performance Analysis for Class A sequences</vt:lpstr>
      <vt:lpstr>Performance Analysis for Class B sequences</vt:lpstr>
      <vt:lpstr>Performance improvement w.r.t. threads for Class A sequences</vt:lpstr>
      <vt:lpstr>Performance improvement w.r.t. threads for Class B sequences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Srinivas Gudumasu</cp:lastModifiedBy>
  <cp:revision>597</cp:revision>
  <dcterms:created xsi:type="dcterms:W3CDTF">2015-02-09T18:40:38Z</dcterms:created>
  <dcterms:modified xsi:type="dcterms:W3CDTF">2020-04-14T01:17:52Z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0x0101006082BE0617BB0F4DBA317F3CA0A1CB95</vt:lpwstr>
  </property>
  <property fmtid="{D5CDD505-2E9C-101B-9397-08002B2CF9AE}" pid="3" name="_dlc_DocIdItemGuid">
    <vt:lpwstr>64e2b727-7c4b-4477-b277-0231193af7c2</vt:lpwstr>
  </property>
</Properties>
</file>