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3" r:id="rId6"/>
    <p:sldId id="257" r:id="rId7"/>
    <p:sldId id="258" r:id="rId8"/>
    <p:sldId id="264" r:id="rId9"/>
    <p:sldId id="261" r:id="rId10"/>
    <p:sldId id="265" r:id="rId11"/>
    <p:sldId id="262" r:id="rId12"/>
    <p:sldId id="259" r:id="rId13"/>
    <p:sldId id="267" r:id="rId14"/>
    <p:sldId id="266" r:id="rId1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D51E45-C1A7-4C37-A692-098724B098DC}" v="919" dt="2020-04-22T04:50:45.29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534" autoAdjust="0"/>
    <p:restoredTop sz="94660"/>
  </p:normalViewPr>
  <p:slideViewPr>
    <p:cSldViewPr snapToGrid="0">
      <p:cViewPr varScale="1">
        <p:scale>
          <a:sx n="136" d="100"/>
          <a:sy n="136" d="100"/>
        </p:scale>
        <p:origin x="126" y="1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1D0D74F-FA97-42D4-BA25-CD30B9507C59}"/>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7BC27FA3-8F5F-49DA-8652-A6FB7E519F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B11BB7CE-BEBC-4C83-848F-3F1E9B2B01D1}"/>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5" name="フッター プレースホルダー 4">
            <a:extLst>
              <a:ext uri="{FF2B5EF4-FFF2-40B4-BE49-F238E27FC236}">
                <a16:creationId xmlns:a16="http://schemas.microsoft.com/office/drawing/2014/main" id="{79D411EC-2869-4B4A-A60A-2D6A652A370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E4967FE-F18E-42DB-B867-550E0C309766}"/>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2640257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A92A23-2BAD-41F9-AB2F-BFC2F6D9E45A}"/>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44DF785-9AD9-4906-AF63-288FCD35A557}"/>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4E8D793-777B-4FD3-9A96-FC1EDCE3E9D3}"/>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5" name="フッター プレースホルダー 4">
            <a:extLst>
              <a:ext uri="{FF2B5EF4-FFF2-40B4-BE49-F238E27FC236}">
                <a16:creationId xmlns:a16="http://schemas.microsoft.com/office/drawing/2014/main" id="{21507915-F88D-41CE-A60C-47047916894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D254DA0-1694-4EE2-944E-D2417DA6F8AD}"/>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91669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FAB45D2C-48E6-489A-9747-0B21D640BE70}"/>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E95AC9FF-849E-4161-AF61-EEFB2B8D66E5}"/>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DB30649-4B1F-427A-AB88-57165F3A1426}"/>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5" name="フッター プレースホルダー 4">
            <a:extLst>
              <a:ext uri="{FF2B5EF4-FFF2-40B4-BE49-F238E27FC236}">
                <a16:creationId xmlns:a16="http://schemas.microsoft.com/office/drawing/2014/main" id="{DABC4652-D4A7-4664-8C56-F4B1B1BDD90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7EDE300-F5CC-4FAD-8DD8-A520CCB42C68}"/>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1197795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6F826E-C318-4B27-B43E-D2AD4CF9F8D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2F5228C-E09D-4942-ACEF-C889E520FB9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00DE2C3-65EB-4E01-8C08-6890CFA0B84D}"/>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5" name="フッター プレースホルダー 4">
            <a:extLst>
              <a:ext uri="{FF2B5EF4-FFF2-40B4-BE49-F238E27FC236}">
                <a16:creationId xmlns:a16="http://schemas.microsoft.com/office/drawing/2014/main" id="{FFB02936-8916-42BA-B92B-30D32E902A4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ED1CEAD-A718-4EDA-BD08-6D5334A83019}"/>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2308302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2D00C2-E816-483A-B958-F9ED02C640D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E0336F6-EC19-4F77-A4CC-7BEECC7FDC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736F4798-651B-4893-824B-320B77F36DAA}"/>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5" name="フッター プレースホルダー 4">
            <a:extLst>
              <a:ext uri="{FF2B5EF4-FFF2-40B4-BE49-F238E27FC236}">
                <a16:creationId xmlns:a16="http://schemas.microsoft.com/office/drawing/2014/main" id="{6B14F1EF-F62F-44B3-AE35-307C3CC88CB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7A4F4DB-A941-4D9C-9A3E-E22BD5CC4B25}"/>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2987519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B012EBB-923E-4E74-BFB1-8B9626684D8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B947F39-23CD-44A5-A342-CCC927ADA126}"/>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00CD18D7-DCBB-4039-AEB6-9FB7A0B68B14}"/>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C96DC2DB-0250-48AB-AC8D-0CBB66C1DA32}"/>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6" name="フッター プレースホルダー 5">
            <a:extLst>
              <a:ext uri="{FF2B5EF4-FFF2-40B4-BE49-F238E27FC236}">
                <a16:creationId xmlns:a16="http://schemas.microsoft.com/office/drawing/2014/main" id="{71975CCC-CAB4-4145-97DE-BB15F73054D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02993BC-2E89-4A90-B37D-C392D82CAE10}"/>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3047764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01B2B6F-9E3C-4721-A30E-814AE52ECFF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D8596FE-94CA-4F31-AEA0-382F61DB7E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8CD042FF-6DF7-49E9-A032-7DC1082D5302}"/>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9A673DB7-C207-4DE7-88CA-6C69245561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93D21F2F-3F35-4124-9E26-2DC726508AB6}"/>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A2EF3B4-9842-461F-80CD-7026B2DE7C89}"/>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8" name="フッター プレースホルダー 7">
            <a:extLst>
              <a:ext uri="{FF2B5EF4-FFF2-40B4-BE49-F238E27FC236}">
                <a16:creationId xmlns:a16="http://schemas.microsoft.com/office/drawing/2014/main" id="{4D1FE432-3D96-4E15-BA33-8E69925AD5ED}"/>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850A8D3C-864E-460E-B5E5-213AE757F471}"/>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4226477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1C9F501-736F-481D-B723-41AD82621073}"/>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E8849D4-0E15-4306-9141-A5317C10399B}"/>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4" name="フッター プレースホルダー 3">
            <a:extLst>
              <a:ext uri="{FF2B5EF4-FFF2-40B4-BE49-F238E27FC236}">
                <a16:creationId xmlns:a16="http://schemas.microsoft.com/office/drawing/2014/main" id="{DBBC0C5B-7840-473E-98D4-989FD4DD6066}"/>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E22E759D-CA50-4CF4-B212-4F4A15E90545}"/>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2512129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8F64DD3E-1337-4F36-BEC0-CC7D76CE1ABD}"/>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3" name="フッター プレースホルダー 2">
            <a:extLst>
              <a:ext uri="{FF2B5EF4-FFF2-40B4-BE49-F238E27FC236}">
                <a16:creationId xmlns:a16="http://schemas.microsoft.com/office/drawing/2014/main" id="{A74F690C-B955-4227-92E0-31F51A42D44C}"/>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6AABE14-E823-47C4-8C4D-2FB13C3E2D97}"/>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3601319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23E316-4650-4471-9070-F19D760700F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2D64A30-559F-4517-9509-01ECC4A3C1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46269C98-1318-43B6-A336-E17E11E44C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5A98959-DB88-4AD1-B770-ACDBD2CBE355}"/>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6" name="フッター プレースホルダー 5">
            <a:extLst>
              <a:ext uri="{FF2B5EF4-FFF2-40B4-BE49-F238E27FC236}">
                <a16:creationId xmlns:a16="http://schemas.microsoft.com/office/drawing/2014/main" id="{65D9C324-E209-47E4-B15B-D90C6A40FFF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2F742A5-18B8-4502-9FDC-6B469A651E0B}"/>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554624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B154FDE-AC54-4B96-A351-20BF511DB7D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2E06B360-C791-486E-9125-D748DF0C91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845B38D9-64C4-4871-A375-65B0F51E87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C60A073-CA6C-4EA0-B3F1-42D6C0C84D9E}"/>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6" name="フッター プレースホルダー 5">
            <a:extLst>
              <a:ext uri="{FF2B5EF4-FFF2-40B4-BE49-F238E27FC236}">
                <a16:creationId xmlns:a16="http://schemas.microsoft.com/office/drawing/2014/main" id="{B0F366A5-BAAC-415C-836E-6FF5DD44586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002F176-1FF2-4617-829E-AA0574E7A5F6}"/>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42367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A1F6A544-E5D1-401D-9A6F-3F54B4339F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CFC44E0-B5BB-4953-B7E8-EA35A5813D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3C241C4-5119-4FE5-8ED5-279EB95F1A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3F345-C261-4344-92D4-0714E407965D}" type="datetimeFigureOut">
              <a:rPr kumimoji="1" lang="ja-JP" altLang="en-US" smtClean="0"/>
              <a:t>2020/4/22</a:t>
            </a:fld>
            <a:endParaRPr kumimoji="1" lang="ja-JP" altLang="en-US"/>
          </a:p>
        </p:txBody>
      </p:sp>
      <p:sp>
        <p:nvSpPr>
          <p:cNvPr id="5" name="フッター プレースホルダー 4">
            <a:extLst>
              <a:ext uri="{FF2B5EF4-FFF2-40B4-BE49-F238E27FC236}">
                <a16:creationId xmlns:a16="http://schemas.microsoft.com/office/drawing/2014/main" id="{FF2E5776-860B-4730-90CB-69E5BAC7A2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2AC43A79-CBD6-41AE-832E-68C9E10065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22801053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F1882C-5641-4845-89EF-713DE0B09993}"/>
              </a:ext>
            </a:extLst>
          </p:cNvPr>
          <p:cNvSpPr>
            <a:spLocks noGrp="1"/>
          </p:cNvSpPr>
          <p:nvPr>
            <p:ph type="ctrTitle"/>
          </p:nvPr>
        </p:nvSpPr>
        <p:spPr>
          <a:xfrm>
            <a:off x="342900" y="1615132"/>
            <a:ext cx="11635740" cy="2387600"/>
          </a:xfrm>
        </p:spPr>
        <p:txBody>
          <a:bodyPr>
            <a:noAutofit/>
          </a:bodyPr>
          <a:lstStyle/>
          <a:p>
            <a:r>
              <a:rPr lang="en-US" altLang="ja-JP" sz="4000" dirty="0">
                <a:latin typeface="Arial" panose="020B0604020202020204" pitchFamily="34" charset="0"/>
                <a:cs typeface="Arial" panose="020B0604020202020204" pitchFamily="34" charset="0"/>
              </a:rPr>
              <a:t>JVET-R0380</a:t>
            </a:r>
            <a:br>
              <a:rPr lang="en-US" altLang="ja-JP" sz="4000" dirty="0">
                <a:latin typeface="Arial" panose="020B0604020202020204" pitchFamily="34" charset="0"/>
                <a:cs typeface="Arial" panose="020B0604020202020204" pitchFamily="34" charset="0"/>
              </a:rPr>
            </a:br>
            <a:r>
              <a:rPr lang="en-US" altLang="ja-JP" sz="4000" dirty="0">
                <a:latin typeface="Arial" panose="020B0604020202020204" pitchFamily="34" charset="0"/>
                <a:cs typeface="Arial" panose="020B0604020202020204" pitchFamily="34" charset="0"/>
              </a:rPr>
              <a:t>Scaling list for adaptive </a:t>
            </a:r>
            <a:r>
              <a:rPr lang="en-US" altLang="ja-JP" sz="4000" dirty="0" err="1">
                <a:latin typeface="Arial" panose="020B0604020202020204" pitchFamily="34" charset="0"/>
                <a:cs typeface="Arial" panose="020B0604020202020204" pitchFamily="34" charset="0"/>
              </a:rPr>
              <a:t>colour</a:t>
            </a:r>
            <a:r>
              <a:rPr lang="en-US" altLang="ja-JP" sz="4000" dirty="0">
                <a:latin typeface="Arial" panose="020B0604020202020204" pitchFamily="34" charset="0"/>
                <a:cs typeface="Arial" panose="020B0604020202020204" pitchFamily="34" charset="0"/>
              </a:rPr>
              <a:t> transform</a:t>
            </a:r>
            <a:br>
              <a:rPr lang="en-US" altLang="ja-JP" sz="4000" dirty="0">
                <a:latin typeface="Arial" panose="020B0604020202020204" pitchFamily="34" charset="0"/>
                <a:cs typeface="Arial" panose="020B0604020202020204" pitchFamily="34" charset="0"/>
              </a:rPr>
            </a:br>
            <a:endParaRPr kumimoji="1" lang="ja-JP" altLang="en-US" sz="4000" dirty="0">
              <a:latin typeface="Arial" panose="020B0604020202020204" pitchFamily="34" charset="0"/>
              <a:cs typeface="Arial" panose="020B0604020202020204" pitchFamily="34" charset="0"/>
            </a:endParaRPr>
          </a:p>
        </p:txBody>
      </p:sp>
      <p:sp>
        <p:nvSpPr>
          <p:cNvPr id="5" name="テキスト ボックス 4">
            <a:extLst>
              <a:ext uri="{FF2B5EF4-FFF2-40B4-BE49-F238E27FC236}">
                <a16:creationId xmlns:a16="http://schemas.microsoft.com/office/drawing/2014/main" id="{C9BB355F-E525-430A-A3DD-1CDD076FDEDB}"/>
              </a:ext>
            </a:extLst>
          </p:cNvPr>
          <p:cNvSpPr txBox="1"/>
          <p:nvPr/>
        </p:nvSpPr>
        <p:spPr>
          <a:xfrm>
            <a:off x="8401050" y="4434840"/>
            <a:ext cx="2993127" cy="461665"/>
          </a:xfrm>
          <a:prstGeom prst="rect">
            <a:avLst/>
          </a:prstGeom>
          <a:noFill/>
        </p:spPr>
        <p:txBody>
          <a:bodyPr wrap="none" rtlCol="0">
            <a:spAutoFit/>
          </a:bodyPr>
          <a:lstStyle/>
          <a:p>
            <a:r>
              <a:rPr lang="en-US" altLang="ja-JP" sz="2400" dirty="0">
                <a:latin typeface="Arial" panose="020B0604020202020204" pitchFamily="34" charset="0"/>
                <a:cs typeface="Arial" panose="020B0604020202020204" pitchFamily="34" charset="0"/>
              </a:rPr>
              <a:t>NHK and InterDigital</a:t>
            </a:r>
            <a:endParaRPr kumimoji="1" lang="ja-JP"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90020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EDBDC92-5A7A-4F0F-8584-7098215BB171}"/>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F3243847-9D27-4D2F-982A-85B650AAE98B}"/>
              </a:ext>
            </a:extLst>
          </p:cNvPr>
          <p:cNvSpPr>
            <a:spLocks noGrp="1"/>
          </p:cNvSpPr>
          <p:nvPr>
            <p:ph idx="1"/>
          </p:nvPr>
        </p:nvSpPr>
        <p:spPr/>
        <p:txBody>
          <a:bodyPr/>
          <a:lstStyle/>
          <a:p>
            <a:endParaRPr kumimoji="1" lang="ja-JP" altLang="en-US"/>
          </a:p>
        </p:txBody>
      </p:sp>
    </p:spTree>
    <p:extLst>
      <p:ext uri="{BB962C8B-B14F-4D97-AF65-F5344CB8AC3E}">
        <p14:creationId xmlns:p14="http://schemas.microsoft.com/office/powerpoint/2010/main" val="1630886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Pixel usage of ACT for 444 RGB sequences</a:t>
            </a:r>
          </a:p>
        </p:txBody>
      </p:sp>
      <p:graphicFrame>
        <p:nvGraphicFramePr>
          <p:cNvPr id="5" name="表 4">
            <a:extLst>
              <a:ext uri="{FF2B5EF4-FFF2-40B4-BE49-F238E27FC236}">
                <a16:creationId xmlns:a16="http://schemas.microsoft.com/office/drawing/2014/main" id="{284D0B76-4324-412D-934C-FDE2CBA5B4B2}"/>
              </a:ext>
            </a:extLst>
          </p:cNvPr>
          <p:cNvGraphicFramePr>
            <a:graphicFrameLocks noGrp="1"/>
          </p:cNvGraphicFramePr>
          <p:nvPr>
            <p:extLst/>
          </p:nvPr>
        </p:nvGraphicFramePr>
        <p:xfrm>
          <a:off x="445767" y="1568268"/>
          <a:ext cx="5300981" cy="3901833"/>
        </p:xfrm>
        <a:graphic>
          <a:graphicData uri="http://schemas.openxmlformats.org/drawingml/2006/table">
            <a:tbl>
              <a:tblPr firstRow="1" firstCol="1">
                <a:tableStyleId>{5C22544A-7EE6-4342-B048-85BDC9FD1C3A}</a:tableStyleId>
              </a:tblPr>
              <a:tblGrid>
                <a:gridCol w="1860154">
                  <a:extLst>
                    <a:ext uri="{9D8B030D-6E8A-4147-A177-3AD203B41FA5}">
                      <a16:colId xmlns:a16="http://schemas.microsoft.com/office/drawing/2014/main" val="264696639"/>
                    </a:ext>
                  </a:extLst>
                </a:gridCol>
                <a:gridCol w="475806">
                  <a:extLst>
                    <a:ext uri="{9D8B030D-6E8A-4147-A177-3AD203B41FA5}">
                      <a16:colId xmlns:a16="http://schemas.microsoft.com/office/drawing/2014/main" val="1025301893"/>
                    </a:ext>
                  </a:extLst>
                </a:gridCol>
                <a:gridCol w="745052">
                  <a:extLst>
                    <a:ext uri="{9D8B030D-6E8A-4147-A177-3AD203B41FA5}">
                      <a16:colId xmlns:a16="http://schemas.microsoft.com/office/drawing/2014/main" val="1614759587"/>
                    </a:ext>
                  </a:extLst>
                </a:gridCol>
                <a:gridCol w="662035">
                  <a:extLst>
                    <a:ext uri="{9D8B030D-6E8A-4147-A177-3AD203B41FA5}">
                      <a16:colId xmlns:a16="http://schemas.microsoft.com/office/drawing/2014/main" val="3438625474"/>
                    </a:ext>
                  </a:extLst>
                </a:gridCol>
                <a:gridCol w="662035">
                  <a:extLst>
                    <a:ext uri="{9D8B030D-6E8A-4147-A177-3AD203B41FA5}">
                      <a16:colId xmlns:a16="http://schemas.microsoft.com/office/drawing/2014/main" val="3639767130"/>
                    </a:ext>
                  </a:extLst>
                </a:gridCol>
                <a:gridCol w="447474">
                  <a:extLst>
                    <a:ext uri="{9D8B030D-6E8A-4147-A177-3AD203B41FA5}">
                      <a16:colId xmlns:a16="http://schemas.microsoft.com/office/drawing/2014/main" val="2043928269"/>
                    </a:ext>
                  </a:extLst>
                </a:gridCol>
                <a:gridCol w="448425">
                  <a:extLst>
                    <a:ext uri="{9D8B030D-6E8A-4147-A177-3AD203B41FA5}">
                      <a16:colId xmlns:a16="http://schemas.microsoft.com/office/drawing/2014/main" val="3442832194"/>
                    </a:ext>
                  </a:extLst>
                </a:gridCol>
              </a:tblGrid>
              <a:tr h="344821">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Test sequence</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QP</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No-residual</a:t>
                      </a:r>
                    </a:p>
                  </a:txBody>
                  <a:tcPr marL="3609" marR="3609" marT="3609" marB="0" anchor="ctr"/>
                </a:tc>
                <a:tc>
                  <a:txBody>
                    <a:bodyPr/>
                    <a:lstStyle/>
                    <a:p>
                      <a:pPr algn="l" fontAlgn="ctr"/>
                      <a:r>
                        <a:rPr lang="en-US" sz="1400" b="0" u="none" strike="noStrike" dirty="0">
                          <a:solidFill>
                            <a:schemeClr val="bg1"/>
                          </a:solidFill>
                          <a:effectLst/>
                          <a:latin typeface="Arial" panose="020B0604020202020204" pitchFamily="34" charset="0"/>
                          <a:cs typeface="Arial" panose="020B0604020202020204" pitchFamily="34" charset="0"/>
                        </a:rPr>
                        <a:t>RGB</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sz="1400" b="0" u="none" strike="noStrike" dirty="0">
                          <a:solidFill>
                            <a:schemeClr val="bg1"/>
                          </a:solidFill>
                          <a:effectLst/>
                          <a:latin typeface="Arial" panose="020B0604020202020204" pitchFamily="34" charset="0"/>
                          <a:cs typeface="Arial" panose="020B0604020202020204" pitchFamily="34" charset="0"/>
                        </a:rPr>
                        <a:t>YCC</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gridSpan="2">
                  <a:txBody>
                    <a:bodyPr/>
                    <a:lstStyle/>
                    <a:p>
                      <a:pPr algn="l" fontAlgn="ctr"/>
                      <a:r>
                        <a:rPr lang="en-US" sz="1400" u="none" strike="noStrike" dirty="0">
                          <a:solidFill>
                            <a:schemeClr val="bg1"/>
                          </a:solidFill>
                          <a:effectLst/>
                          <a:latin typeface="Arial" panose="020B0604020202020204" pitchFamily="34" charset="0"/>
                          <a:cs typeface="Arial" panose="020B0604020202020204" pitchFamily="34" charset="0"/>
                        </a:rPr>
                        <a:t>RGB vs YCC</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hMerge="1">
                  <a:txBody>
                    <a:bodyPr/>
                    <a:lstStyle/>
                    <a:p>
                      <a:endParaRPr kumimoji="1" lang="ja-JP" altLang="en-US"/>
                    </a:p>
                  </a:txBody>
                  <a:tcPr/>
                </a:tc>
                <a:extLst>
                  <a:ext uri="{0D108BD9-81ED-4DB2-BD59-A6C34878D82A}">
                    <a16:rowId xmlns:a16="http://schemas.microsoft.com/office/drawing/2014/main" val="3608991730"/>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S01</a:t>
                      </a:r>
                    </a:p>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Traffic</a:t>
                      </a: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24%</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51%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25%</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67%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33%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013263819"/>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78%</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9%</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13%</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59%</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593676388"/>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90%</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8%</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73038711"/>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94%</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5%</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11%</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81895131"/>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S02</a:t>
                      </a:r>
                    </a:p>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Kimono1</a:t>
                      </a: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82%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b="1" u="none" strike="noStrike" dirty="0">
                          <a:solidFill>
                            <a:srgbClr val="FF0000"/>
                          </a:solidFill>
                          <a:effectLst/>
                          <a:latin typeface="Arial" panose="020B0604020202020204" pitchFamily="34" charset="0"/>
                          <a:cs typeface="Arial" panose="020B0604020202020204" pitchFamily="34" charset="0"/>
                        </a:rPr>
                        <a:t>94%</a:t>
                      </a:r>
                      <a:endParaRPr lang="en-US" altLang="ja-JP" sz="1400" b="1" i="0" u="none" strike="noStrike" dirty="0">
                        <a:solidFill>
                          <a:srgbClr val="FF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320450559"/>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61%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12%</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32%</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68%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803082009"/>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22%</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11%</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32379883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84%</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15%</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48094149"/>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S03</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EBULupoCandlelight</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55%</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19%</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58%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2951166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85%</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13%</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15%</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85%</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25176584"/>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9%</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7%</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23169808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280374889"/>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S04</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EBURainFruits</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46%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53%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762489752"/>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70%</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29%</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b="1" u="none" strike="noStrike" dirty="0">
                          <a:solidFill>
                            <a:srgbClr val="FF0000"/>
                          </a:solidFill>
                          <a:effectLst/>
                          <a:latin typeface="Arial" panose="020B0604020202020204" pitchFamily="34" charset="0"/>
                          <a:cs typeface="Arial" panose="020B0604020202020204" pitchFamily="34" charset="0"/>
                        </a:rPr>
                        <a:t>98%</a:t>
                      </a:r>
                      <a:endParaRPr lang="en-US" altLang="ja-JP" sz="1400" b="1" i="0" u="none" strike="noStrike" dirty="0">
                        <a:solidFill>
                          <a:srgbClr val="FF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4087594160"/>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86%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41543509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866271607"/>
                  </a:ext>
                </a:extLst>
              </a:tr>
            </a:tbl>
          </a:graphicData>
        </a:graphic>
      </p:graphicFrame>
      <p:graphicFrame>
        <p:nvGraphicFramePr>
          <p:cNvPr id="7" name="表 6">
            <a:extLst>
              <a:ext uri="{FF2B5EF4-FFF2-40B4-BE49-F238E27FC236}">
                <a16:creationId xmlns:a16="http://schemas.microsoft.com/office/drawing/2014/main" id="{65002E51-146B-4CC6-8556-88760DC6ED9D}"/>
              </a:ext>
            </a:extLst>
          </p:cNvPr>
          <p:cNvGraphicFramePr>
            <a:graphicFrameLocks noGrp="1"/>
          </p:cNvGraphicFramePr>
          <p:nvPr>
            <p:extLst/>
          </p:nvPr>
        </p:nvGraphicFramePr>
        <p:xfrm>
          <a:off x="5906768" y="1568268"/>
          <a:ext cx="5300981" cy="3901833"/>
        </p:xfrm>
        <a:graphic>
          <a:graphicData uri="http://schemas.openxmlformats.org/drawingml/2006/table">
            <a:tbl>
              <a:tblPr firstRow="1" firstCol="1">
                <a:tableStyleId>{5C22544A-7EE6-4342-B048-85BDC9FD1C3A}</a:tableStyleId>
              </a:tblPr>
              <a:tblGrid>
                <a:gridCol w="1860154">
                  <a:extLst>
                    <a:ext uri="{9D8B030D-6E8A-4147-A177-3AD203B41FA5}">
                      <a16:colId xmlns:a16="http://schemas.microsoft.com/office/drawing/2014/main" val="264696639"/>
                    </a:ext>
                  </a:extLst>
                </a:gridCol>
                <a:gridCol w="475806">
                  <a:extLst>
                    <a:ext uri="{9D8B030D-6E8A-4147-A177-3AD203B41FA5}">
                      <a16:colId xmlns:a16="http://schemas.microsoft.com/office/drawing/2014/main" val="1025301893"/>
                    </a:ext>
                  </a:extLst>
                </a:gridCol>
                <a:gridCol w="745052">
                  <a:extLst>
                    <a:ext uri="{9D8B030D-6E8A-4147-A177-3AD203B41FA5}">
                      <a16:colId xmlns:a16="http://schemas.microsoft.com/office/drawing/2014/main" val="1614759587"/>
                    </a:ext>
                  </a:extLst>
                </a:gridCol>
                <a:gridCol w="662035">
                  <a:extLst>
                    <a:ext uri="{9D8B030D-6E8A-4147-A177-3AD203B41FA5}">
                      <a16:colId xmlns:a16="http://schemas.microsoft.com/office/drawing/2014/main" val="3438625474"/>
                    </a:ext>
                  </a:extLst>
                </a:gridCol>
                <a:gridCol w="662035">
                  <a:extLst>
                    <a:ext uri="{9D8B030D-6E8A-4147-A177-3AD203B41FA5}">
                      <a16:colId xmlns:a16="http://schemas.microsoft.com/office/drawing/2014/main" val="3639767130"/>
                    </a:ext>
                  </a:extLst>
                </a:gridCol>
                <a:gridCol w="447474">
                  <a:extLst>
                    <a:ext uri="{9D8B030D-6E8A-4147-A177-3AD203B41FA5}">
                      <a16:colId xmlns:a16="http://schemas.microsoft.com/office/drawing/2014/main" val="2043928269"/>
                    </a:ext>
                  </a:extLst>
                </a:gridCol>
                <a:gridCol w="448425">
                  <a:extLst>
                    <a:ext uri="{9D8B030D-6E8A-4147-A177-3AD203B41FA5}">
                      <a16:colId xmlns:a16="http://schemas.microsoft.com/office/drawing/2014/main" val="3442832194"/>
                    </a:ext>
                  </a:extLst>
                </a:gridCol>
              </a:tblGrid>
              <a:tr h="256521">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Test sequence</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QP</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No-residual</a:t>
                      </a:r>
                    </a:p>
                  </a:txBody>
                  <a:tcPr marL="3609" marR="3609" marT="3609" marB="0" anchor="ctr"/>
                </a:tc>
                <a:tc>
                  <a:txBody>
                    <a:bodyPr/>
                    <a:lstStyle/>
                    <a:p>
                      <a:pPr algn="l" fontAlgn="ctr"/>
                      <a:r>
                        <a:rPr lang="en-US" sz="1400" b="0" u="none" strike="noStrike" dirty="0">
                          <a:solidFill>
                            <a:schemeClr val="bg1"/>
                          </a:solidFill>
                          <a:effectLst/>
                          <a:latin typeface="Arial" panose="020B0604020202020204" pitchFamily="34" charset="0"/>
                          <a:cs typeface="Arial" panose="020B0604020202020204" pitchFamily="34" charset="0"/>
                        </a:rPr>
                        <a:t>RGB</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sz="1400" b="0" u="none" strike="noStrike" dirty="0">
                          <a:solidFill>
                            <a:schemeClr val="bg1"/>
                          </a:solidFill>
                          <a:effectLst/>
                          <a:latin typeface="Arial" panose="020B0604020202020204" pitchFamily="34" charset="0"/>
                          <a:cs typeface="Arial" panose="020B0604020202020204" pitchFamily="34" charset="0"/>
                        </a:rPr>
                        <a:t>YCC</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gridSpan="2">
                  <a:txBody>
                    <a:bodyPr/>
                    <a:lstStyle/>
                    <a:p>
                      <a:pPr algn="l" fontAlgn="ctr"/>
                      <a:r>
                        <a:rPr lang="en-US" sz="1400" u="none" strike="noStrike" dirty="0">
                          <a:solidFill>
                            <a:schemeClr val="bg1"/>
                          </a:solidFill>
                          <a:effectLst/>
                        </a:rPr>
                        <a:t>RGB vs YCC</a:t>
                      </a:r>
                      <a:endParaRPr lang="en-US" sz="14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3609" marR="3609" marT="3609" marB="0" anchor="ctr">
                    <a:solidFill>
                      <a:schemeClr val="accent6"/>
                    </a:solidFill>
                  </a:tcPr>
                </a:tc>
                <a:tc hMerge="1">
                  <a:txBody>
                    <a:bodyPr/>
                    <a:lstStyle/>
                    <a:p>
                      <a:endParaRPr kumimoji="1" lang="ja-JP" altLang="en-US"/>
                    </a:p>
                  </a:txBody>
                  <a:tcPr/>
                </a:tc>
                <a:extLst>
                  <a:ext uri="{0D108BD9-81ED-4DB2-BD59-A6C34878D82A}">
                    <a16:rowId xmlns:a16="http://schemas.microsoft.com/office/drawing/2014/main" val="3608991730"/>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S05</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VenueVu</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57%</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37%</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013263819"/>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68%</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4%</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28%</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b="1" u="none" strike="noStrike" dirty="0">
                          <a:solidFill>
                            <a:srgbClr val="FF0000"/>
                          </a:solidFill>
                          <a:effectLst/>
                          <a:latin typeface="Arial" panose="020B0604020202020204" pitchFamily="34" charset="0"/>
                          <a:cs typeface="Arial" panose="020B0604020202020204" pitchFamily="34" charset="0"/>
                        </a:rPr>
                        <a:t>88%</a:t>
                      </a:r>
                      <a:endParaRPr lang="en-US" altLang="ja-JP" sz="1400" b="1" i="0" u="none" strike="noStrike" dirty="0">
                        <a:solidFill>
                          <a:srgbClr val="FF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593676388"/>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75%</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22%</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73038711"/>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80%</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4%</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81895131"/>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S06</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DucksAndLegs</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b="0" u="none" strike="noStrike" dirty="0">
                          <a:solidFill>
                            <a:schemeClr val="tx1"/>
                          </a:solidFill>
                          <a:effectLst/>
                          <a:latin typeface="Arial" panose="020B0604020202020204" pitchFamily="34" charset="0"/>
                          <a:cs typeface="Arial" panose="020B0604020202020204" pitchFamily="34" charset="0"/>
                        </a:rPr>
                        <a:t>93%</a:t>
                      </a:r>
                      <a:endParaRPr lang="en-US" altLang="ja-JP" sz="140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4%</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4%</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320450559"/>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52%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803082009"/>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66%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10%</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24%</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32379883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12%</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48094149"/>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S07</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OldTownCross</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95%</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b="1" u="none" strike="noStrike" dirty="0">
                          <a:solidFill>
                            <a:srgbClr val="FF0000"/>
                          </a:solidFill>
                          <a:effectLst/>
                          <a:latin typeface="Arial" panose="020B0604020202020204" pitchFamily="34" charset="0"/>
                          <a:cs typeface="Arial" panose="020B0604020202020204" pitchFamily="34" charset="0"/>
                        </a:rPr>
                        <a:t>98%</a:t>
                      </a:r>
                      <a:endParaRPr lang="en-US" altLang="ja-JP" sz="1400" b="1" i="0" u="none" strike="noStrike" dirty="0">
                        <a:solidFill>
                          <a:srgbClr val="FF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2%</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2951166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62%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31%</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25176584"/>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5%</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30%</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70%</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23169808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280374889"/>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S08</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ParkScene</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81%</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762489752"/>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78%</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10%</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56%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4087594160"/>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90%</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41543509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866271607"/>
                  </a:ext>
                </a:extLst>
              </a:tr>
            </a:tbl>
          </a:graphicData>
        </a:graphic>
      </p:graphicFrame>
      <p:sp>
        <p:nvSpPr>
          <p:cNvPr id="8" name="テキスト ボックス 7">
            <a:extLst>
              <a:ext uri="{FF2B5EF4-FFF2-40B4-BE49-F238E27FC236}">
                <a16:creationId xmlns:a16="http://schemas.microsoft.com/office/drawing/2014/main" id="{EF2C07DE-F447-4F84-BD66-7747FDE9C131}"/>
              </a:ext>
            </a:extLst>
          </p:cNvPr>
          <p:cNvSpPr txBox="1"/>
          <p:nvPr/>
        </p:nvSpPr>
        <p:spPr>
          <a:xfrm>
            <a:off x="445768" y="826281"/>
            <a:ext cx="8725466" cy="369332"/>
          </a:xfrm>
          <a:prstGeom prst="rect">
            <a:avLst/>
          </a:prstGeom>
          <a:noFill/>
        </p:spPr>
        <p:txBody>
          <a:bodyPr wrap="none" rtlCol="0">
            <a:spAutoFit/>
          </a:bodyPr>
          <a:lstStyle/>
          <a:p>
            <a:r>
              <a:rPr kumimoji="1" lang="en-US" altLang="ja-JP" dirty="0" err="1"/>
              <a:t>RandomAccess</a:t>
            </a:r>
            <a:r>
              <a:rPr lang="en-US" altLang="ja-JP" dirty="0"/>
              <a:t>, R0468 bitstream (VTM-8.0 with MR1488,MR1492, </a:t>
            </a:r>
            <a:r>
              <a:rPr lang="en-US" altLang="ja-JP" dirty="0" err="1"/>
              <a:t>DualITree</a:t>
            </a:r>
            <a:r>
              <a:rPr lang="en-US" altLang="ja-JP" dirty="0"/>
              <a:t>=0)</a:t>
            </a:r>
            <a:endParaRPr kumimoji="1" lang="ja-JP" altLang="en-US" dirty="0"/>
          </a:p>
        </p:txBody>
      </p:sp>
    </p:spTree>
    <p:extLst>
      <p:ext uri="{BB962C8B-B14F-4D97-AF65-F5344CB8AC3E}">
        <p14:creationId xmlns:p14="http://schemas.microsoft.com/office/powerpoint/2010/main" val="231773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Overview of discussion</a:t>
            </a:r>
          </a:p>
        </p:txBody>
      </p:sp>
      <p:sp>
        <p:nvSpPr>
          <p:cNvPr id="2" name="テキスト ボックス 1">
            <a:extLst>
              <a:ext uri="{FF2B5EF4-FFF2-40B4-BE49-F238E27FC236}">
                <a16:creationId xmlns:a16="http://schemas.microsoft.com/office/drawing/2014/main" id="{2F46A761-7F01-4937-BE99-CF76F9573BFA}"/>
              </a:ext>
            </a:extLst>
          </p:cNvPr>
          <p:cNvSpPr txBox="1"/>
          <p:nvPr/>
        </p:nvSpPr>
        <p:spPr>
          <a:xfrm>
            <a:off x="799692" y="2046537"/>
            <a:ext cx="10253979" cy="1477328"/>
          </a:xfrm>
          <a:prstGeom prst="rect">
            <a:avLst/>
          </a:prstGeom>
          <a:noFill/>
        </p:spPr>
        <p:txBody>
          <a:bodyPr wrap="square" rtlCol="0">
            <a:spAutoFit/>
          </a:bodyPr>
          <a:lstStyle/>
          <a:p>
            <a:r>
              <a:rPr lang="en-US" altLang="ja-JP" i="1" dirty="0">
                <a:latin typeface="Arial" panose="020B0604020202020204" pitchFamily="34" charset="0"/>
                <a:cs typeface="Arial" panose="020B0604020202020204" pitchFamily="34" charset="0"/>
              </a:rPr>
              <a:t>There is the general opinion that such a mechanism would be useful, as the </a:t>
            </a:r>
            <a:r>
              <a:rPr lang="en-US" altLang="ja-JP" i="1" dirty="0" err="1">
                <a:latin typeface="Arial" panose="020B0604020202020204" pitchFamily="34" charset="0"/>
                <a:cs typeface="Arial" panose="020B0604020202020204" pitchFamily="34" charset="0"/>
              </a:rPr>
              <a:t>charcteristics</a:t>
            </a:r>
            <a:r>
              <a:rPr lang="en-US" altLang="ja-JP" i="1" dirty="0">
                <a:latin typeface="Arial" panose="020B0604020202020204" pitchFamily="34" charset="0"/>
                <a:cs typeface="Arial" panose="020B0604020202020204" pitchFamily="34" charset="0"/>
              </a:rPr>
              <a:t> of RGB and </a:t>
            </a:r>
            <a:r>
              <a:rPr lang="en-US" altLang="ja-JP" i="1" dirty="0" err="1">
                <a:latin typeface="Arial" panose="020B0604020202020204" pitchFamily="34" charset="0"/>
                <a:cs typeface="Arial" panose="020B0604020202020204" pitchFamily="34" charset="0"/>
              </a:rPr>
              <a:t>YCgCo</a:t>
            </a:r>
            <a:r>
              <a:rPr lang="en-US" altLang="ja-JP" i="1" dirty="0">
                <a:latin typeface="Arial" panose="020B0604020202020204" pitchFamily="34" charset="0"/>
                <a:cs typeface="Arial" panose="020B0604020202020204" pitchFamily="34" charset="0"/>
              </a:rPr>
              <a:t> in the spatial domain are probably different. </a:t>
            </a:r>
          </a:p>
          <a:p>
            <a:endParaRPr lang="en-US" altLang="ja-JP" i="1" dirty="0">
              <a:latin typeface="Arial" panose="020B0604020202020204" pitchFamily="34" charset="0"/>
              <a:cs typeface="Arial" panose="020B0604020202020204" pitchFamily="34" charset="0"/>
            </a:endParaRPr>
          </a:p>
          <a:p>
            <a:r>
              <a:rPr lang="en-US" altLang="ja-JP" i="1" dirty="0">
                <a:latin typeface="Arial" panose="020B0604020202020204" pitchFamily="34" charset="0"/>
                <a:cs typeface="Arial" panose="020B0604020202020204" pitchFamily="34" charset="0"/>
              </a:rPr>
              <a:t>Solution 3 seems to be more appropriate, as the characteristics of LFNST and ACT are probably different, and the additional flag would only be relevant in a 4:4:4 profile.</a:t>
            </a:r>
            <a:endParaRPr kumimoji="1" lang="ja-JP" altLang="en-US" i="1" dirty="0">
              <a:latin typeface="Arial" panose="020B0604020202020204" pitchFamily="34" charset="0"/>
              <a:cs typeface="Arial" panose="020B0604020202020204" pitchFamily="34" charset="0"/>
            </a:endParaRPr>
          </a:p>
        </p:txBody>
      </p:sp>
      <p:sp>
        <p:nvSpPr>
          <p:cNvPr id="3" name="正方形/長方形 2">
            <a:extLst>
              <a:ext uri="{FF2B5EF4-FFF2-40B4-BE49-F238E27FC236}">
                <a16:creationId xmlns:a16="http://schemas.microsoft.com/office/drawing/2014/main" id="{3E95B0C5-2997-4808-A9FC-9892A11A1C13}"/>
              </a:ext>
            </a:extLst>
          </p:cNvPr>
          <p:cNvSpPr/>
          <p:nvPr/>
        </p:nvSpPr>
        <p:spPr>
          <a:xfrm>
            <a:off x="799692" y="3751476"/>
            <a:ext cx="10253978" cy="646331"/>
          </a:xfrm>
          <a:prstGeom prst="rect">
            <a:avLst/>
          </a:prstGeom>
        </p:spPr>
        <p:txBody>
          <a:bodyPr wrap="square">
            <a:spAutoFit/>
          </a:bodyPr>
          <a:lstStyle/>
          <a:p>
            <a:r>
              <a:rPr lang="en-US" altLang="ja-JP" i="1" dirty="0">
                <a:latin typeface="Arial" panose="020B0604020202020204" pitchFamily="34" charset="0"/>
                <a:cs typeface="Arial" panose="020B0604020202020204" pitchFamily="34" charset="0"/>
              </a:rPr>
              <a:t>It is asked if it is more appropriate to switch off the scaling matrices for RGB coded blocks rather than </a:t>
            </a:r>
            <a:r>
              <a:rPr lang="en-US" altLang="ja-JP" i="1" dirty="0" err="1">
                <a:latin typeface="Arial" panose="020B0604020202020204" pitchFamily="34" charset="0"/>
                <a:cs typeface="Arial" panose="020B0604020202020204" pitchFamily="34" charset="0"/>
              </a:rPr>
              <a:t>YCgCo</a:t>
            </a:r>
            <a:r>
              <a:rPr lang="en-US" altLang="ja-JP" i="1" dirty="0">
                <a:latin typeface="Arial" panose="020B0604020202020204" pitchFamily="34" charset="0"/>
                <a:cs typeface="Arial" panose="020B0604020202020204" pitchFamily="34" charset="0"/>
              </a:rPr>
              <a:t>?</a:t>
            </a:r>
            <a:endParaRPr lang="ja-JP" altLang="en-US" i="1" dirty="0">
              <a:latin typeface="Arial" panose="020B0604020202020204" pitchFamily="34" charset="0"/>
              <a:cs typeface="Arial" panose="020B0604020202020204" pitchFamily="34" charset="0"/>
            </a:endParaRPr>
          </a:p>
        </p:txBody>
      </p:sp>
      <p:sp>
        <p:nvSpPr>
          <p:cNvPr id="5" name="正方形/長方形 4">
            <a:extLst>
              <a:ext uri="{FF2B5EF4-FFF2-40B4-BE49-F238E27FC236}">
                <a16:creationId xmlns:a16="http://schemas.microsoft.com/office/drawing/2014/main" id="{FF541277-6F75-4CD4-A269-FBC9C0034DEB}"/>
              </a:ext>
            </a:extLst>
          </p:cNvPr>
          <p:cNvSpPr/>
          <p:nvPr/>
        </p:nvSpPr>
        <p:spPr>
          <a:xfrm>
            <a:off x="799692" y="4463480"/>
            <a:ext cx="10253978" cy="1477328"/>
          </a:xfrm>
          <a:prstGeom prst="rect">
            <a:avLst/>
          </a:prstGeom>
        </p:spPr>
        <p:txBody>
          <a:bodyPr wrap="square">
            <a:spAutoFit/>
          </a:bodyPr>
          <a:lstStyle/>
          <a:p>
            <a:r>
              <a:rPr lang="en-US" altLang="ja-JP" i="1" dirty="0">
                <a:latin typeface="Arial" panose="020B0604020202020204" pitchFamily="34" charset="0"/>
                <a:cs typeface="Arial" panose="020B0604020202020204" pitchFamily="34" charset="0"/>
              </a:rPr>
              <a:t>Would it be better to design the scaling matrices for the </a:t>
            </a:r>
            <a:r>
              <a:rPr lang="en-US" altLang="ja-JP" i="1" dirty="0" err="1">
                <a:latin typeface="Arial" panose="020B0604020202020204" pitchFamily="34" charset="0"/>
                <a:cs typeface="Arial" panose="020B0604020202020204" pitchFamily="34" charset="0"/>
              </a:rPr>
              <a:t>YCgCo</a:t>
            </a:r>
            <a:r>
              <a:rPr lang="en-US" altLang="ja-JP" i="1" dirty="0">
                <a:latin typeface="Arial" panose="020B0604020202020204" pitchFamily="34" charset="0"/>
                <a:cs typeface="Arial" panose="020B0604020202020204" pitchFamily="34" charset="0"/>
              </a:rPr>
              <a:t> and disable for the RGB coded blocks?</a:t>
            </a:r>
          </a:p>
          <a:p>
            <a:endParaRPr lang="en-US" altLang="ja-JP" i="1" dirty="0">
              <a:latin typeface="Arial" panose="020B0604020202020204" pitchFamily="34" charset="0"/>
              <a:cs typeface="Arial" panose="020B0604020202020204" pitchFamily="34" charset="0"/>
            </a:endParaRPr>
          </a:p>
          <a:p>
            <a:r>
              <a:rPr lang="en-US" altLang="ja-JP" i="1" dirty="0">
                <a:highlight>
                  <a:srgbClr val="FFFF00"/>
                </a:highlight>
                <a:latin typeface="Arial" panose="020B0604020202020204" pitchFamily="34" charset="0"/>
                <a:cs typeface="Arial" panose="020B0604020202020204" pitchFamily="34" charset="0"/>
              </a:rPr>
              <a:t>Revisit: </a:t>
            </a:r>
            <a:r>
              <a:rPr lang="en-US" altLang="ja-JP" i="1" dirty="0">
                <a:latin typeface="Arial" panose="020B0604020202020204" pitchFamily="34" charset="0"/>
                <a:cs typeface="Arial" panose="020B0604020202020204" pitchFamily="34" charset="0"/>
              </a:rPr>
              <a:t>Numbers of frequency of usage, then decide which of the two solutions (enabling or disabling) would be better.</a:t>
            </a:r>
            <a:endParaRPr lang="ja-JP" altLang="en-US" i="1" dirty="0">
              <a:latin typeface="Arial" panose="020B0604020202020204" pitchFamily="34" charset="0"/>
              <a:cs typeface="Arial" panose="020B0604020202020204" pitchFamily="34" charset="0"/>
            </a:endParaRPr>
          </a:p>
        </p:txBody>
      </p:sp>
      <p:sp>
        <p:nvSpPr>
          <p:cNvPr id="6" name="正方形/長方形 5">
            <a:extLst>
              <a:ext uri="{FF2B5EF4-FFF2-40B4-BE49-F238E27FC236}">
                <a16:creationId xmlns:a16="http://schemas.microsoft.com/office/drawing/2014/main" id="{4D14CFD2-C250-4443-AAE4-A01BF9642ED5}"/>
              </a:ext>
            </a:extLst>
          </p:cNvPr>
          <p:cNvSpPr/>
          <p:nvPr/>
        </p:nvSpPr>
        <p:spPr>
          <a:xfrm>
            <a:off x="558411" y="6115210"/>
            <a:ext cx="10875327" cy="461665"/>
          </a:xfrm>
          <a:prstGeom prst="rect">
            <a:avLst/>
          </a:prstGeom>
        </p:spPr>
        <p:txBody>
          <a:bodyPr wrap="square">
            <a:spAutoFit/>
          </a:bodyPr>
          <a:lstStyle/>
          <a:p>
            <a:r>
              <a:rPr lang="en-US" altLang="ja-JP" sz="2400" dirty="0">
                <a:solidFill>
                  <a:srgbClr val="FF0000"/>
                </a:solidFill>
                <a:latin typeface="Arial" panose="020B0604020202020204" pitchFamily="34" charset="0"/>
                <a:cs typeface="Arial" panose="020B0604020202020204" pitchFamily="34" charset="0"/>
                <a:sym typeface="Wingdings" panose="05000000000000000000" pitchFamily="2" charset="2"/>
              </a:rPr>
              <a:t> Have checked the frequency of the usage of ACT for 4:4:4 RGB sequences</a:t>
            </a:r>
            <a:endParaRPr lang="ja-JP" altLang="en-US" sz="2400" dirty="0">
              <a:solidFill>
                <a:srgbClr val="FF0000"/>
              </a:solidFill>
              <a:latin typeface="Arial" panose="020B0604020202020204" pitchFamily="34" charset="0"/>
              <a:cs typeface="Arial" panose="020B0604020202020204" pitchFamily="34" charset="0"/>
            </a:endParaRPr>
          </a:p>
        </p:txBody>
      </p:sp>
      <p:sp>
        <p:nvSpPr>
          <p:cNvPr id="7" name="テキスト ボックス 6">
            <a:extLst>
              <a:ext uri="{FF2B5EF4-FFF2-40B4-BE49-F238E27FC236}">
                <a16:creationId xmlns:a16="http://schemas.microsoft.com/office/drawing/2014/main" id="{BE24504C-C431-40DA-9BD1-FADDFCC6EF9E}"/>
              </a:ext>
            </a:extLst>
          </p:cNvPr>
          <p:cNvSpPr txBox="1"/>
          <p:nvPr/>
        </p:nvSpPr>
        <p:spPr>
          <a:xfrm>
            <a:off x="558411" y="1037021"/>
            <a:ext cx="10559557" cy="400110"/>
          </a:xfrm>
          <a:prstGeom prst="rect">
            <a:avLst/>
          </a:prstGeom>
          <a:noFill/>
        </p:spPr>
        <p:txBody>
          <a:bodyPr wrap="none" rtlCol="0">
            <a:spAutoFit/>
          </a:bodyPr>
          <a:lstStyle/>
          <a:p>
            <a:r>
              <a:rPr kumimoji="1" lang="en-US" altLang="ja-JP" sz="2000" dirty="0">
                <a:latin typeface="Arial" panose="020B0604020202020204" pitchFamily="34" charset="0"/>
                <a:cs typeface="Arial" panose="020B0604020202020204" pitchFamily="34" charset="0"/>
              </a:rPr>
              <a:t>This contribution originall</a:t>
            </a:r>
            <a:r>
              <a:rPr lang="en-US" altLang="ja-JP" sz="2000" dirty="0">
                <a:latin typeface="Arial" panose="020B0604020202020204" pitchFamily="34" charset="0"/>
                <a:cs typeface="Arial" panose="020B0604020202020204" pitchFamily="34" charset="0"/>
              </a:rPr>
              <a:t>y </a:t>
            </a:r>
            <a:r>
              <a:rPr kumimoji="1" lang="en-US" altLang="ja-JP" sz="2000" dirty="0">
                <a:latin typeface="Arial" panose="020B0604020202020204" pitchFamily="34" charset="0"/>
                <a:cs typeface="Arial" panose="020B0604020202020204" pitchFamily="34" charset="0"/>
              </a:rPr>
              <a:t>proposed to disable scaling matrix for the blocks coded with ACT</a:t>
            </a:r>
          </a:p>
        </p:txBody>
      </p:sp>
      <p:sp>
        <p:nvSpPr>
          <p:cNvPr id="8" name="テキスト ボックス 7">
            <a:extLst>
              <a:ext uri="{FF2B5EF4-FFF2-40B4-BE49-F238E27FC236}">
                <a16:creationId xmlns:a16="http://schemas.microsoft.com/office/drawing/2014/main" id="{D516FF94-B6FB-4EB9-BBA7-13350778BF18}"/>
              </a:ext>
            </a:extLst>
          </p:cNvPr>
          <p:cNvSpPr txBox="1"/>
          <p:nvPr/>
        </p:nvSpPr>
        <p:spPr>
          <a:xfrm>
            <a:off x="366621" y="1611532"/>
            <a:ext cx="2018501" cy="369332"/>
          </a:xfrm>
          <a:prstGeom prst="rect">
            <a:avLst/>
          </a:prstGeom>
          <a:noFill/>
        </p:spPr>
        <p:txBody>
          <a:bodyPr wrap="none" rtlCol="0">
            <a:spAutoFit/>
          </a:bodyPr>
          <a:lstStyle/>
          <a:p>
            <a:r>
              <a:rPr kumimoji="1" lang="en-US" altLang="ja-JP" b="1" dirty="0">
                <a:latin typeface="Arial" panose="020B0604020202020204" pitchFamily="34" charset="0"/>
                <a:cs typeface="Arial" panose="020B0604020202020204" pitchFamily="34" charset="0"/>
              </a:rPr>
              <a:t>Meeting note d8:</a:t>
            </a:r>
            <a:endParaRPr kumimoji="1" lang="ja-JP"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9911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Pixel usage of ACT for 444 RGB sequences</a:t>
            </a:r>
          </a:p>
        </p:txBody>
      </p:sp>
      <p:graphicFrame>
        <p:nvGraphicFramePr>
          <p:cNvPr id="5" name="表 4">
            <a:extLst>
              <a:ext uri="{FF2B5EF4-FFF2-40B4-BE49-F238E27FC236}">
                <a16:creationId xmlns:a16="http://schemas.microsoft.com/office/drawing/2014/main" id="{284D0B76-4324-412D-934C-FDE2CBA5B4B2}"/>
              </a:ext>
            </a:extLst>
          </p:cNvPr>
          <p:cNvGraphicFramePr>
            <a:graphicFrameLocks noGrp="1"/>
          </p:cNvGraphicFramePr>
          <p:nvPr>
            <p:extLst>
              <p:ext uri="{D42A27DB-BD31-4B8C-83A1-F6EECF244321}">
                <p14:modId xmlns:p14="http://schemas.microsoft.com/office/powerpoint/2010/main" val="463385077"/>
              </p:ext>
            </p:extLst>
          </p:nvPr>
        </p:nvGraphicFramePr>
        <p:xfrm>
          <a:off x="961960" y="1905932"/>
          <a:ext cx="4970167" cy="3813051"/>
        </p:xfrm>
        <a:graphic>
          <a:graphicData uri="http://schemas.openxmlformats.org/drawingml/2006/table">
            <a:tbl>
              <a:tblPr firstRow="1" firstCol="1">
                <a:tableStyleId>{5C22544A-7EE6-4342-B048-85BDC9FD1C3A}</a:tableStyleId>
              </a:tblPr>
              <a:tblGrid>
                <a:gridCol w="2860668">
                  <a:extLst>
                    <a:ext uri="{9D8B030D-6E8A-4147-A177-3AD203B41FA5}">
                      <a16:colId xmlns:a16="http://schemas.microsoft.com/office/drawing/2014/main" val="264696639"/>
                    </a:ext>
                  </a:extLst>
                </a:gridCol>
                <a:gridCol w="731726">
                  <a:extLst>
                    <a:ext uri="{9D8B030D-6E8A-4147-A177-3AD203B41FA5}">
                      <a16:colId xmlns:a16="http://schemas.microsoft.com/office/drawing/2014/main" val="1025301893"/>
                    </a:ext>
                  </a:extLst>
                </a:gridCol>
                <a:gridCol w="688155">
                  <a:extLst>
                    <a:ext uri="{9D8B030D-6E8A-4147-A177-3AD203B41FA5}">
                      <a16:colId xmlns:a16="http://schemas.microsoft.com/office/drawing/2014/main" val="2043928269"/>
                    </a:ext>
                  </a:extLst>
                </a:gridCol>
                <a:gridCol w="689618">
                  <a:extLst>
                    <a:ext uri="{9D8B030D-6E8A-4147-A177-3AD203B41FA5}">
                      <a16:colId xmlns:a16="http://schemas.microsoft.com/office/drawing/2014/main" val="3442832194"/>
                    </a:ext>
                  </a:extLst>
                </a:gridCol>
              </a:tblGrid>
              <a:tr h="266187">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Test sequence</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QP</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gridSpan="2">
                  <a:txBody>
                    <a:bodyPr/>
                    <a:lstStyle/>
                    <a:p>
                      <a:pPr algn="l" fontAlgn="ctr"/>
                      <a:r>
                        <a:rPr lang="en-US" sz="1400" u="none" strike="noStrike" dirty="0">
                          <a:solidFill>
                            <a:schemeClr val="bg1"/>
                          </a:solidFill>
                          <a:effectLst/>
                          <a:latin typeface="Arial" panose="020B0604020202020204" pitchFamily="34" charset="0"/>
                          <a:cs typeface="Arial" panose="020B0604020202020204" pitchFamily="34" charset="0"/>
                        </a:rPr>
                        <a:t>RGB vs YCC</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hMerge="1">
                  <a:txBody>
                    <a:bodyPr/>
                    <a:lstStyle/>
                    <a:p>
                      <a:endParaRPr kumimoji="1" lang="ja-JP" altLang="en-US"/>
                    </a:p>
                  </a:txBody>
                  <a:tcPr/>
                </a:tc>
                <a:extLst>
                  <a:ext uri="{0D108BD9-81ED-4DB2-BD59-A6C34878D82A}">
                    <a16:rowId xmlns:a16="http://schemas.microsoft.com/office/drawing/2014/main" val="3608991730"/>
                  </a:ext>
                </a:extLst>
              </a:tr>
              <a:tr h="22167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S01</a:t>
                      </a:r>
                    </a:p>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Traffic</a:t>
                      </a: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67%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33%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013263819"/>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59%</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593676388"/>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73038711"/>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11%</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81895131"/>
                  </a:ext>
                </a:extLst>
              </a:tr>
              <a:tr h="22167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S02</a:t>
                      </a:r>
                    </a:p>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Kimono1</a:t>
                      </a: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marL="0" algn="ctr" defTabSz="914400" rtl="0" eaLnBrk="1" fontAlgn="ctr" latinLnBrk="0" hangingPunct="1"/>
                      <a:r>
                        <a:rPr kumimoji="1" lang="en-US" altLang="ja-JP" sz="1400" u="none" strike="noStrike" kern="1200" dirty="0">
                          <a:solidFill>
                            <a:schemeClr val="bg1"/>
                          </a:solidFill>
                          <a:effectLst/>
                          <a:latin typeface="Arial" panose="020B0604020202020204" pitchFamily="34" charset="0"/>
                          <a:ea typeface="+mn-ea"/>
                          <a:cs typeface="Arial" panose="020B0604020202020204" pitchFamily="34" charset="0"/>
                        </a:rPr>
                        <a:t>94%</a:t>
                      </a: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320450559"/>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32%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68%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803082009"/>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11%</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323798837"/>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48094149"/>
                  </a:ext>
                </a:extLst>
              </a:tr>
              <a:tr h="22167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S03</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EBULupoCandlelight</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58%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29511667"/>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15%</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85%</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25176584"/>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7%</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231698087"/>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280374889"/>
                  </a:ext>
                </a:extLst>
              </a:tr>
              <a:tr h="22167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S04</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EBURainFruits</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762489752"/>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marL="0" algn="ctr" defTabSz="914400" rtl="0" eaLnBrk="1" fontAlgn="ctr" latinLnBrk="0" hangingPunct="1"/>
                      <a:r>
                        <a:rPr kumimoji="1" lang="en-US" altLang="ja-JP" sz="1400" u="none" strike="noStrike" kern="1200" dirty="0">
                          <a:solidFill>
                            <a:schemeClr val="bg1"/>
                          </a:solidFill>
                          <a:effectLst/>
                          <a:latin typeface="Arial" panose="020B0604020202020204" pitchFamily="34" charset="0"/>
                          <a:ea typeface="+mn-ea"/>
                          <a:cs typeface="Arial" panose="020B0604020202020204" pitchFamily="34" charset="0"/>
                        </a:rPr>
                        <a:t>98%</a:t>
                      </a:r>
                    </a:p>
                  </a:txBody>
                  <a:tcPr marL="3609" marR="3609" marT="3609" marB="0" anchor="ctr">
                    <a:solidFill>
                      <a:schemeClr val="accent6"/>
                    </a:solidFill>
                  </a:tcPr>
                </a:tc>
                <a:extLst>
                  <a:ext uri="{0D108BD9-81ED-4DB2-BD59-A6C34878D82A}">
                    <a16:rowId xmlns:a16="http://schemas.microsoft.com/office/drawing/2014/main" val="4087594160"/>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415435097"/>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866271607"/>
                  </a:ext>
                </a:extLst>
              </a:tr>
            </a:tbl>
          </a:graphicData>
        </a:graphic>
      </p:graphicFrame>
      <p:graphicFrame>
        <p:nvGraphicFramePr>
          <p:cNvPr id="7" name="表 6">
            <a:extLst>
              <a:ext uri="{FF2B5EF4-FFF2-40B4-BE49-F238E27FC236}">
                <a16:creationId xmlns:a16="http://schemas.microsoft.com/office/drawing/2014/main" id="{65002E51-146B-4CC6-8556-88760DC6ED9D}"/>
              </a:ext>
            </a:extLst>
          </p:cNvPr>
          <p:cNvGraphicFramePr>
            <a:graphicFrameLocks noGrp="1"/>
          </p:cNvGraphicFramePr>
          <p:nvPr>
            <p:extLst>
              <p:ext uri="{D42A27DB-BD31-4B8C-83A1-F6EECF244321}">
                <p14:modId xmlns:p14="http://schemas.microsoft.com/office/powerpoint/2010/main" val="3514740803"/>
              </p:ext>
            </p:extLst>
          </p:nvPr>
        </p:nvGraphicFramePr>
        <p:xfrm>
          <a:off x="6039503" y="1902651"/>
          <a:ext cx="4970167" cy="3816325"/>
        </p:xfrm>
        <a:graphic>
          <a:graphicData uri="http://schemas.openxmlformats.org/drawingml/2006/table">
            <a:tbl>
              <a:tblPr firstRow="1" firstCol="1">
                <a:tableStyleId>{5C22544A-7EE6-4342-B048-85BDC9FD1C3A}</a:tableStyleId>
              </a:tblPr>
              <a:tblGrid>
                <a:gridCol w="2860668">
                  <a:extLst>
                    <a:ext uri="{9D8B030D-6E8A-4147-A177-3AD203B41FA5}">
                      <a16:colId xmlns:a16="http://schemas.microsoft.com/office/drawing/2014/main" val="264696639"/>
                    </a:ext>
                  </a:extLst>
                </a:gridCol>
                <a:gridCol w="731726">
                  <a:extLst>
                    <a:ext uri="{9D8B030D-6E8A-4147-A177-3AD203B41FA5}">
                      <a16:colId xmlns:a16="http://schemas.microsoft.com/office/drawing/2014/main" val="1025301893"/>
                    </a:ext>
                  </a:extLst>
                </a:gridCol>
                <a:gridCol w="688155">
                  <a:extLst>
                    <a:ext uri="{9D8B030D-6E8A-4147-A177-3AD203B41FA5}">
                      <a16:colId xmlns:a16="http://schemas.microsoft.com/office/drawing/2014/main" val="2043928269"/>
                    </a:ext>
                  </a:extLst>
                </a:gridCol>
                <a:gridCol w="689618">
                  <a:extLst>
                    <a:ext uri="{9D8B030D-6E8A-4147-A177-3AD203B41FA5}">
                      <a16:colId xmlns:a16="http://schemas.microsoft.com/office/drawing/2014/main" val="3442832194"/>
                    </a:ext>
                  </a:extLst>
                </a:gridCol>
              </a:tblGrid>
              <a:tr h="262597">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Test sequence</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QP</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gridSpan="2">
                  <a:txBody>
                    <a:bodyPr/>
                    <a:lstStyle/>
                    <a:p>
                      <a:pPr algn="l" fontAlgn="ctr"/>
                      <a:r>
                        <a:rPr lang="en-US" sz="1400" u="none" strike="noStrike" dirty="0">
                          <a:solidFill>
                            <a:schemeClr val="bg1"/>
                          </a:solidFill>
                          <a:effectLst/>
                        </a:rPr>
                        <a:t>RGB vs YCC</a:t>
                      </a:r>
                      <a:endParaRPr lang="en-US" sz="14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3609" marR="3609" marT="3609" marB="0" anchor="ctr">
                    <a:solidFill>
                      <a:schemeClr val="accent6"/>
                    </a:solidFill>
                  </a:tcPr>
                </a:tc>
                <a:tc hMerge="1">
                  <a:txBody>
                    <a:bodyPr/>
                    <a:lstStyle/>
                    <a:p>
                      <a:endParaRPr kumimoji="1" lang="ja-JP" altLang="en-US"/>
                    </a:p>
                  </a:txBody>
                  <a:tcPr/>
                </a:tc>
                <a:extLst>
                  <a:ext uri="{0D108BD9-81ED-4DB2-BD59-A6C34878D82A}">
                    <a16:rowId xmlns:a16="http://schemas.microsoft.com/office/drawing/2014/main" val="3608991730"/>
                  </a:ext>
                </a:extLst>
              </a:tr>
              <a:tr h="222108">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S05</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VenueVu</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013263819"/>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marL="0" algn="ctr" defTabSz="914400" rtl="0" eaLnBrk="1" fontAlgn="ctr" latinLnBrk="0" hangingPunct="1"/>
                      <a:r>
                        <a:rPr kumimoji="1" lang="en-US" altLang="ja-JP" sz="1400" u="none" strike="noStrike" kern="1200" dirty="0">
                          <a:solidFill>
                            <a:schemeClr val="bg1"/>
                          </a:solidFill>
                          <a:effectLst/>
                          <a:latin typeface="Arial" panose="020B0604020202020204" pitchFamily="34" charset="0"/>
                          <a:ea typeface="+mn-ea"/>
                          <a:cs typeface="Arial" panose="020B0604020202020204" pitchFamily="34" charset="0"/>
                        </a:rPr>
                        <a:t>88%</a:t>
                      </a:r>
                    </a:p>
                  </a:txBody>
                  <a:tcPr marL="3609" marR="3609" marT="3609" marB="0" anchor="ctr">
                    <a:solidFill>
                      <a:schemeClr val="accent6"/>
                    </a:solidFill>
                  </a:tcPr>
                </a:tc>
                <a:extLst>
                  <a:ext uri="{0D108BD9-81ED-4DB2-BD59-A6C34878D82A}">
                    <a16:rowId xmlns:a16="http://schemas.microsoft.com/office/drawing/2014/main" val="593676388"/>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73038711"/>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81895131"/>
                  </a:ext>
                </a:extLst>
              </a:tr>
              <a:tr h="222108">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S06</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DucksAndLegs</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4%</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320450559"/>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803082009"/>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323798837"/>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12%</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48094149"/>
                  </a:ext>
                </a:extLst>
              </a:tr>
              <a:tr h="222108">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S07</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OldTownCross</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marL="0" algn="ctr" defTabSz="914400" rtl="0" eaLnBrk="1" fontAlgn="ctr" latinLnBrk="0" hangingPunct="1"/>
                      <a:r>
                        <a:rPr kumimoji="1" lang="en-US" altLang="ja-JP" sz="1400" u="none" strike="noStrike" kern="1200" dirty="0">
                          <a:solidFill>
                            <a:schemeClr val="bg1"/>
                          </a:solidFill>
                          <a:effectLst/>
                          <a:latin typeface="Arial" panose="020B0604020202020204" pitchFamily="34" charset="0"/>
                          <a:ea typeface="+mn-ea"/>
                          <a:cs typeface="Arial" panose="020B0604020202020204" pitchFamily="34" charset="0"/>
                        </a:rPr>
                        <a:t>98%</a:t>
                      </a: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2%</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29511667"/>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25176584"/>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30%</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70%</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231698087"/>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280374889"/>
                  </a:ext>
                </a:extLst>
              </a:tr>
              <a:tr h="222108">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S08</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ParkScene</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762489752"/>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56%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4087594160"/>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415435097"/>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866271607"/>
                  </a:ext>
                </a:extLst>
              </a:tr>
            </a:tbl>
          </a:graphicData>
        </a:graphic>
      </p:graphicFrame>
      <p:sp>
        <p:nvSpPr>
          <p:cNvPr id="8" name="テキスト ボックス 7">
            <a:extLst>
              <a:ext uri="{FF2B5EF4-FFF2-40B4-BE49-F238E27FC236}">
                <a16:creationId xmlns:a16="http://schemas.microsoft.com/office/drawing/2014/main" id="{EF2C07DE-F447-4F84-BD66-7747FDE9C131}"/>
              </a:ext>
            </a:extLst>
          </p:cNvPr>
          <p:cNvSpPr txBox="1"/>
          <p:nvPr/>
        </p:nvSpPr>
        <p:spPr>
          <a:xfrm>
            <a:off x="445768" y="826281"/>
            <a:ext cx="8725466" cy="369332"/>
          </a:xfrm>
          <a:prstGeom prst="rect">
            <a:avLst/>
          </a:prstGeom>
          <a:noFill/>
        </p:spPr>
        <p:txBody>
          <a:bodyPr wrap="none" rtlCol="0">
            <a:spAutoFit/>
          </a:bodyPr>
          <a:lstStyle/>
          <a:p>
            <a:r>
              <a:rPr kumimoji="1" lang="en-US" altLang="ja-JP" dirty="0" err="1"/>
              <a:t>RandomAccess</a:t>
            </a:r>
            <a:r>
              <a:rPr lang="en-US" altLang="ja-JP" dirty="0"/>
              <a:t>, R0468 bitstream (VTM-8.0 with MR1488,MR1492, </a:t>
            </a:r>
            <a:r>
              <a:rPr lang="en-US" altLang="ja-JP" dirty="0" err="1"/>
              <a:t>DualITree</a:t>
            </a:r>
            <a:r>
              <a:rPr lang="en-US" altLang="ja-JP" dirty="0"/>
              <a:t>=0)</a:t>
            </a:r>
            <a:endParaRPr kumimoji="1" lang="ja-JP" altLang="en-US" dirty="0"/>
          </a:p>
        </p:txBody>
      </p:sp>
    </p:spTree>
    <p:extLst>
      <p:ext uri="{BB962C8B-B14F-4D97-AF65-F5344CB8AC3E}">
        <p14:creationId xmlns:p14="http://schemas.microsoft.com/office/powerpoint/2010/main" val="546716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Solution 3-1</a:t>
            </a:r>
            <a:r>
              <a:rPr lang="ja-JP" altLang="en-US" sz="4000" dirty="0">
                <a:latin typeface="Arial" panose="020B0604020202020204" pitchFamily="34" charset="0"/>
                <a:cs typeface="Arial" panose="020B0604020202020204" pitchFamily="34" charset="0"/>
              </a:rPr>
              <a:t> </a:t>
            </a:r>
            <a:r>
              <a:rPr lang="en-US" altLang="ja-JP" sz="4000" dirty="0">
                <a:latin typeface="Arial" panose="020B0604020202020204" pitchFamily="34" charset="0"/>
                <a:cs typeface="Arial" panose="020B0604020202020204" pitchFamily="34" charset="0"/>
              </a:rPr>
              <a:t>(originally</a:t>
            </a:r>
            <a:r>
              <a:rPr lang="ja-JP" altLang="en-US" sz="4000" dirty="0">
                <a:latin typeface="Arial" panose="020B0604020202020204" pitchFamily="34" charset="0"/>
                <a:cs typeface="Arial" panose="020B0604020202020204" pitchFamily="34" charset="0"/>
              </a:rPr>
              <a:t> </a:t>
            </a:r>
            <a:r>
              <a:rPr lang="en-US" altLang="ja-JP" sz="4000" dirty="0">
                <a:latin typeface="Arial" panose="020B0604020202020204" pitchFamily="34" charset="0"/>
                <a:cs typeface="Arial" panose="020B0604020202020204" pitchFamily="34" charset="0"/>
              </a:rPr>
              <a:t>Solution</a:t>
            </a:r>
            <a:r>
              <a:rPr lang="ja-JP" altLang="en-US" sz="4000" dirty="0">
                <a:latin typeface="Arial" panose="020B0604020202020204" pitchFamily="34" charset="0"/>
                <a:cs typeface="Arial" panose="020B0604020202020204" pitchFamily="34" charset="0"/>
              </a:rPr>
              <a:t> </a:t>
            </a:r>
            <a:r>
              <a:rPr lang="en-US" altLang="ja-JP" sz="4000" dirty="0">
                <a:latin typeface="Arial" panose="020B0604020202020204" pitchFamily="34" charset="0"/>
                <a:cs typeface="Arial" panose="020B0604020202020204" pitchFamily="34" charset="0"/>
              </a:rPr>
              <a:t>#3)</a:t>
            </a:r>
          </a:p>
        </p:txBody>
      </p:sp>
      <p:sp>
        <p:nvSpPr>
          <p:cNvPr id="2" name="ひし形 1">
            <a:extLst>
              <a:ext uri="{FF2B5EF4-FFF2-40B4-BE49-F238E27FC236}">
                <a16:creationId xmlns:a16="http://schemas.microsoft.com/office/drawing/2014/main" id="{2D05BC65-7934-430A-A5D7-6C22214FA75D}"/>
              </a:ext>
            </a:extLst>
          </p:cNvPr>
          <p:cNvSpPr/>
          <p:nvPr/>
        </p:nvSpPr>
        <p:spPr>
          <a:xfrm>
            <a:off x="1714500" y="3623310"/>
            <a:ext cx="4069080" cy="1097280"/>
          </a:xfrm>
          <a:prstGeom prst="diamond">
            <a:avLst/>
          </a:prstGeom>
          <a:ln w="19050"/>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err="1">
                <a:latin typeface="Arial" panose="020B0604020202020204" pitchFamily="34" charset="0"/>
                <a:cs typeface="Arial" panose="020B0604020202020204" pitchFamily="34" charset="0"/>
              </a:rPr>
              <a:t>cu_act_</a:t>
            </a:r>
            <a:r>
              <a:rPr lang="en-US" altLang="ja-JP" dirty="0" err="1">
                <a:latin typeface="Arial" panose="020B0604020202020204" pitchFamily="34" charset="0"/>
                <a:cs typeface="Arial" panose="020B0604020202020204" pitchFamily="34" charset="0"/>
              </a:rPr>
              <a:t>enabled</a:t>
            </a:r>
            <a:r>
              <a:rPr lang="en-US" altLang="ja-JP" dirty="0">
                <a:latin typeface="Arial" panose="020B0604020202020204" pitchFamily="34" charset="0"/>
                <a:cs typeface="Arial" panose="020B0604020202020204" pitchFamily="34" charset="0"/>
              </a:rPr>
              <a:t> ?</a:t>
            </a:r>
            <a:endParaRPr kumimoji="1" lang="ja-JP" altLang="en-US" dirty="0">
              <a:latin typeface="Arial" panose="020B0604020202020204" pitchFamily="34" charset="0"/>
              <a:cs typeface="Arial" panose="020B0604020202020204" pitchFamily="34" charset="0"/>
            </a:endParaRPr>
          </a:p>
        </p:txBody>
      </p:sp>
      <p:sp>
        <p:nvSpPr>
          <p:cNvPr id="5" name="ひし形 4">
            <a:extLst>
              <a:ext uri="{FF2B5EF4-FFF2-40B4-BE49-F238E27FC236}">
                <a16:creationId xmlns:a16="http://schemas.microsoft.com/office/drawing/2014/main" id="{15F88FCA-6F71-4D0B-91D0-0A2D265ECEE5}"/>
              </a:ext>
            </a:extLst>
          </p:cNvPr>
          <p:cNvSpPr/>
          <p:nvPr/>
        </p:nvSpPr>
        <p:spPr>
          <a:xfrm>
            <a:off x="6496050" y="4535923"/>
            <a:ext cx="4069080" cy="1097280"/>
          </a:xfrm>
          <a:prstGeom prst="diamond">
            <a:avLst/>
          </a:prstGeom>
          <a:ln w="19050"/>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err="1">
                <a:latin typeface="Arial" panose="020B0604020202020204" pitchFamily="34" charset="0"/>
                <a:cs typeface="Arial" panose="020B0604020202020204" pitchFamily="34" charset="0"/>
              </a:rPr>
              <a:t>sps_scaling_matrix</a:t>
            </a:r>
            <a:r>
              <a:rPr kumimoji="1" lang="en-US" altLang="ja-JP" dirty="0">
                <a:latin typeface="Arial" panose="020B0604020202020204" pitchFamily="34" charset="0"/>
                <a:cs typeface="Arial" panose="020B0604020202020204" pitchFamily="34" charset="0"/>
              </a:rPr>
              <a:t>_</a:t>
            </a:r>
          </a:p>
          <a:p>
            <a:pPr algn="ctr"/>
            <a:r>
              <a:rPr kumimoji="1" lang="en-US" altLang="ja-JP" dirty="0" err="1">
                <a:latin typeface="Arial" panose="020B0604020202020204" pitchFamily="34" charset="0"/>
                <a:cs typeface="Arial" panose="020B0604020202020204" pitchFamily="34" charset="0"/>
              </a:rPr>
              <a:t>for_act_disable_flag</a:t>
            </a:r>
            <a:endParaRPr kumimoji="1" lang="ja-JP" altLang="en-US" dirty="0">
              <a:latin typeface="Arial" panose="020B0604020202020204" pitchFamily="34" charset="0"/>
              <a:cs typeface="Arial" panose="020B0604020202020204" pitchFamily="34" charset="0"/>
            </a:endParaRPr>
          </a:p>
        </p:txBody>
      </p:sp>
      <p:sp>
        <p:nvSpPr>
          <p:cNvPr id="3" name="四角形: 角を丸くする 2">
            <a:extLst>
              <a:ext uri="{FF2B5EF4-FFF2-40B4-BE49-F238E27FC236}">
                <a16:creationId xmlns:a16="http://schemas.microsoft.com/office/drawing/2014/main" id="{50FB0F0E-0396-4533-9399-1D06DD0AA72F}"/>
              </a:ext>
            </a:extLst>
          </p:cNvPr>
          <p:cNvSpPr/>
          <p:nvPr/>
        </p:nvSpPr>
        <p:spPr>
          <a:xfrm>
            <a:off x="2053590" y="5886450"/>
            <a:ext cx="3390900" cy="662940"/>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latin typeface="Arial" panose="020B0604020202020204" pitchFamily="34" charset="0"/>
                <a:cs typeface="Arial" panose="020B0604020202020204" pitchFamily="34" charset="0"/>
              </a:rPr>
              <a:t>Apply user defined scaling list</a:t>
            </a:r>
            <a:endParaRPr kumimoji="1" lang="ja-JP" altLang="en-US" dirty="0">
              <a:latin typeface="Arial" panose="020B0604020202020204" pitchFamily="34" charset="0"/>
              <a:cs typeface="Arial" panose="020B0604020202020204" pitchFamily="34" charset="0"/>
            </a:endParaRPr>
          </a:p>
        </p:txBody>
      </p:sp>
      <p:cxnSp>
        <p:nvCxnSpPr>
          <p:cNvPr id="7" name="直線矢印コネクタ 6">
            <a:extLst>
              <a:ext uri="{FF2B5EF4-FFF2-40B4-BE49-F238E27FC236}">
                <a16:creationId xmlns:a16="http://schemas.microsoft.com/office/drawing/2014/main" id="{32957035-E166-4405-B943-2CDA29455787}"/>
              </a:ext>
            </a:extLst>
          </p:cNvPr>
          <p:cNvCxnSpPr>
            <a:cxnSpLocks/>
            <a:stCxn id="2" idx="2"/>
            <a:endCxn id="3" idx="0"/>
          </p:cNvCxnSpPr>
          <p:nvPr/>
        </p:nvCxnSpPr>
        <p:spPr>
          <a:xfrm>
            <a:off x="3749040" y="4720590"/>
            <a:ext cx="0" cy="116586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コネクタ: カギ線 8">
            <a:extLst>
              <a:ext uri="{FF2B5EF4-FFF2-40B4-BE49-F238E27FC236}">
                <a16:creationId xmlns:a16="http://schemas.microsoft.com/office/drawing/2014/main" id="{73B04311-5D34-4250-9341-3133C953AB48}"/>
              </a:ext>
            </a:extLst>
          </p:cNvPr>
          <p:cNvCxnSpPr>
            <a:stCxn id="2" idx="3"/>
            <a:endCxn id="5" idx="0"/>
          </p:cNvCxnSpPr>
          <p:nvPr/>
        </p:nvCxnSpPr>
        <p:spPr>
          <a:xfrm>
            <a:off x="5783580" y="4171950"/>
            <a:ext cx="2747010" cy="363973"/>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四角形: 角を丸くする 13">
            <a:extLst>
              <a:ext uri="{FF2B5EF4-FFF2-40B4-BE49-F238E27FC236}">
                <a16:creationId xmlns:a16="http://schemas.microsoft.com/office/drawing/2014/main" id="{0F81F160-7A19-4E91-BEC4-7E4DF017EF53}"/>
              </a:ext>
            </a:extLst>
          </p:cNvPr>
          <p:cNvSpPr/>
          <p:nvPr/>
        </p:nvSpPr>
        <p:spPr>
          <a:xfrm>
            <a:off x="6835140" y="5886450"/>
            <a:ext cx="3390900" cy="662940"/>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latin typeface="Arial" panose="020B0604020202020204" pitchFamily="34" charset="0"/>
                <a:cs typeface="Arial" panose="020B0604020202020204" pitchFamily="34" charset="0"/>
              </a:rPr>
              <a:t>Apply flat quant matrix (=16)</a:t>
            </a:r>
            <a:endParaRPr kumimoji="1" lang="ja-JP" altLang="en-US" dirty="0">
              <a:latin typeface="Arial" panose="020B0604020202020204" pitchFamily="34" charset="0"/>
              <a:cs typeface="Arial" panose="020B0604020202020204" pitchFamily="34" charset="0"/>
            </a:endParaRPr>
          </a:p>
        </p:txBody>
      </p:sp>
      <p:cxnSp>
        <p:nvCxnSpPr>
          <p:cNvPr id="16" name="直線矢印コネクタ 15">
            <a:extLst>
              <a:ext uri="{FF2B5EF4-FFF2-40B4-BE49-F238E27FC236}">
                <a16:creationId xmlns:a16="http://schemas.microsoft.com/office/drawing/2014/main" id="{0196BAE3-FDF0-4FB3-8EB8-38FCC5817420}"/>
              </a:ext>
            </a:extLst>
          </p:cNvPr>
          <p:cNvCxnSpPr>
            <a:stCxn id="5" idx="2"/>
            <a:endCxn id="14" idx="0"/>
          </p:cNvCxnSpPr>
          <p:nvPr/>
        </p:nvCxnSpPr>
        <p:spPr>
          <a:xfrm>
            <a:off x="8530590" y="5633203"/>
            <a:ext cx="0" cy="25324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4" name="表 23">
            <a:extLst>
              <a:ext uri="{FF2B5EF4-FFF2-40B4-BE49-F238E27FC236}">
                <a16:creationId xmlns:a16="http://schemas.microsoft.com/office/drawing/2014/main" id="{16BBFDF9-074A-4050-84E8-FAB99A9DD813}"/>
              </a:ext>
            </a:extLst>
          </p:cNvPr>
          <p:cNvGraphicFramePr>
            <a:graphicFrameLocks noGrp="1"/>
          </p:cNvGraphicFramePr>
          <p:nvPr>
            <p:extLst>
              <p:ext uri="{D42A27DB-BD31-4B8C-83A1-F6EECF244321}">
                <p14:modId xmlns:p14="http://schemas.microsoft.com/office/powerpoint/2010/main" val="3945739202"/>
              </p:ext>
            </p:extLst>
          </p:nvPr>
        </p:nvGraphicFramePr>
        <p:xfrm>
          <a:off x="278130" y="914400"/>
          <a:ext cx="11391900" cy="2194560"/>
        </p:xfrm>
        <a:graphic>
          <a:graphicData uri="http://schemas.openxmlformats.org/drawingml/2006/table">
            <a:tbl>
              <a:tblPr firstRow="1" firstCol="1" bandRow="1"/>
              <a:tblGrid>
                <a:gridCol w="9407417">
                  <a:extLst>
                    <a:ext uri="{9D8B030D-6E8A-4147-A177-3AD203B41FA5}">
                      <a16:colId xmlns:a16="http://schemas.microsoft.com/office/drawing/2014/main" val="1424229143"/>
                    </a:ext>
                  </a:extLst>
                </a:gridCol>
                <a:gridCol w="1984483">
                  <a:extLst>
                    <a:ext uri="{9D8B030D-6E8A-4147-A177-3AD203B41FA5}">
                      <a16:colId xmlns:a16="http://schemas.microsoft.com/office/drawing/2014/main" val="53677441"/>
                    </a:ext>
                  </a:extLst>
                </a:gridCol>
              </a:tblGrid>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a:effectLst/>
                          <a:latin typeface="Times" panose="02020603050405020304" pitchFamily="18" charset="0"/>
                          <a:ea typeface="Malgun Gothic" panose="020B0503020000020004" pitchFamily="34" charset="-127"/>
                          <a:cs typeface="Times New Roman" panose="02020603050405020304" pitchFamily="18" charset="0"/>
                        </a:rPr>
                        <a:t>seq_parameter_set_rbsp( ) {</a:t>
                      </a:r>
                      <a:endParaRPr lang="ja-JP" sz="24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pPr>
                      <a:r>
                        <a:rPr lang="en-CA" sz="2400" b="1" dirty="0">
                          <a:effectLst/>
                          <a:latin typeface="Times New Roman" panose="02020603050405020304" pitchFamily="18" charset="0"/>
                          <a:ea typeface="Malgun Gothic" panose="020B0503020000020004" pitchFamily="34" charset="-127"/>
                        </a:rPr>
                        <a:t>Descriptor</a:t>
                      </a:r>
                      <a:endParaRPr lang="ja-JP" sz="24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6033438"/>
                  </a:ext>
                </a:extLst>
              </a:tr>
              <a:tr h="250746">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a:effectLst/>
                          <a:latin typeface="Times New Roman" panose="02020603050405020304" pitchFamily="18" charset="0"/>
                          <a:ea typeface="Malgun Gothic" panose="020B0503020000020004" pitchFamily="34" charset="-127"/>
                        </a:rPr>
                        <a:t>	...</a:t>
                      </a:r>
                      <a:endParaRPr lang="ja-JP" sz="320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Times New Roman" panose="02020603050405020304" pitchFamily="18" charset="0"/>
                          <a:ea typeface="Malgun Gothic" panose="020B0503020000020004" pitchFamily="34" charset="-127"/>
                        </a:rPr>
                        <a:t> </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2200001"/>
                  </a:ext>
                </a:extLst>
              </a:tr>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b="1">
                          <a:effectLst/>
                          <a:latin typeface="Times" panose="02020603050405020304" pitchFamily="18" charset="0"/>
                          <a:ea typeface="Malgun Gothic" panose="020B0503020000020004" pitchFamily="34" charset="-127"/>
                          <a:cs typeface="Times New Roman" panose="02020603050405020304" pitchFamily="18" charset="0"/>
                        </a:rPr>
                        <a:t>	sps_explicit_scaling_list_enabled_flag</a:t>
                      </a:r>
                      <a:endParaRPr lang="ja-JP" sz="24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effectLst/>
                          <a:latin typeface="Times New Roman" panose="02020603050405020304" pitchFamily="18" charset="0"/>
                          <a:ea typeface="Malgun Gothic" panose="020B0503020000020004" pitchFamily="34" charset="-127"/>
                        </a:rPr>
                        <a:t>u(1)</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5713735"/>
                  </a:ext>
                </a:extLst>
              </a:tr>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b="1" dirty="0">
                          <a:effectLst/>
                          <a:latin typeface="Times" panose="02020603050405020304" pitchFamily="18" charset="0"/>
                          <a:ea typeface="Malgun Gothic" panose="020B0503020000020004" pitchFamily="34" charset="-127"/>
                          <a:cs typeface="Times New Roman" panose="02020603050405020304" pitchFamily="18" charset="0"/>
                        </a:rPr>
                        <a:t>	</a:t>
                      </a:r>
                      <a:r>
                        <a:rPr lang="en-CA" sz="2400" b="1" dirty="0" err="1">
                          <a:effectLst/>
                          <a:latin typeface="Times" panose="02020603050405020304" pitchFamily="18" charset="0"/>
                          <a:ea typeface="Malgun Gothic" panose="020B0503020000020004" pitchFamily="34" charset="-127"/>
                          <a:cs typeface="Times New Roman" panose="02020603050405020304" pitchFamily="18" charset="0"/>
                        </a:rPr>
                        <a:t>sps_act_enabled_flag</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effectLst/>
                          <a:latin typeface="Times New Roman" panose="02020603050405020304" pitchFamily="18" charset="0"/>
                          <a:ea typeface="Malgun Gothic" panose="020B0503020000020004" pitchFamily="34" charset="-127"/>
                        </a:rPr>
                        <a:t>u(1)</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7943330"/>
                  </a:ext>
                </a:extLst>
              </a:tr>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if ( </a:t>
                      </a:r>
                      <a:r>
                        <a:rPr lang="en-CA" sz="2400" dirty="0" err="1">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sps_act_enabled_flag</a:t>
                      </a: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&amp;&amp;  </a:t>
                      </a:r>
                      <a:r>
                        <a:rPr lang="en-CA" sz="2400" dirty="0" err="1">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sps_explicit_scaling_list_enabled_flag</a:t>
                      </a: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solidFill>
                            <a:srgbClr val="FF0000"/>
                          </a:solidFill>
                          <a:effectLst/>
                          <a:latin typeface="Times New Roman" panose="02020603050405020304" pitchFamily="18" charset="0"/>
                          <a:ea typeface="Malgun Gothic" panose="020B0503020000020004" pitchFamily="34" charset="-127"/>
                        </a:rPr>
                        <a:t> </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6409836"/>
                  </a:ext>
                </a:extLst>
              </a:tr>
              <a:tr h="250746">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b="1" dirty="0">
                          <a:solidFill>
                            <a:srgbClr val="FF0000"/>
                          </a:solidFill>
                          <a:effectLst/>
                          <a:latin typeface="Times New Roman" panose="02020603050405020304" pitchFamily="18" charset="0"/>
                          <a:ea typeface="Malgun Gothic" panose="020B0503020000020004" pitchFamily="34" charset="-127"/>
                        </a:rPr>
                        <a:t>		</a:t>
                      </a:r>
                      <a:r>
                        <a:rPr lang="en-CA" sz="2400" b="1" dirty="0" err="1">
                          <a:solidFill>
                            <a:srgbClr val="FF0000"/>
                          </a:solidFill>
                          <a:effectLst/>
                          <a:latin typeface="Times New Roman" panose="02020603050405020304" pitchFamily="18" charset="0"/>
                          <a:ea typeface="Malgun Gothic" panose="020B0503020000020004" pitchFamily="34" charset="-127"/>
                        </a:rPr>
                        <a:t>sps_scaling_matrix_for_act_disabled_flag</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solidFill>
                            <a:srgbClr val="FF0000"/>
                          </a:solidFill>
                          <a:effectLst/>
                          <a:latin typeface="Times New Roman" panose="02020603050405020304" pitchFamily="18" charset="0"/>
                          <a:ea typeface="ＭＳ 明朝" panose="02020609040205080304" pitchFamily="17" charset="-128"/>
                        </a:rPr>
                        <a:t>u(1)</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4680647"/>
                  </a:ext>
                </a:extLst>
              </a:tr>
            </a:tbl>
          </a:graphicData>
        </a:graphic>
      </p:graphicFrame>
      <p:sp>
        <p:nvSpPr>
          <p:cNvPr id="25" name="テキスト ボックス 24">
            <a:extLst>
              <a:ext uri="{FF2B5EF4-FFF2-40B4-BE49-F238E27FC236}">
                <a16:creationId xmlns:a16="http://schemas.microsoft.com/office/drawing/2014/main" id="{C8C04803-B06E-4945-BA9B-4347CC21D969}"/>
              </a:ext>
            </a:extLst>
          </p:cNvPr>
          <p:cNvSpPr txBox="1"/>
          <p:nvPr/>
        </p:nvSpPr>
        <p:spPr>
          <a:xfrm>
            <a:off x="5783580" y="3802618"/>
            <a:ext cx="561051"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Yes</a:t>
            </a:r>
            <a:endParaRPr kumimoji="1" lang="ja-JP" altLang="en-US" dirty="0">
              <a:latin typeface="Arial" panose="020B0604020202020204" pitchFamily="34" charset="0"/>
              <a:cs typeface="Arial" panose="020B0604020202020204" pitchFamily="34" charset="0"/>
            </a:endParaRPr>
          </a:p>
        </p:txBody>
      </p:sp>
      <p:sp>
        <p:nvSpPr>
          <p:cNvPr id="26" name="テキスト ボックス 25">
            <a:extLst>
              <a:ext uri="{FF2B5EF4-FFF2-40B4-BE49-F238E27FC236}">
                <a16:creationId xmlns:a16="http://schemas.microsoft.com/office/drawing/2014/main" id="{D656273A-6D67-46AF-B9E1-CA447552AF6A}"/>
              </a:ext>
            </a:extLst>
          </p:cNvPr>
          <p:cNvSpPr txBox="1"/>
          <p:nvPr/>
        </p:nvSpPr>
        <p:spPr>
          <a:xfrm>
            <a:off x="8536739" y="5596234"/>
            <a:ext cx="561051"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Yes</a:t>
            </a:r>
            <a:endParaRPr kumimoji="1" lang="ja-JP" altLang="en-US" dirty="0">
              <a:latin typeface="Arial" panose="020B0604020202020204" pitchFamily="34" charset="0"/>
              <a:cs typeface="Arial" panose="020B0604020202020204" pitchFamily="34" charset="0"/>
            </a:endParaRPr>
          </a:p>
        </p:txBody>
      </p:sp>
      <p:cxnSp>
        <p:nvCxnSpPr>
          <p:cNvPr id="28" name="コネクタ: カギ線 27">
            <a:extLst>
              <a:ext uri="{FF2B5EF4-FFF2-40B4-BE49-F238E27FC236}">
                <a16:creationId xmlns:a16="http://schemas.microsoft.com/office/drawing/2014/main" id="{9E33A426-1934-4684-9C36-5712370D8F58}"/>
              </a:ext>
            </a:extLst>
          </p:cNvPr>
          <p:cNvCxnSpPr>
            <a:stCxn id="5" idx="1"/>
            <a:endCxn id="3" idx="0"/>
          </p:cNvCxnSpPr>
          <p:nvPr/>
        </p:nvCxnSpPr>
        <p:spPr>
          <a:xfrm rot="10800000" flipV="1">
            <a:off x="3749040" y="5084562"/>
            <a:ext cx="2747010" cy="801887"/>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D95BEA34-0E2C-46DA-BE66-31A6A9F3D55D}"/>
              </a:ext>
            </a:extLst>
          </p:cNvPr>
          <p:cNvSpPr txBox="1"/>
          <p:nvPr/>
        </p:nvSpPr>
        <p:spPr>
          <a:xfrm>
            <a:off x="5876434" y="4718712"/>
            <a:ext cx="4796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No</a:t>
            </a:r>
          </a:p>
        </p:txBody>
      </p:sp>
      <p:sp>
        <p:nvSpPr>
          <p:cNvPr id="30" name="テキスト ボックス 29">
            <a:extLst>
              <a:ext uri="{FF2B5EF4-FFF2-40B4-BE49-F238E27FC236}">
                <a16:creationId xmlns:a16="http://schemas.microsoft.com/office/drawing/2014/main" id="{40F58130-CAF9-4E20-8190-F76CBB1D4452}"/>
              </a:ext>
            </a:extLst>
          </p:cNvPr>
          <p:cNvSpPr txBox="1"/>
          <p:nvPr/>
        </p:nvSpPr>
        <p:spPr>
          <a:xfrm>
            <a:off x="3199422" y="4640580"/>
            <a:ext cx="4796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No</a:t>
            </a:r>
          </a:p>
        </p:txBody>
      </p:sp>
    </p:spTree>
    <p:extLst>
      <p:ext uri="{BB962C8B-B14F-4D97-AF65-F5344CB8AC3E}">
        <p14:creationId xmlns:p14="http://schemas.microsoft.com/office/powerpoint/2010/main" val="1487893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396ABECF-2DEE-4FAE-ACAA-2897468A9CEB}"/>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Solution 3-1</a:t>
            </a:r>
          </a:p>
        </p:txBody>
      </p:sp>
      <p:sp>
        <p:nvSpPr>
          <p:cNvPr id="6" name="正方形/長方形 5">
            <a:extLst>
              <a:ext uri="{FF2B5EF4-FFF2-40B4-BE49-F238E27FC236}">
                <a16:creationId xmlns:a16="http://schemas.microsoft.com/office/drawing/2014/main" id="{36276F8D-0828-48F9-844A-02AA40E4A970}"/>
              </a:ext>
            </a:extLst>
          </p:cNvPr>
          <p:cNvSpPr/>
          <p:nvPr/>
        </p:nvSpPr>
        <p:spPr>
          <a:xfrm>
            <a:off x="539750" y="1191260"/>
            <a:ext cx="11112500" cy="1200329"/>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504190" algn="l"/>
                <a:tab pos="685800" algn="l"/>
                <a:tab pos="756285" algn="l"/>
                <a:tab pos="914400" algn="l"/>
                <a:tab pos="1008380" algn="l"/>
                <a:tab pos="1143000" algn="l"/>
                <a:tab pos="1260475" algn="l"/>
                <a:tab pos="1371600" algn="l"/>
                <a:tab pos="1600200" algn="l"/>
                <a:tab pos="1828800" algn="l"/>
                <a:tab pos="2057400" algn="l"/>
                <a:tab pos="2286000" algn="l"/>
                <a:tab pos="2514600" algn="l"/>
                <a:tab pos="2743200" algn="l"/>
              </a:tabLst>
            </a:pPr>
            <a:r>
              <a:rPr lang="en-CA" altLang="ja-JP" b="1" dirty="0" err="1">
                <a:solidFill>
                  <a:srgbClr val="FF0000"/>
                </a:solidFill>
                <a:latin typeface="Times New Roman" panose="02020603050405020304" pitchFamily="18" charset="0"/>
                <a:ea typeface="游明朝" panose="02020400000000000000" pitchFamily="18" charset="-128"/>
              </a:rPr>
              <a:t>sps_scaling_matrix_for_act_disabled_flag</a:t>
            </a:r>
            <a:r>
              <a:rPr lang="en-CA" altLang="ja-JP" dirty="0">
                <a:solidFill>
                  <a:srgbClr val="FF0000"/>
                </a:solidFill>
                <a:latin typeface="Times New Roman" panose="02020603050405020304" pitchFamily="18" charset="0"/>
                <a:ea typeface="游明朝" panose="02020400000000000000" pitchFamily="18" charset="-128"/>
              </a:rPr>
              <a:t> equal to 1 specifies that scaling matrices are not applied to blocks coded with ACT. </a:t>
            </a:r>
            <a:r>
              <a:rPr lang="en-CA" altLang="ja-JP" dirty="0" err="1">
                <a:solidFill>
                  <a:srgbClr val="FF0000"/>
                </a:solidFill>
                <a:latin typeface="Times New Roman" panose="02020603050405020304" pitchFamily="18" charset="0"/>
                <a:ea typeface="游明朝" panose="02020400000000000000" pitchFamily="18" charset="-128"/>
              </a:rPr>
              <a:t>sps_scaling_matrix_for_act_disabled_flag</a:t>
            </a:r>
            <a:r>
              <a:rPr lang="en-CA" altLang="ja-JP" dirty="0">
                <a:solidFill>
                  <a:srgbClr val="FF0000"/>
                </a:solidFill>
                <a:latin typeface="Times New Roman" panose="02020603050405020304" pitchFamily="18" charset="0"/>
                <a:ea typeface="游明朝" panose="02020400000000000000" pitchFamily="18" charset="-128"/>
              </a:rPr>
              <a:t> equal to 0 specifies that the scaling matrices may be applied to the blocks coded with ACT. When not present, the value of </a:t>
            </a:r>
            <a:r>
              <a:rPr lang="en-CA" altLang="ja-JP" dirty="0" err="1">
                <a:solidFill>
                  <a:srgbClr val="FF0000"/>
                </a:solidFill>
                <a:latin typeface="Times New Roman" panose="02020603050405020304" pitchFamily="18" charset="0"/>
                <a:ea typeface="游明朝" panose="02020400000000000000" pitchFamily="18" charset="-128"/>
              </a:rPr>
              <a:t>scaling_matrix_for_act_disabled_flag</a:t>
            </a:r>
            <a:r>
              <a:rPr lang="en-CA" altLang="ja-JP" dirty="0">
                <a:solidFill>
                  <a:srgbClr val="FF0000"/>
                </a:solidFill>
                <a:latin typeface="Times New Roman" panose="02020603050405020304" pitchFamily="18" charset="0"/>
                <a:ea typeface="游明朝" panose="02020400000000000000" pitchFamily="18" charset="-128"/>
              </a:rPr>
              <a:t> is inferred to be equal to 1.</a:t>
            </a:r>
            <a:endParaRPr lang="ja-JP" altLang="ja-JP" sz="2400" dirty="0">
              <a:effectLst/>
              <a:latin typeface="Times New Roman" panose="02020603050405020304" pitchFamily="18" charset="0"/>
              <a:ea typeface="游明朝" panose="02020400000000000000" pitchFamily="18" charset="-128"/>
            </a:endParaRPr>
          </a:p>
        </p:txBody>
      </p:sp>
      <p:sp>
        <p:nvSpPr>
          <p:cNvPr id="7" name="正方形/長方形 6">
            <a:extLst>
              <a:ext uri="{FF2B5EF4-FFF2-40B4-BE49-F238E27FC236}">
                <a16:creationId xmlns:a16="http://schemas.microsoft.com/office/drawing/2014/main" id="{03A03740-18EF-4AB5-A41F-5E265ED4A877}"/>
              </a:ext>
            </a:extLst>
          </p:cNvPr>
          <p:cNvSpPr/>
          <p:nvPr/>
        </p:nvSpPr>
        <p:spPr>
          <a:xfrm>
            <a:off x="939800" y="3226329"/>
            <a:ext cx="10312400" cy="2480166"/>
          </a:xfrm>
          <a:prstGeom prst="rect">
            <a:avLst/>
          </a:prstGeom>
          <a:ln>
            <a:solidFill>
              <a:schemeClr val="tx1"/>
            </a:solidFill>
          </a:ln>
        </p:spPr>
        <p:txBody>
          <a:bodyPr wrap="square">
            <a:spAutoFit/>
          </a:bodyPr>
          <a:lstStyle/>
          <a:p>
            <a:pPr marL="342900" lvl="0" indent="-342900" algn="just" fontAlgn="auto"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504190" algn="l"/>
                <a:tab pos="756285" algn="l"/>
                <a:tab pos="1008380" algn="l"/>
                <a:tab pos="1260475" algn="l"/>
              </a:tabLst>
            </a:pPr>
            <a:r>
              <a:rPr lang="en-CA" altLang="ja-JP" dirty="0">
                <a:latin typeface="Times New Roman" panose="02020603050405020304" pitchFamily="18" charset="0"/>
                <a:ea typeface="SimSun" panose="02010600030101010101" pitchFamily="2" charset="-122"/>
              </a:rPr>
              <a:t>The intermediate scaling factor m[ x ][ y ] is derived as follows:</a:t>
            </a:r>
            <a:endParaRPr lang="ja-JP" altLang="ja-JP" sz="2400" dirty="0">
              <a:effectLst/>
              <a:latin typeface="Times New Roman" panose="02020603050405020304" pitchFamily="18" charset="0"/>
              <a:ea typeface="Times New Roman" panose="02020603050405020304" pitchFamily="18" charset="0"/>
            </a:endParaRPr>
          </a:p>
          <a:p>
            <a:pPr marL="800100" lvl="1"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504190" algn="l"/>
                <a:tab pos="756285" algn="l"/>
                <a:tab pos="1008380" algn="l"/>
                <a:tab pos="1260475" algn="l"/>
              </a:tabLst>
            </a:pPr>
            <a:r>
              <a:rPr lang="en-CA" altLang="ja-JP" dirty="0">
                <a:latin typeface="Times New Roman" panose="02020603050405020304" pitchFamily="18" charset="0"/>
                <a:ea typeface="SimSun" panose="02010600030101010101" pitchFamily="2" charset="-122"/>
              </a:rPr>
              <a:t>If one or more of the following conditions are true, m[ x ][ y ] is set equal to 16:</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slice_explicit_scaling_list_used_flag</a:t>
            </a:r>
            <a:r>
              <a:rPr lang="en-CA" altLang="ja-JP" dirty="0">
                <a:latin typeface="Times New Roman" panose="02020603050405020304" pitchFamily="18" charset="0"/>
                <a:ea typeface="SimSun" panose="02010600030101010101" pitchFamily="2" charset="-122"/>
              </a:rPr>
              <a:t> is equal to 0.</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transform_skip_flag</a:t>
            </a:r>
            <a:r>
              <a:rPr lang="en-CA" altLang="ja-JP" dirty="0">
                <a:latin typeface="Times New Roman" panose="02020603050405020304" pitchFamily="18" charset="0"/>
                <a:ea typeface="SimSun" panose="02010600030101010101" pitchFamily="2" charset="-122"/>
              </a:rPr>
              <a:t>[ </a:t>
            </a:r>
            <a:r>
              <a:rPr lang="en-CA" altLang="ja-JP" dirty="0" err="1">
                <a:latin typeface="Times New Roman" panose="02020603050405020304" pitchFamily="18" charset="0"/>
                <a:ea typeface="SimSun" panose="02010600030101010101" pitchFamily="2" charset="-122"/>
              </a:rPr>
              <a:t>xTbY</a:t>
            </a:r>
            <a:r>
              <a:rPr lang="en-CA" altLang="ja-JP" dirty="0">
                <a:latin typeface="Times New Roman" panose="02020603050405020304" pitchFamily="18" charset="0"/>
                <a:ea typeface="SimSun" panose="02010600030101010101" pitchFamily="2" charset="-122"/>
              </a:rPr>
              <a:t> ][ </a:t>
            </a:r>
            <a:r>
              <a:rPr lang="en-CA" altLang="ja-JP" dirty="0" err="1">
                <a:latin typeface="Times New Roman" panose="02020603050405020304" pitchFamily="18" charset="0"/>
                <a:ea typeface="SimSun" panose="02010600030101010101" pitchFamily="2" charset="-122"/>
              </a:rPr>
              <a:t>yTbY</a:t>
            </a:r>
            <a:r>
              <a:rPr lang="en-CA" altLang="ja-JP" dirty="0">
                <a:latin typeface="Times New Roman" panose="02020603050405020304" pitchFamily="18" charset="0"/>
                <a:ea typeface="SimSun" panose="02010600030101010101" pitchFamily="2" charset="-122"/>
              </a:rPr>
              <a:t> ][ </a:t>
            </a:r>
            <a:r>
              <a:rPr lang="en-CA" altLang="ja-JP" dirty="0" err="1">
                <a:latin typeface="Times New Roman" panose="02020603050405020304" pitchFamily="18" charset="0"/>
                <a:ea typeface="SimSun" panose="02010600030101010101" pitchFamily="2" charset="-122"/>
              </a:rPr>
              <a:t>cIdx</a:t>
            </a:r>
            <a:r>
              <a:rPr lang="en-CA" altLang="ja-JP" dirty="0">
                <a:latin typeface="Times New Roman" panose="02020603050405020304" pitchFamily="18" charset="0"/>
                <a:ea typeface="SimSun" panose="02010600030101010101" pitchFamily="2" charset="-122"/>
              </a:rPr>
              <a:t> ] is equal to 1.</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scaling_matrix_for_lfnst_disabled_flag</a:t>
            </a:r>
            <a:r>
              <a:rPr lang="en-CA" altLang="ja-JP" dirty="0">
                <a:latin typeface="Times New Roman" panose="02020603050405020304" pitchFamily="18" charset="0"/>
                <a:ea typeface="SimSun" panose="02010600030101010101" pitchFamily="2" charset="-122"/>
              </a:rPr>
              <a:t> is equal to 1 and </a:t>
            </a:r>
            <a:r>
              <a:rPr lang="en-CA" altLang="ja-JP" dirty="0" err="1">
                <a:latin typeface="Times New Roman" panose="02020603050405020304" pitchFamily="18" charset="0"/>
                <a:ea typeface="SimSun" panose="02010600030101010101" pitchFamily="2" charset="-122"/>
              </a:rPr>
              <a:t>ApplyLfnstFlag</a:t>
            </a:r>
            <a:r>
              <a:rPr lang="en-CA" altLang="ja-JP" dirty="0">
                <a:latin typeface="Times New Roman" panose="02020603050405020304" pitchFamily="18" charset="0"/>
                <a:ea typeface="SimSun" panose="02010600030101010101" pitchFamily="2" charset="-122"/>
              </a:rPr>
              <a:t> is equal to 1.</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solidFill>
                  <a:srgbClr val="FF0000"/>
                </a:solidFill>
                <a:latin typeface="Times New Roman" panose="02020603050405020304" pitchFamily="18" charset="0"/>
                <a:ea typeface="SimSun" panose="02010600030101010101" pitchFamily="2" charset="-122"/>
              </a:rPr>
              <a:t>sps_scaling_matrix_for_act_disabled_flag</a:t>
            </a:r>
            <a:r>
              <a:rPr lang="en-CA" altLang="ja-JP" dirty="0">
                <a:solidFill>
                  <a:srgbClr val="FF0000"/>
                </a:solidFill>
                <a:latin typeface="Times New Roman" panose="02020603050405020304" pitchFamily="18" charset="0"/>
                <a:ea typeface="SimSun" panose="02010600030101010101" pitchFamily="2" charset="-122"/>
              </a:rPr>
              <a:t> is equal to 1 and </a:t>
            </a:r>
            <a:r>
              <a:rPr lang="en-CA" altLang="ja-JP" dirty="0" err="1">
                <a:solidFill>
                  <a:srgbClr val="FF0000"/>
                </a:solidFill>
                <a:latin typeface="Times New Roman" panose="02020603050405020304" pitchFamily="18" charset="0"/>
                <a:ea typeface="SimSun" panose="02010600030101010101" pitchFamily="2" charset="-122"/>
              </a:rPr>
              <a:t>cu_act_enabled_flag</a:t>
            </a:r>
            <a:r>
              <a:rPr lang="en-CA" altLang="ja-JP" dirty="0">
                <a:solidFill>
                  <a:srgbClr val="FF0000"/>
                </a:solidFill>
                <a:latin typeface="Times New Roman" panose="02020603050405020304" pitchFamily="18" charset="0"/>
                <a:ea typeface="SimSun" panose="02010600030101010101" pitchFamily="2" charset="-122"/>
              </a:rPr>
              <a:t>[ </a:t>
            </a:r>
            <a:r>
              <a:rPr lang="en-CA" altLang="ja-JP" dirty="0" err="1">
                <a:solidFill>
                  <a:srgbClr val="FF0000"/>
                </a:solidFill>
                <a:latin typeface="Times New Roman" panose="02020603050405020304" pitchFamily="18" charset="0"/>
                <a:ea typeface="SimSun" panose="02010600030101010101" pitchFamily="2" charset="-122"/>
              </a:rPr>
              <a:t>xTbY</a:t>
            </a:r>
            <a:r>
              <a:rPr lang="en-CA" altLang="ja-JP" dirty="0">
                <a:solidFill>
                  <a:srgbClr val="FF0000"/>
                </a:solidFill>
                <a:latin typeface="Times New Roman" panose="02020603050405020304" pitchFamily="18" charset="0"/>
                <a:ea typeface="SimSun" panose="02010600030101010101" pitchFamily="2" charset="-122"/>
              </a:rPr>
              <a:t> ][ </a:t>
            </a:r>
            <a:r>
              <a:rPr lang="en-CA" altLang="ja-JP" dirty="0" err="1">
                <a:solidFill>
                  <a:srgbClr val="FF0000"/>
                </a:solidFill>
                <a:latin typeface="Times New Roman" panose="02020603050405020304" pitchFamily="18" charset="0"/>
                <a:ea typeface="SimSun" panose="02010600030101010101" pitchFamily="2" charset="-122"/>
              </a:rPr>
              <a:t>yTbY</a:t>
            </a:r>
            <a:r>
              <a:rPr lang="en-CA" altLang="ja-JP" dirty="0">
                <a:solidFill>
                  <a:srgbClr val="FF0000"/>
                </a:solidFill>
                <a:latin typeface="Times New Roman" panose="02020603050405020304" pitchFamily="18" charset="0"/>
                <a:ea typeface="SimSun" panose="02010600030101010101" pitchFamily="2" charset="-122"/>
              </a:rPr>
              <a:t> ] is equal to 1.</a:t>
            </a:r>
            <a:endParaRPr lang="ja-JP" altLang="ja-JP" sz="2400" dirty="0">
              <a:effectLst/>
              <a:latin typeface="Times New Roman" panose="02020603050405020304" pitchFamily="18" charset="0"/>
              <a:ea typeface="Times New Roman" panose="02020603050405020304" pitchFamily="18" charset="0"/>
            </a:endParaRPr>
          </a:p>
        </p:txBody>
      </p:sp>
      <p:sp>
        <p:nvSpPr>
          <p:cNvPr id="8" name="テキスト ボックス 7">
            <a:extLst>
              <a:ext uri="{FF2B5EF4-FFF2-40B4-BE49-F238E27FC236}">
                <a16:creationId xmlns:a16="http://schemas.microsoft.com/office/drawing/2014/main" id="{61987061-68D2-4187-87D5-2EF8B097B382}"/>
              </a:ext>
            </a:extLst>
          </p:cNvPr>
          <p:cNvSpPr txBox="1"/>
          <p:nvPr/>
        </p:nvSpPr>
        <p:spPr>
          <a:xfrm>
            <a:off x="278130" y="770587"/>
            <a:ext cx="21339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Semantics change</a:t>
            </a:r>
            <a:endParaRPr kumimoji="1" lang="ja-JP" altLang="en-US" dirty="0">
              <a:latin typeface="Arial" panose="020B0604020202020204" pitchFamily="34" charset="0"/>
              <a:cs typeface="Arial" panose="020B0604020202020204" pitchFamily="34" charset="0"/>
            </a:endParaRPr>
          </a:p>
        </p:txBody>
      </p:sp>
      <p:sp>
        <p:nvSpPr>
          <p:cNvPr id="9" name="テキスト ボックス 8">
            <a:extLst>
              <a:ext uri="{FF2B5EF4-FFF2-40B4-BE49-F238E27FC236}">
                <a16:creationId xmlns:a16="http://schemas.microsoft.com/office/drawing/2014/main" id="{C98DCD3E-38A9-406D-B6F2-726237DFF1B5}"/>
              </a:ext>
            </a:extLst>
          </p:cNvPr>
          <p:cNvSpPr txBox="1"/>
          <p:nvPr/>
        </p:nvSpPr>
        <p:spPr>
          <a:xfrm>
            <a:off x="278130" y="2715273"/>
            <a:ext cx="2852063"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Decoding process</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change</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0227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Solution 3-2</a:t>
            </a:r>
          </a:p>
        </p:txBody>
      </p:sp>
      <p:sp>
        <p:nvSpPr>
          <p:cNvPr id="2" name="ひし形 1">
            <a:extLst>
              <a:ext uri="{FF2B5EF4-FFF2-40B4-BE49-F238E27FC236}">
                <a16:creationId xmlns:a16="http://schemas.microsoft.com/office/drawing/2014/main" id="{2D05BC65-7934-430A-A5D7-6C22214FA75D}"/>
              </a:ext>
            </a:extLst>
          </p:cNvPr>
          <p:cNvSpPr/>
          <p:nvPr/>
        </p:nvSpPr>
        <p:spPr>
          <a:xfrm>
            <a:off x="1719262" y="3429000"/>
            <a:ext cx="4069080" cy="1097280"/>
          </a:xfrm>
          <a:prstGeom prst="diamond">
            <a:avLst/>
          </a:prstGeom>
          <a:ln w="19050"/>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err="1">
                <a:latin typeface="Arial" panose="020B0604020202020204" pitchFamily="34" charset="0"/>
                <a:cs typeface="Arial" panose="020B0604020202020204" pitchFamily="34" charset="0"/>
              </a:rPr>
              <a:t>cu_act_</a:t>
            </a:r>
            <a:r>
              <a:rPr lang="en-US" altLang="ja-JP" dirty="0" err="1">
                <a:latin typeface="Arial" panose="020B0604020202020204" pitchFamily="34" charset="0"/>
                <a:cs typeface="Arial" panose="020B0604020202020204" pitchFamily="34" charset="0"/>
              </a:rPr>
              <a:t>enabled</a:t>
            </a:r>
            <a:r>
              <a:rPr lang="en-US" altLang="ja-JP" dirty="0">
                <a:latin typeface="Arial" panose="020B0604020202020204" pitchFamily="34" charset="0"/>
                <a:cs typeface="Arial" panose="020B0604020202020204" pitchFamily="34" charset="0"/>
              </a:rPr>
              <a:t> ?</a:t>
            </a:r>
            <a:endParaRPr kumimoji="1" lang="ja-JP" altLang="en-US" dirty="0">
              <a:latin typeface="Arial" panose="020B0604020202020204" pitchFamily="34" charset="0"/>
              <a:cs typeface="Arial" panose="020B0604020202020204" pitchFamily="34" charset="0"/>
            </a:endParaRPr>
          </a:p>
        </p:txBody>
      </p:sp>
      <p:sp>
        <p:nvSpPr>
          <p:cNvPr id="3" name="四角形: 角を丸くする 2">
            <a:extLst>
              <a:ext uri="{FF2B5EF4-FFF2-40B4-BE49-F238E27FC236}">
                <a16:creationId xmlns:a16="http://schemas.microsoft.com/office/drawing/2014/main" id="{50FB0F0E-0396-4533-9399-1D06DD0AA72F}"/>
              </a:ext>
            </a:extLst>
          </p:cNvPr>
          <p:cNvSpPr/>
          <p:nvPr/>
        </p:nvSpPr>
        <p:spPr>
          <a:xfrm>
            <a:off x="2058352" y="6000750"/>
            <a:ext cx="3390900" cy="662940"/>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latin typeface="Arial" panose="020B0604020202020204" pitchFamily="34" charset="0"/>
                <a:cs typeface="Arial" panose="020B0604020202020204" pitchFamily="34" charset="0"/>
              </a:rPr>
              <a:t>Apply flat quant matrix (=16)</a:t>
            </a:r>
            <a:endParaRPr lang="ja-JP" altLang="en-US" dirty="0">
              <a:latin typeface="Arial" panose="020B0604020202020204" pitchFamily="34" charset="0"/>
              <a:cs typeface="Arial" panose="020B0604020202020204" pitchFamily="34" charset="0"/>
            </a:endParaRPr>
          </a:p>
        </p:txBody>
      </p:sp>
      <p:cxnSp>
        <p:nvCxnSpPr>
          <p:cNvPr id="9" name="コネクタ: カギ線 8">
            <a:extLst>
              <a:ext uri="{FF2B5EF4-FFF2-40B4-BE49-F238E27FC236}">
                <a16:creationId xmlns:a16="http://schemas.microsoft.com/office/drawing/2014/main" id="{73B04311-5D34-4250-9341-3133C953AB48}"/>
              </a:ext>
            </a:extLst>
          </p:cNvPr>
          <p:cNvCxnSpPr>
            <a:cxnSpLocks/>
            <a:stCxn id="2" idx="3"/>
            <a:endCxn id="14" idx="0"/>
          </p:cNvCxnSpPr>
          <p:nvPr/>
        </p:nvCxnSpPr>
        <p:spPr>
          <a:xfrm>
            <a:off x="5788342" y="3977640"/>
            <a:ext cx="2747010" cy="2023110"/>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四角形: 角を丸くする 13">
            <a:extLst>
              <a:ext uri="{FF2B5EF4-FFF2-40B4-BE49-F238E27FC236}">
                <a16:creationId xmlns:a16="http://schemas.microsoft.com/office/drawing/2014/main" id="{0F81F160-7A19-4E91-BEC4-7E4DF017EF53}"/>
              </a:ext>
            </a:extLst>
          </p:cNvPr>
          <p:cNvSpPr/>
          <p:nvPr/>
        </p:nvSpPr>
        <p:spPr>
          <a:xfrm>
            <a:off x="6839902" y="6000750"/>
            <a:ext cx="3390900" cy="662940"/>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latin typeface="Arial" panose="020B0604020202020204" pitchFamily="34" charset="0"/>
                <a:cs typeface="Arial" panose="020B0604020202020204" pitchFamily="34" charset="0"/>
              </a:rPr>
              <a:t>Apply user defined scaling list</a:t>
            </a:r>
            <a:endParaRPr kumimoji="1" lang="ja-JP" altLang="en-US" dirty="0">
              <a:latin typeface="Arial" panose="020B0604020202020204" pitchFamily="34" charset="0"/>
              <a:cs typeface="Arial" panose="020B0604020202020204" pitchFamily="34" charset="0"/>
            </a:endParaRPr>
          </a:p>
        </p:txBody>
      </p:sp>
      <p:graphicFrame>
        <p:nvGraphicFramePr>
          <p:cNvPr id="24" name="表 23">
            <a:extLst>
              <a:ext uri="{FF2B5EF4-FFF2-40B4-BE49-F238E27FC236}">
                <a16:creationId xmlns:a16="http://schemas.microsoft.com/office/drawing/2014/main" id="{16BBFDF9-074A-4050-84E8-FAB99A9DD813}"/>
              </a:ext>
            </a:extLst>
          </p:cNvPr>
          <p:cNvGraphicFramePr>
            <a:graphicFrameLocks noGrp="1"/>
          </p:cNvGraphicFramePr>
          <p:nvPr>
            <p:extLst>
              <p:ext uri="{D42A27DB-BD31-4B8C-83A1-F6EECF244321}">
                <p14:modId xmlns:p14="http://schemas.microsoft.com/office/powerpoint/2010/main" val="1932896044"/>
              </p:ext>
            </p:extLst>
          </p:nvPr>
        </p:nvGraphicFramePr>
        <p:xfrm>
          <a:off x="278130" y="914400"/>
          <a:ext cx="11391900" cy="2194560"/>
        </p:xfrm>
        <a:graphic>
          <a:graphicData uri="http://schemas.openxmlformats.org/drawingml/2006/table">
            <a:tbl>
              <a:tblPr firstRow="1" firstCol="1" bandRow="1"/>
              <a:tblGrid>
                <a:gridCol w="9407417">
                  <a:extLst>
                    <a:ext uri="{9D8B030D-6E8A-4147-A177-3AD203B41FA5}">
                      <a16:colId xmlns:a16="http://schemas.microsoft.com/office/drawing/2014/main" val="1424229143"/>
                    </a:ext>
                  </a:extLst>
                </a:gridCol>
                <a:gridCol w="1984483">
                  <a:extLst>
                    <a:ext uri="{9D8B030D-6E8A-4147-A177-3AD203B41FA5}">
                      <a16:colId xmlns:a16="http://schemas.microsoft.com/office/drawing/2014/main" val="53677441"/>
                    </a:ext>
                  </a:extLst>
                </a:gridCol>
              </a:tblGrid>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a:effectLst/>
                          <a:latin typeface="Times" panose="02020603050405020304" pitchFamily="18" charset="0"/>
                          <a:ea typeface="Malgun Gothic" panose="020B0503020000020004" pitchFamily="34" charset="-127"/>
                          <a:cs typeface="Times New Roman" panose="02020603050405020304" pitchFamily="18" charset="0"/>
                        </a:rPr>
                        <a:t>seq_parameter_set_rbsp( ) {</a:t>
                      </a:r>
                      <a:endParaRPr lang="ja-JP" sz="24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pPr>
                      <a:r>
                        <a:rPr lang="en-CA" sz="2400" b="1" dirty="0">
                          <a:effectLst/>
                          <a:latin typeface="Times New Roman" panose="02020603050405020304" pitchFamily="18" charset="0"/>
                          <a:ea typeface="Malgun Gothic" panose="020B0503020000020004" pitchFamily="34" charset="-127"/>
                        </a:rPr>
                        <a:t>Descriptor</a:t>
                      </a:r>
                      <a:endParaRPr lang="ja-JP" sz="24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6033438"/>
                  </a:ext>
                </a:extLst>
              </a:tr>
              <a:tr h="250746">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a:effectLst/>
                          <a:latin typeface="Times New Roman" panose="02020603050405020304" pitchFamily="18" charset="0"/>
                          <a:ea typeface="Malgun Gothic" panose="020B0503020000020004" pitchFamily="34" charset="-127"/>
                        </a:rPr>
                        <a:t>	...</a:t>
                      </a:r>
                      <a:endParaRPr lang="ja-JP" sz="320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Times New Roman" panose="02020603050405020304" pitchFamily="18" charset="0"/>
                          <a:ea typeface="Malgun Gothic" panose="020B0503020000020004" pitchFamily="34" charset="-127"/>
                        </a:rPr>
                        <a:t> </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2200001"/>
                  </a:ext>
                </a:extLst>
              </a:tr>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b="1">
                          <a:effectLst/>
                          <a:latin typeface="Times" panose="02020603050405020304" pitchFamily="18" charset="0"/>
                          <a:ea typeface="Malgun Gothic" panose="020B0503020000020004" pitchFamily="34" charset="-127"/>
                          <a:cs typeface="Times New Roman" panose="02020603050405020304" pitchFamily="18" charset="0"/>
                        </a:rPr>
                        <a:t>	sps_explicit_scaling_list_enabled_flag</a:t>
                      </a:r>
                      <a:endParaRPr lang="ja-JP" sz="24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effectLst/>
                          <a:latin typeface="Times New Roman" panose="02020603050405020304" pitchFamily="18" charset="0"/>
                          <a:ea typeface="Malgun Gothic" panose="020B0503020000020004" pitchFamily="34" charset="-127"/>
                        </a:rPr>
                        <a:t>u(1)</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5713735"/>
                  </a:ext>
                </a:extLst>
              </a:tr>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b="1" dirty="0">
                          <a:effectLst/>
                          <a:latin typeface="Times" panose="02020603050405020304" pitchFamily="18" charset="0"/>
                          <a:ea typeface="Malgun Gothic" panose="020B0503020000020004" pitchFamily="34" charset="-127"/>
                          <a:cs typeface="Times New Roman" panose="02020603050405020304" pitchFamily="18" charset="0"/>
                        </a:rPr>
                        <a:t>	</a:t>
                      </a:r>
                      <a:r>
                        <a:rPr lang="en-CA" sz="2400" b="1" dirty="0" err="1">
                          <a:effectLst/>
                          <a:latin typeface="Times" panose="02020603050405020304" pitchFamily="18" charset="0"/>
                          <a:ea typeface="Malgun Gothic" panose="020B0503020000020004" pitchFamily="34" charset="-127"/>
                          <a:cs typeface="Times New Roman" panose="02020603050405020304" pitchFamily="18" charset="0"/>
                        </a:rPr>
                        <a:t>sps_act_enabled_flag</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effectLst/>
                          <a:latin typeface="Times New Roman" panose="02020603050405020304" pitchFamily="18" charset="0"/>
                          <a:ea typeface="Malgun Gothic" panose="020B0503020000020004" pitchFamily="34" charset="-127"/>
                        </a:rPr>
                        <a:t>u(1)</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7943330"/>
                  </a:ext>
                </a:extLst>
              </a:tr>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if ( </a:t>
                      </a:r>
                      <a:r>
                        <a:rPr lang="en-CA" sz="2400" dirty="0" err="1">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sps_act_enabled_flag</a:t>
                      </a: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&amp;&amp;  </a:t>
                      </a:r>
                      <a:r>
                        <a:rPr lang="en-CA" sz="2400" dirty="0" err="1">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sps_explicit_scaling_list_enabled_flag</a:t>
                      </a: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solidFill>
                            <a:srgbClr val="FF0000"/>
                          </a:solidFill>
                          <a:effectLst/>
                          <a:latin typeface="Times New Roman" panose="02020603050405020304" pitchFamily="18" charset="0"/>
                          <a:ea typeface="Malgun Gothic" panose="020B0503020000020004" pitchFamily="34" charset="-127"/>
                        </a:rPr>
                        <a:t> </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6409836"/>
                  </a:ext>
                </a:extLst>
              </a:tr>
              <a:tr h="250746">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b="1" dirty="0">
                          <a:solidFill>
                            <a:srgbClr val="FF0000"/>
                          </a:solidFill>
                          <a:effectLst/>
                          <a:latin typeface="Times New Roman" panose="02020603050405020304" pitchFamily="18" charset="0"/>
                          <a:ea typeface="Malgun Gothic" panose="020B0503020000020004" pitchFamily="34" charset="-127"/>
                        </a:rPr>
                        <a:t>		</a:t>
                      </a:r>
                      <a:r>
                        <a:rPr lang="en-CA" sz="2400" b="1" dirty="0" err="1">
                          <a:solidFill>
                            <a:srgbClr val="FF0000"/>
                          </a:solidFill>
                          <a:effectLst/>
                          <a:latin typeface="Times New Roman" panose="02020603050405020304" pitchFamily="18" charset="0"/>
                          <a:ea typeface="Malgun Gothic" panose="020B0503020000020004" pitchFamily="34" charset="-127"/>
                        </a:rPr>
                        <a:t>sps_scaling_matrix_for_</a:t>
                      </a:r>
                      <a:r>
                        <a:rPr lang="en-CA" sz="2400" b="1" dirty="0" err="1">
                          <a:solidFill>
                            <a:srgbClr val="FF0000"/>
                          </a:solidFill>
                          <a:effectLst/>
                          <a:highlight>
                            <a:srgbClr val="FFFF00"/>
                          </a:highlight>
                          <a:latin typeface="Times New Roman" panose="02020603050405020304" pitchFamily="18" charset="0"/>
                          <a:ea typeface="Malgun Gothic" panose="020B0503020000020004" pitchFamily="34" charset="-127"/>
                        </a:rPr>
                        <a:t>non_act</a:t>
                      </a:r>
                      <a:r>
                        <a:rPr lang="en-CA" sz="2400" b="1" dirty="0" err="1">
                          <a:solidFill>
                            <a:srgbClr val="FF0000"/>
                          </a:solidFill>
                          <a:effectLst/>
                          <a:latin typeface="Times New Roman" panose="02020603050405020304" pitchFamily="18" charset="0"/>
                          <a:ea typeface="Malgun Gothic" panose="020B0503020000020004" pitchFamily="34" charset="-127"/>
                        </a:rPr>
                        <a:t>_disabled_flag</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solidFill>
                            <a:srgbClr val="FF0000"/>
                          </a:solidFill>
                          <a:effectLst/>
                          <a:latin typeface="Times New Roman" panose="02020603050405020304" pitchFamily="18" charset="0"/>
                          <a:ea typeface="ＭＳ 明朝" panose="02020609040205080304" pitchFamily="17" charset="-128"/>
                        </a:rPr>
                        <a:t>u(1)</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4680647"/>
                  </a:ext>
                </a:extLst>
              </a:tr>
            </a:tbl>
          </a:graphicData>
        </a:graphic>
      </p:graphicFrame>
      <p:sp>
        <p:nvSpPr>
          <p:cNvPr id="25" name="テキスト ボックス 24">
            <a:extLst>
              <a:ext uri="{FF2B5EF4-FFF2-40B4-BE49-F238E27FC236}">
                <a16:creationId xmlns:a16="http://schemas.microsoft.com/office/drawing/2014/main" id="{C8C04803-B06E-4945-BA9B-4347CC21D969}"/>
              </a:ext>
            </a:extLst>
          </p:cNvPr>
          <p:cNvSpPr txBox="1"/>
          <p:nvPr/>
        </p:nvSpPr>
        <p:spPr>
          <a:xfrm>
            <a:off x="5788342" y="3608308"/>
            <a:ext cx="561051"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Yes</a:t>
            </a:r>
            <a:endParaRPr kumimoji="1" lang="ja-JP" altLang="en-US" dirty="0">
              <a:latin typeface="Arial" panose="020B0604020202020204" pitchFamily="34" charset="0"/>
              <a:cs typeface="Arial" panose="020B0604020202020204" pitchFamily="34" charset="0"/>
            </a:endParaRPr>
          </a:p>
        </p:txBody>
      </p:sp>
      <p:sp>
        <p:nvSpPr>
          <p:cNvPr id="29" name="テキスト ボックス 28">
            <a:extLst>
              <a:ext uri="{FF2B5EF4-FFF2-40B4-BE49-F238E27FC236}">
                <a16:creationId xmlns:a16="http://schemas.microsoft.com/office/drawing/2014/main" id="{D95BEA34-0E2C-46DA-BE66-31A6A9F3D55D}"/>
              </a:ext>
            </a:extLst>
          </p:cNvPr>
          <p:cNvSpPr txBox="1"/>
          <p:nvPr/>
        </p:nvSpPr>
        <p:spPr>
          <a:xfrm>
            <a:off x="3174903" y="5648206"/>
            <a:ext cx="561051"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Yes</a:t>
            </a:r>
          </a:p>
        </p:txBody>
      </p:sp>
      <p:sp>
        <p:nvSpPr>
          <p:cNvPr id="30" name="テキスト ボックス 29">
            <a:extLst>
              <a:ext uri="{FF2B5EF4-FFF2-40B4-BE49-F238E27FC236}">
                <a16:creationId xmlns:a16="http://schemas.microsoft.com/office/drawing/2014/main" id="{40F58130-CAF9-4E20-8190-F76CBB1D4452}"/>
              </a:ext>
            </a:extLst>
          </p:cNvPr>
          <p:cNvSpPr txBox="1"/>
          <p:nvPr/>
        </p:nvSpPr>
        <p:spPr>
          <a:xfrm>
            <a:off x="3204184" y="4446270"/>
            <a:ext cx="4796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No</a:t>
            </a:r>
          </a:p>
        </p:txBody>
      </p:sp>
      <p:sp>
        <p:nvSpPr>
          <p:cNvPr id="17" name="ひし形 16">
            <a:extLst>
              <a:ext uri="{FF2B5EF4-FFF2-40B4-BE49-F238E27FC236}">
                <a16:creationId xmlns:a16="http://schemas.microsoft.com/office/drawing/2014/main" id="{3ED1B248-314D-4353-AB87-3C77AC79CF8A}"/>
              </a:ext>
            </a:extLst>
          </p:cNvPr>
          <p:cNvSpPr/>
          <p:nvPr/>
        </p:nvSpPr>
        <p:spPr>
          <a:xfrm>
            <a:off x="1079500" y="4776846"/>
            <a:ext cx="5359400" cy="912614"/>
          </a:xfrm>
          <a:prstGeom prst="diamond">
            <a:avLst/>
          </a:prstGeom>
          <a:ln w="19050"/>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err="1">
                <a:latin typeface="Arial" panose="020B0604020202020204" pitchFamily="34" charset="0"/>
                <a:cs typeface="Arial" panose="020B0604020202020204" pitchFamily="34" charset="0"/>
              </a:rPr>
              <a:t>sps_scaling_matrix</a:t>
            </a:r>
            <a:r>
              <a:rPr kumimoji="1" lang="en-US" altLang="ja-JP" dirty="0">
                <a:latin typeface="Arial" panose="020B0604020202020204" pitchFamily="34" charset="0"/>
                <a:cs typeface="Arial" panose="020B0604020202020204" pitchFamily="34" charset="0"/>
              </a:rPr>
              <a:t>_</a:t>
            </a:r>
          </a:p>
          <a:p>
            <a:pPr algn="ctr"/>
            <a:r>
              <a:rPr kumimoji="1" lang="en-US" altLang="ja-JP" dirty="0" err="1">
                <a:latin typeface="Arial" panose="020B0604020202020204" pitchFamily="34" charset="0"/>
                <a:cs typeface="Arial" panose="020B0604020202020204" pitchFamily="34" charset="0"/>
              </a:rPr>
              <a:t>for_non_act_</a:t>
            </a:r>
            <a:r>
              <a:rPr lang="en-US" altLang="ja-JP" dirty="0" err="1">
                <a:latin typeface="Arial" panose="020B0604020202020204" pitchFamily="34" charset="0"/>
                <a:cs typeface="Arial" panose="020B0604020202020204" pitchFamily="34" charset="0"/>
              </a:rPr>
              <a:t>disabled</a:t>
            </a:r>
            <a:r>
              <a:rPr kumimoji="1" lang="en-US" altLang="ja-JP" dirty="0" err="1">
                <a:latin typeface="Arial" panose="020B0604020202020204" pitchFamily="34" charset="0"/>
                <a:cs typeface="Arial" panose="020B0604020202020204" pitchFamily="34" charset="0"/>
              </a:rPr>
              <a:t>_flag</a:t>
            </a:r>
            <a:endParaRPr kumimoji="1" lang="ja-JP" altLang="en-US" dirty="0">
              <a:latin typeface="Arial" panose="020B0604020202020204" pitchFamily="34" charset="0"/>
              <a:cs typeface="Arial" panose="020B0604020202020204" pitchFamily="34" charset="0"/>
            </a:endParaRPr>
          </a:p>
        </p:txBody>
      </p:sp>
      <p:cxnSp>
        <p:nvCxnSpPr>
          <p:cNvPr id="11" name="直線矢印コネクタ 10">
            <a:extLst>
              <a:ext uri="{FF2B5EF4-FFF2-40B4-BE49-F238E27FC236}">
                <a16:creationId xmlns:a16="http://schemas.microsoft.com/office/drawing/2014/main" id="{FFB52C63-C276-4C71-B2FD-69EDD9AD957F}"/>
              </a:ext>
            </a:extLst>
          </p:cNvPr>
          <p:cNvCxnSpPr>
            <a:cxnSpLocks/>
            <a:stCxn id="17" idx="2"/>
            <a:endCxn id="3" idx="0"/>
          </p:cNvCxnSpPr>
          <p:nvPr/>
        </p:nvCxnSpPr>
        <p:spPr>
          <a:xfrm flipH="1">
            <a:off x="3753802" y="5689460"/>
            <a:ext cx="5398" cy="31129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B3AD2535-835E-4505-9DD9-52C96616DD78}"/>
              </a:ext>
            </a:extLst>
          </p:cNvPr>
          <p:cNvCxnSpPr>
            <a:cxnSpLocks/>
            <a:endCxn id="17" idx="0"/>
          </p:cNvCxnSpPr>
          <p:nvPr/>
        </p:nvCxnSpPr>
        <p:spPr>
          <a:xfrm>
            <a:off x="3753803" y="4526280"/>
            <a:ext cx="5397" cy="25056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コネクタ: カギ線 26">
            <a:extLst>
              <a:ext uri="{FF2B5EF4-FFF2-40B4-BE49-F238E27FC236}">
                <a16:creationId xmlns:a16="http://schemas.microsoft.com/office/drawing/2014/main" id="{F0248E4C-CA66-42E6-8507-5338BA109DC6}"/>
              </a:ext>
            </a:extLst>
          </p:cNvPr>
          <p:cNvCxnSpPr>
            <a:cxnSpLocks/>
            <a:stCxn id="17" idx="3"/>
            <a:endCxn id="14" idx="0"/>
          </p:cNvCxnSpPr>
          <p:nvPr/>
        </p:nvCxnSpPr>
        <p:spPr>
          <a:xfrm>
            <a:off x="6438900" y="5233153"/>
            <a:ext cx="2096452" cy="767597"/>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67ED2DB5-2926-463C-AAD1-FC7D769DD483}"/>
              </a:ext>
            </a:extLst>
          </p:cNvPr>
          <p:cNvSpPr txBox="1"/>
          <p:nvPr/>
        </p:nvSpPr>
        <p:spPr>
          <a:xfrm>
            <a:off x="5959282" y="4815602"/>
            <a:ext cx="4796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No</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7964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396ABECF-2DEE-4FAE-ACAA-2897468A9CEB}"/>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Solution 3-2</a:t>
            </a:r>
          </a:p>
        </p:txBody>
      </p:sp>
      <p:sp>
        <p:nvSpPr>
          <p:cNvPr id="6" name="正方形/長方形 5">
            <a:extLst>
              <a:ext uri="{FF2B5EF4-FFF2-40B4-BE49-F238E27FC236}">
                <a16:creationId xmlns:a16="http://schemas.microsoft.com/office/drawing/2014/main" id="{36276F8D-0828-48F9-844A-02AA40E4A970}"/>
              </a:ext>
            </a:extLst>
          </p:cNvPr>
          <p:cNvSpPr/>
          <p:nvPr/>
        </p:nvSpPr>
        <p:spPr>
          <a:xfrm>
            <a:off x="539750" y="1191260"/>
            <a:ext cx="11112500" cy="1200329"/>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504190" algn="l"/>
                <a:tab pos="685800" algn="l"/>
                <a:tab pos="756285" algn="l"/>
                <a:tab pos="914400" algn="l"/>
                <a:tab pos="1008380" algn="l"/>
                <a:tab pos="1143000" algn="l"/>
                <a:tab pos="1260475" algn="l"/>
                <a:tab pos="1371600" algn="l"/>
                <a:tab pos="1600200" algn="l"/>
                <a:tab pos="1828800" algn="l"/>
                <a:tab pos="2057400" algn="l"/>
                <a:tab pos="2286000" algn="l"/>
                <a:tab pos="2514600" algn="l"/>
                <a:tab pos="2743200" algn="l"/>
              </a:tabLst>
            </a:pPr>
            <a:r>
              <a:rPr lang="en-CA" altLang="ja-JP" b="1" dirty="0" err="1">
                <a:solidFill>
                  <a:srgbClr val="FF0000"/>
                </a:solidFill>
                <a:latin typeface="Times New Roman" panose="02020603050405020304" pitchFamily="18" charset="0"/>
                <a:ea typeface="游明朝" panose="02020400000000000000" pitchFamily="18" charset="-128"/>
              </a:rPr>
              <a:t>sps_scaling_matrix_for_non_act_disabled_flag</a:t>
            </a:r>
            <a:r>
              <a:rPr lang="en-CA" altLang="ja-JP" dirty="0">
                <a:solidFill>
                  <a:srgbClr val="FF0000"/>
                </a:solidFill>
                <a:latin typeface="Times New Roman" panose="02020603050405020304" pitchFamily="18" charset="0"/>
                <a:ea typeface="游明朝" panose="02020400000000000000" pitchFamily="18" charset="-128"/>
              </a:rPr>
              <a:t> equal to 1 specifies that scaling matrices are not applied to blocks coded </a:t>
            </a:r>
            <a:r>
              <a:rPr lang="en-CA" altLang="ja-JP" dirty="0">
                <a:solidFill>
                  <a:srgbClr val="FF0000"/>
                </a:solidFill>
                <a:highlight>
                  <a:srgbClr val="FFFF00"/>
                </a:highlight>
                <a:latin typeface="Times New Roman" panose="02020603050405020304" pitchFamily="18" charset="0"/>
                <a:ea typeface="游明朝" panose="02020400000000000000" pitchFamily="18" charset="-128"/>
              </a:rPr>
              <a:t>without ACT</a:t>
            </a:r>
            <a:r>
              <a:rPr lang="en-CA" altLang="ja-JP" dirty="0">
                <a:solidFill>
                  <a:srgbClr val="FF0000"/>
                </a:solidFill>
                <a:latin typeface="Times New Roman" panose="02020603050405020304" pitchFamily="18" charset="0"/>
                <a:ea typeface="游明朝" panose="02020400000000000000" pitchFamily="18" charset="-128"/>
              </a:rPr>
              <a:t>. </a:t>
            </a:r>
            <a:r>
              <a:rPr lang="en-CA" altLang="ja-JP" dirty="0" err="1">
                <a:solidFill>
                  <a:srgbClr val="FF0000"/>
                </a:solidFill>
                <a:latin typeface="Times New Roman" panose="02020603050405020304" pitchFamily="18" charset="0"/>
                <a:ea typeface="游明朝" panose="02020400000000000000" pitchFamily="18" charset="-128"/>
              </a:rPr>
              <a:t>sps_scaling_matrix_for_non_act_disabled_flag</a:t>
            </a:r>
            <a:r>
              <a:rPr lang="en-CA" altLang="ja-JP" dirty="0">
                <a:solidFill>
                  <a:srgbClr val="FF0000"/>
                </a:solidFill>
                <a:latin typeface="Times New Roman" panose="02020603050405020304" pitchFamily="18" charset="0"/>
                <a:ea typeface="游明朝" panose="02020400000000000000" pitchFamily="18" charset="-128"/>
              </a:rPr>
              <a:t> equal to 0 specifies that the scaling matrices may be applied to the blocks coded without ACT. When not present, the value of </a:t>
            </a:r>
            <a:r>
              <a:rPr lang="en-CA" altLang="ja-JP" dirty="0" err="1">
                <a:solidFill>
                  <a:srgbClr val="FF0000"/>
                </a:solidFill>
                <a:latin typeface="Times New Roman" panose="02020603050405020304" pitchFamily="18" charset="0"/>
                <a:ea typeface="游明朝" panose="02020400000000000000" pitchFamily="18" charset="-128"/>
              </a:rPr>
              <a:t>scaling_matrix_for_act_disabled_flag</a:t>
            </a:r>
            <a:r>
              <a:rPr lang="en-CA" altLang="ja-JP" dirty="0">
                <a:solidFill>
                  <a:srgbClr val="FF0000"/>
                </a:solidFill>
                <a:latin typeface="Times New Roman" panose="02020603050405020304" pitchFamily="18" charset="0"/>
                <a:ea typeface="游明朝" panose="02020400000000000000" pitchFamily="18" charset="-128"/>
              </a:rPr>
              <a:t> is inferred to be equal to 1.</a:t>
            </a:r>
            <a:endParaRPr lang="ja-JP" altLang="ja-JP" sz="2400" dirty="0">
              <a:effectLst/>
              <a:latin typeface="Times New Roman" panose="02020603050405020304" pitchFamily="18" charset="0"/>
              <a:ea typeface="游明朝" panose="02020400000000000000" pitchFamily="18" charset="-128"/>
            </a:endParaRPr>
          </a:p>
        </p:txBody>
      </p:sp>
      <p:sp>
        <p:nvSpPr>
          <p:cNvPr id="7" name="正方形/長方形 6">
            <a:extLst>
              <a:ext uri="{FF2B5EF4-FFF2-40B4-BE49-F238E27FC236}">
                <a16:creationId xmlns:a16="http://schemas.microsoft.com/office/drawing/2014/main" id="{03A03740-18EF-4AB5-A41F-5E265ED4A877}"/>
              </a:ext>
            </a:extLst>
          </p:cNvPr>
          <p:cNvSpPr/>
          <p:nvPr/>
        </p:nvSpPr>
        <p:spPr>
          <a:xfrm>
            <a:off x="939800" y="3226329"/>
            <a:ext cx="10312400" cy="2480166"/>
          </a:xfrm>
          <a:prstGeom prst="rect">
            <a:avLst/>
          </a:prstGeom>
          <a:ln>
            <a:solidFill>
              <a:schemeClr val="tx1"/>
            </a:solidFill>
          </a:ln>
        </p:spPr>
        <p:txBody>
          <a:bodyPr wrap="square">
            <a:spAutoFit/>
          </a:bodyPr>
          <a:lstStyle/>
          <a:p>
            <a:pPr marL="342900" lvl="0" indent="-342900" algn="just" fontAlgn="auto"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504190" algn="l"/>
                <a:tab pos="756285" algn="l"/>
                <a:tab pos="1008380" algn="l"/>
                <a:tab pos="1260475" algn="l"/>
              </a:tabLst>
            </a:pPr>
            <a:r>
              <a:rPr lang="en-CA" altLang="ja-JP" dirty="0">
                <a:latin typeface="Times New Roman" panose="02020603050405020304" pitchFamily="18" charset="0"/>
                <a:ea typeface="SimSun" panose="02010600030101010101" pitchFamily="2" charset="-122"/>
              </a:rPr>
              <a:t>The intermediate scaling factor m[ x ][ y ] is derived as follows:</a:t>
            </a:r>
            <a:endParaRPr lang="ja-JP" altLang="ja-JP" sz="2400" dirty="0">
              <a:effectLst/>
              <a:latin typeface="Times New Roman" panose="02020603050405020304" pitchFamily="18" charset="0"/>
              <a:ea typeface="Times New Roman" panose="02020603050405020304" pitchFamily="18" charset="0"/>
            </a:endParaRPr>
          </a:p>
          <a:p>
            <a:pPr marL="800100" lvl="1"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504190" algn="l"/>
                <a:tab pos="756285" algn="l"/>
                <a:tab pos="1008380" algn="l"/>
                <a:tab pos="1260475" algn="l"/>
              </a:tabLst>
            </a:pPr>
            <a:r>
              <a:rPr lang="en-CA" altLang="ja-JP" dirty="0">
                <a:latin typeface="Times New Roman" panose="02020603050405020304" pitchFamily="18" charset="0"/>
                <a:ea typeface="SimSun" panose="02010600030101010101" pitchFamily="2" charset="-122"/>
              </a:rPr>
              <a:t>If one or more of the following conditions are true, m[ x ][ y ] is set equal to 16:</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slice_explicit_scaling_list_used_flag</a:t>
            </a:r>
            <a:r>
              <a:rPr lang="en-CA" altLang="ja-JP" dirty="0">
                <a:latin typeface="Times New Roman" panose="02020603050405020304" pitchFamily="18" charset="0"/>
                <a:ea typeface="SimSun" panose="02010600030101010101" pitchFamily="2" charset="-122"/>
              </a:rPr>
              <a:t> is equal to 0.</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transform_skip_flag</a:t>
            </a:r>
            <a:r>
              <a:rPr lang="en-CA" altLang="ja-JP" dirty="0">
                <a:latin typeface="Times New Roman" panose="02020603050405020304" pitchFamily="18" charset="0"/>
                <a:ea typeface="SimSun" panose="02010600030101010101" pitchFamily="2" charset="-122"/>
              </a:rPr>
              <a:t>[ </a:t>
            </a:r>
            <a:r>
              <a:rPr lang="en-CA" altLang="ja-JP" dirty="0" err="1">
                <a:latin typeface="Times New Roman" panose="02020603050405020304" pitchFamily="18" charset="0"/>
                <a:ea typeface="SimSun" panose="02010600030101010101" pitchFamily="2" charset="-122"/>
              </a:rPr>
              <a:t>xTbY</a:t>
            </a:r>
            <a:r>
              <a:rPr lang="en-CA" altLang="ja-JP" dirty="0">
                <a:latin typeface="Times New Roman" panose="02020603050405020304" pitchFamily="18" charset="0"/>
                <a:ea typeface="SimSun" panose="02010600030101010101" pitchFamily="2" charset="-122"/>
              </a:rPr>
              <a:t> ][ </a:t>
            </a:r>
            <a:r>
              <a:rPr lang="en-CA" altLang="ja-JP" dirty="0" err="1">
                <a:latin typeface="Times New Roman" panose="02020603050405020304" pitchFamily="18" charset="0"/>
                <a:ea typeface="SimSun" panose="02010600030101010101" pitchFamily="2" charset="-122"/>
              </a:rPr>
              <a:t>yTbY</a:t>
            </a:r>
            <a:r>
              <a:rPr lang="en-CA" altLang="ja-JP" dirty="0">
                <a:latin typeface="Times New Roman" panose="02020603050405020304" pitchFamily="18" charset="0"/>
                <a:ea typeface="SimSun" panose="02010600030101010101" pitchFamily="2" charset="-122"/>
              </a:rPr>
              <a:t> ][ </a:t>
            </a:r>
            <a:r>
              <a:rPr lang="en-CA" altLang="ja-JP" dirty="0" err="1">
                <a:latin typeface="Times New Roman" panose="02020603050405020304" pitchFamily="18" charset="0"/>
                <a:ea typeface="SimSun" panose="02010600030101010101" pitchFamily="2" charset="-122"/>
              </a:rPr>
              <a:t>cIdx</a:t>
            </a:r>
            <a:r>
              <a:rPr lang="en-CA" altLang="ja-JP" dirty="0">
                <a:latin typeface="Times New Roman" panose="02020603050405020304" pitchFamily="18" charset="0"/>
                <a:ea typeface="SimSun" panose="02010600030101010101" pitchFamily="2" charset="-122"/>
              </a:rPr>
              <a:t> ] is equal to 1.</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scaling_matrix_for_lfnst_disabled_flag</a:t>
            </a:r>
            <a:r>
              <a:rPr lang="en-CA" altLang="ja-JP" dirty="0">
                <a:latin typeface="Times New Roman" panose="02020603050405020304" pitchFamily="18" charset="0"/>
                <a:ea typeface="SimSun" panose="02010600030101010101" pitchFamily="2" charset="-122"/>
              </a:rPr>
              <a:t> is equal to 1 and </a:t>
            </a:r>
            <a:r>
              <a:rPr lang="en-CA" altLang="ja-JP" dirty="0" err="1">
                <a:latin typeface="Times New Roman" panose="02020603050405020304" pitchFamily="18" charset="0"/>
                <a:ea typeface="SimSun" panose="02010600030101010101" pitchFamily="2" charset="-122"/>
              </a:rPr>
              <a:t>ApplyLfnstFlag</a:t>
            </a:r>
            <a:r>
              <a:rPr lang="en-CA" altLang="ja-JP" dirty="0">
                <a:latin typeface="Times New Roman" panose="02020603050405020304" pitchFamily="18" charset="0"/>
                <a:ea typeface="SimSun" panose="02010600030101010101" pitchFamily="2" charset="-122"/>
              </a:rPr>
              <a:t> is equal to 1.</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solidFill>
                  <a:srgbClr val="FF0000"/>
                </a:solidFill>
                <a:latin typeface="Times New Roman" panose="02020603050405020304" pitchFamily="18" charset="0"/>
                <a:ea typeface="SimSun" panose="02010600030101010101" pitchFamily="2" charset="-122"/>
              </a:rPr>
              <a:t>sps_scaling_matrix_for_</a:t>
            </a:r>
            <a:r>
              <a:rPr lang="en-CA" altLang="ja-JP" dirty="0" err="1">
                <a:solidFill>
                  <a:srgbClr val="FF0000"/>
                </a:solidFill>
                <a:highlight>
                  <a:srgbClr val="FFFF00"/>
                </a:highlight>
                <a:latin typeface="Times New Roman" panose="02020603050405020304" pitchFamily="18" charset="0"/>
                <a:ea typeface="SimSun" panose="02010600030101010101" pitchFamily="2" charset="-122"/>
              </a:rPr>
              <a:t>non_act</a:t>
            </a:r>
            <a:r>
              <a:rPr lang="en-CA" altLang="ja-JP" dirty="0" err="1">
                <a:solidFill>
                  <a:srgbClr val="FF0000"/>
                </a:solidFill>
                <a:latin typeface="Times New Roman" panose="02020603050405020304" pitchFamily="18" charset="0"/>
                <a:ea typeface="SimSun" panose="02010600030101010101" pitchFamily="2" charset="-122"/>
              </a:rPr>
              <a:t>_disabled_flag</a:t>
            </a:r>
            <a:r>
              <a:rPr lang="en-CA" altLang="ja-JP" dirty="0">
                <a:solidFill>
                  <a:srgbClr val="FF0000"/>
                </a:solidFill>
                <a:latin typeface="Times New Roman" panose="02020603050405020304" pitchFamily="18" charset="0"/>
                <a:ea typeface="SimSun" panose="02010600030101010101" pitchFamily="2" charset="-122"/>
              </a:rPr>
              <a:t> is equal to 1 and </a:t>
            </a:r>
            <a:r>
              <a:rPr lang="en-CA" altLang="ja-JP" dirty="0" err="1">
                <a:solidFill>
                  <a:srgbClr val="FF0000"/>
                </a:solidFill>
                <a:latin typeface="Times New Roman" panose="02020603050405020304" pitchFamily="18" charset="0"/>
                <a:ea typeface="SimSun" panose="02010600030101010101" pitchFamily="2" charset="-122"/>
              </a:rPr>
              <a:t>cu_act_enabled_flag</a:t>
            </a:r>
            <a:r>
              <a:rPr lang="en-CA" altLang="ja-JP" dirty="0">
                <a:solidFill>
                  <a:srgbClr val="FF0000"/>
                </a:solidFill>
                <a:latin typeface="Times New Roman" panose="02020603050405020304" pitchFamily="18" charset="0"/>
                <a:ea typeface="SimSun" panose="02010600030101010101" pitchFamily="2" charset="-122"/>
              </a:rPr>
              <a:t>[ </a:t>
            </a:r>
            <a:r>
              <a:rPr lang="en-CA" altLang="ja-JP" dirty="0" err="1">
                <a:solidFill>
                  <a:srgbClr val="FF0000"/>
                </a:solidFill>
                <a:latin typeface="Times New Roman" panose="02020603050405020304" pitchFamily="18" charset="0"/>
                <a:ea typeface="SimSun" panose="02010600030101010101" pitchFamily="2" charset="-122"/>
              </a:rPr>
              <a:t>xTbY</a:t>
            </a:r>
            <a:r>
              <a:rPr lang="en-CA" altLang="ja-JP" dirty="0">
                <a:solidFill>
                  <a:srgbClr val="FF0000"/>
                </a:solidFill>
                <a:latin typeface="Times New Roman" panose="02020603050405020304" pitchFamily="18" charset="0"/>
                <a:ea typeface="SimSun" panose="02010600030101010101" pitchFamily="2" charset="-122"/>
              </a:rPr>
              <a:t> ][ </a:t>
            </a:r>
            <a:r>
              <a:rPr lang="en-CA" altLang="ja-JP" dirty="0" err="1">
                <a:solidFill>
                  <a:srgbClr val="FF0000"/>
                </a:solidFill>
                <a:latin typeface="Times New Roman" panose="02020603050405020304" pitchFamily="18" charset="0"/>
                <a:ea typeface="SimSun" panose="02010600030101010101" pitchFamily="2" charset="-122"/>
              </a:rPr>
              <a:t>yTbY</a:t>
            </a:r>
            <a:r>
              <a:rPr lang="en-CA" altLang="ja-JP" dirty="0">
                <a:solidFill>
                  <a:srgbClr val="FF0000"/>
                </a:solidFill>
                <a:latin typeface="Times New Roman" panose="02020603050405020304" pitchFamily="18" charset="0"/>
                <a:ea typeface="SimSun" panose="02010600030101010101" pitchFamily="2" charset="-122"/>
              </a:rPr>
              <a:t> ] is equal to </a:t>
            </a:r>
            <a:r>
              <a:rPr lang="en-CA" altLang="ja-JP" dirty="0">
                <a:solidFill>
                  <a:srgbClr val="FF0000"/>
                </a:solidFill>
                <a:highlight>
                  <a:srgbClr val="FFFF00"/>
                </a:highlight>
                <a:latin typeface="Times New Roman" panose="02020603050405020304" pitchFamily="18" charset="0"/>
                <a:ea typeface="SimSun" panose="02010600030101010101" pitchFamily="2" charset="-122"/>
              </a:rPr>
              <a:t>0</a:t>
            </a:r>
            <a:r>
              <a:rPr lang="en-CA" altLang="ja-JP" dirty="0">
                <a:solidFill>
                  <a:srgbClr val="FF0000"/>
                </a:solidFill>
                <a:latin typeface="Times New Roman" panose="02020603050405020304" pitchFamily="18" charset="0"/>
                <a:ea typeface="SimSun" panose="02010600030101010101" pitchFamily="2" charset="-122"/>
              </a:rPr>
              <a:t>.</a:t>
            </a:r>
            <a:endParaRPr lang="ja-JP" altLang="ja-JP" sz="2400" dirty="0">
              <a:effectLst/>
              <a:latin typeface="Times New Roman" panose="02020603050405020304" pitchFamily="18" charset="0"/>
              <a:ea typeface="Times New Roman" panose="02020603050405020304" pitchFamily="18" charset="0"/>
            </a:endParaRPr>
          </a:p>
        </p:txBody>
      </p:sp>
      <p:sp>
        <p:nvSpPr>
          <p:cNvPr id="8" name="テキスト ボックス 7">
            <a:extLst>
              <a:ext uri="{FF2B5EF4-FFF2-40B4-BE49-F238E27FC236}">
                <a16:creationId xmlns:a16="http://schemas.microsoft.com/office/drawing/2014/main" id="{61987061-68D2-4187-87D5-2EF8B097B382}"/>
              </a:ext>
            </a:extLst>
          </p:cNvPr>
          <p:cNvSpPr txBox="1"/>
          <p:nvPr/>
        </p:nvSpPr>
        <p:spPr>
          <a:xfrm>
            <a:off x="278130" y="770587"/>
            <a:ext cx="21339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Semantics change</a:t>
            </a:r>
            <a:endParaRPr kumimoji="1" lang="ja-JP" altLang="en-US" dirty="0">
              <a:latin typeface="Arial" panose="020B0604020202020204" pitchFamily="34" charset="0"/>
              <a:cs typeface="Arial" panose="020B0604020202020204" pitchFamily="34" charset="0"/>
            </a:endParaRPr>
          </a:p>
        </p:txBody>
      </p:sp>
      <p:sp>
        <p:nvSpPr>
          <p:cNvPr id="9" name="テキスト ボックス 8">
            <a:extLst>
              <a:ext uri="{FF2B5EF4-FFF2-40B4-BE49-F238E27FC236}">
                <a16:creationId xmlns:a16="http://schemas.microsoft.com/office/drawing/2014/main" id="{C98DCD3E-38A9-406D-B6F2-726237DFF1B5}"/>
              </a:ext>
            </a:extLst>
          </p:cNvPr>
          <p:cNvSpPr txBox="1"/>
          <p:nvPr/>
        </p:nvSpPr>
        <p:spPr>
          <a:xfrm>
            <a:off x="278130" y="2715273"/>
            <a:ext cx="2852063"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Decoding process</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change</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2454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Solution 3-3</a:t>
            </a:r>
          </a:p>
        </p:txBody>
      </p:sp>
      <p:sp>
        <p:nvSpPr>
          <p:cNvPr id="2" name="ひし形 1">
            <a:extLst>
              <a:ext uri="{FF2B5EF4-FFF2-40B4-BE49-F238E27FC236}">
                <a16:creationId xmlns:a16="http://schemas.microsoft.com/office/drawing/2014/main" id="{2D05BC65-7934-430A-A5D7-6C22214FA75D}"/>
              </a:ext>
            </a:extLst>
          </p:cNvPr>
          <p:cNvSpPr/>
          <p:nvPr/>
        </p:nvSpPr>
        <p:spPr>
          <a:xfrm>
            <a:off x="113347" y="3685661"/>
            <a:ext cx="5692140" cy="1217488"/>
          </a:xfrm>
          <a:prstGeom prst="diamond">
            <a:avLst/>
          </a:prstGeom>
          <a:ln w="19050"/>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err="1">
                <a:latin typeface="Arial" panose="020B0604020202020204" pitchFamily="34" charset="0"/>
                <a:cs typeface="Arial" panose="020B0604020202020204" pitchFamily="34" charset="0"/>
              </a:rPr>
              <a:t>sps_</a:t>
            </a:r>
            <a:r>
              <a:rPr lang="en-US" altLang="ja-JP" dirty="0" err="1">
                <a:latin typeface="Arial" panose="020B0604020202020204" pitchFamily="34" charset="0"/>
                <a:cs typeface="Arial" panose="020B0604020202020204" pitchFamily="34" charset="0"/>
              </a:rPr>
              <a:t>scaling_matrix_for_alternative</a:t>
            </a:r>
            <a:r>
              <a:rPr lang="en-US" altLang="ja-JP" dirty="0">
                <a:latin typeface="Arial" panose="020B0604020202020204" pitchFamily="34" charset="0"/>
                <a:cs typeface="Arial" panose="020B0604020202020204" pitchFamily="34" charset="0"/>
              </a:rPr>
              <a:t>_</a:t>
            </a:r>
          </a:p>
          <a:p>
            <a:pPr algn="ctr"/>
            <a:r>
              <a:rPr kumimoji="1" lang="en-US" altLang="ja-JP" dirty="0" err="1">
                <a:latin typeface="Arial" panose="020B0604020202020204" pitchFamily="34" charset="0"/>
                <a:cs typeface="Arial" panose="020B0604020202020204" pitchFamily="34" charset="0"/>
              </a:rPr>
              <a:t>colour_space_di</a:t>
            </a:r>
            <a:r>
              <a:rPr lang="en-US" altLang="ja-JP" dirty="0" err="1">
                <a:latin typeface="Arial" panose="020B0604020202020204" pitchFamily="34" charset="0"/>
                <a:cs typeface="Arial" panose="020B0604020202020204" pitchFamily="34" charset="0"/>
              </a:rPr>
              <a:t>sabled_flag</a:t>
            </a:r>
            <a:endParaRPr kumimoji="1" lang="ja-JP" altLang="en-US" dirty="0">
              <a:latin typeface="Arial" panose="020B0604020202020204" pitchFamily="34" charset="0"/>
              <a:cs typeface="Arial" panose="020B0604020202020204" pitchFamily="34" charset="0"/>
            </a:endParaRPr>
          </a:p>
        </p:txBody>
      </p:sp>
      <p:sp>
        <p:nvSpPr>
          <p:cNvPr id="3" name="四角形: 角を丸くする 2">
            <a:extLst>
              <a:ext uri="{FF2B5EF4-FFF2-40B4-BE49-F238E27FC236}">
                <a16:creationId xmlns:a16="http://schemas.microsoft.com/office/drawing/2014/main" id="{50FB0F0E-0396-4533-9399-1D06DD0AA72F}"/>
              </a:ext>
            </a:extLst>
          </p:cNvPr>
          <p:cNvSpPr/>
          <p:nvPr/>
        </p:nvSpPr>
        <p:spPr>
          <a:xfrm>
            <a:off x="5111114" y="6082531"/>
            <a:ext cx="3390900" cy="662940"/>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latin typeface="Arial" panose="020B0604020202020204" pitchFamily="34" charset="0"/>
                <a:cs typeface="Arial" panose="020B0604020202020204" pitchFamily="34" charset="0"/>
              </a:rPr>
              <a:t>Apply flat quant matrix (=16)</a:t>
            </a:r>
            <a:endParaRPr lang="ja-JP" altLang="en-US" dirty="0">
              <a:latin typeface="Arial" panose="020B0604020202020204" pitchFamily="34" charset="0"/>
              <a:cs typeface="Arial" panose="020B0604020202020204" pitchFamily="34" charset="0"/>
            </a:endParaRPr>
          </a:p>
        </p:txBody>
      </p:sp>
      <p:cxnSp>
        <p:nvCxnSpPr>
          <p:cNvPr id="9" name="コネクタ: カギ線 8">
            <a:extLst>
              <a:ext uri="{FF2B5EF4-FFF2-40B4-BE49-F238E27FC236}">
                <a16:creationId xmlns:a16="http://schemas.microsoft.com/office/drawing/2014/main" id="{73B04311-5D34-4250-9341-3133C953AB48}"/>
              </a:ext>
            </a:extLst>
          </p:cNvPr>
          <p:cNvCxnSpPr>
            <a:cxnSpLocks/>
            <a:stCxn id="2" idx="3"/>
            <a:endCxn id="17" idx="0"/>
          </p:cNvCxnSpPr>
          <p:nvPr/>
        </p:nvCxnSpPr>
        <p:spPr>
          <a:xfrm>
            <a:off x="5805487" y="4294405"/>
            <a:ext cx="1001077" cy="168630"/>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四角形: 角を丸くする 13">
            <a:extLst>
              <a:ext uri="{FF2B5EF4-FFF2-40B4-BE49-F238E27FC236}">
                <a16:creationId xmlns:a16="http://schemas.microsoft.com/office/drawing/2014/main" id="{0F81F160-7A19-4E91-BEC4-7E4DF017EF53}"/>
              </a:ext>
            </a:extLst>
          </p:cNvPr>
          <p:cNvSpPr/>
          <p:nvPr/>
        </p:nvSpPr>
        <p:spPr>
          <a:xfrm>
            <a:off x="1263967" y="6082531"/>
            <a:ext cx="3390900" cy="662940"/>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latin typeface="Arial" panose="020B0604020202020204" pitchFamily="34" charset="0"/>
                <a:cs typeface="Arial" panose="020B0604020202020204" pitchFamily="34" charset="0"/>
              </a:rPr>
              <a:t>Apply user defined scaling list</a:t>
            </a:r>
            <a:endParaRPr kumimoji="1" lang="ja-JP" altLang="en-US" dirty="0">
              <a:latin typeface="Arial" panose="020B0604020202020204" pitchFamily="34" charset="0"/>
              <a:cs typeface="Arial" panose="020B0604020202020204" pitchFamily="34" charset="0"/>
            </a:endParaRPr>
          </a:p>
        </p:txBody>
      </p:sp>
      <p:graphicFrame>
        <p:nvGraphicFramePr>
          <p:cNvPr id="24" name="表 23">
            <a:extLst>
              <a:ext uri="{FF2B5EF4-FFF2-40B4-BE49-F238E27FC236}">
                <a16:creationId xmlns:a16="http://schemas.microsoft.com/office/drawing/2014/main" id="{16BBFDF9-074A-4050-84E8-FAB99A9DD813}"/>
              </a:ext>
            </a:extLst>
          </p:cNvPr>
          <p:cNvGraphicFramePr>
            <a:graphicFrameLocks noGrp="1"/>
          </p:cNvGraphicFramePr>
          <p:nvPr>
            <p:extLst>
              <p:ext uri="{D42A27DB-BD31-4B8C-83A1-F6EECF244321}">
                <p14:modId xmlns:p14="http://schemas.microsoft.com/office/powerpoint/2010/main" val="3586136992"/>
              </p:ext>
            </p:extLst>
          </p:nvPr>
        </p:nvGraphicFramePr>
        <p:xfrm>
          <a:off x="278130" y="685490"/>
          <a:ext cx="11391900" cy="2926080"/>
        </p:xfrm>
        <a:graphic>
          <a:graphicData uri="http://schemas.openxmlformats.org/drawingml/2006/table">
            <a:tbl>
              <a:tblPr firstRow="1" firstCol="1" bandRow="1"/>
              <a:tblGrid>
                <a:gridCol w="9407417">
                  <a:extLst>
                    <a:ext uri="{9D8B030D-6E8A-4147-A177-3AD203B41FA5}">
                      <a16:colId xmlns:a16="http://schemas.microsoft.com/office/drawing/2014/main" val="1424229143"/>
                    </a:ext>
                  </a:extLst>
                </a:gridCol>
                <a:gridCol w="1984483">
                  <a:extLst>
                    <a:ext uri="{9D8B030D-6E8A-4147-A177-3AD203B41FA5}">
                      <a16:colId xmlns:a16="http://schemas.microsoft.com/office/drawing/2014/main" val="53677441"/>
                    </a:ext>
                  </a:extLst>
                </a:gridCol>
              </a:tblGrid>
              <a:tr h="337628">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dirty="0" err="1">
                          <a:effectLst/>
                          <a:latin typeface="Times" panose="02020603050405020304" pitchFamily="18" charset="0"/>
                          <a:ea typeface="Malgun Gothic" panose="020B0503020000020004" pitchFamily="34" charset="-127"/>
                          <a:cs typeface="Times New Roman" panose="02020603050405020304" pitchFamily="18" charset="0"/>
                        </a:rPr>
                        <a:t>seq_parameter_set_rbsp</a:t>
                      </a:r>
                      <a:r>
                        <a:rPr lang="en-CA" sz="2400" dirty="0">
                          <a:effectLst/>
                          <a:latin typeface="Times" panose="02020603050405020304" pitchFamily="18" charset="0"/>
                          <a:ea typeface="Malgun Gothic" panose="020B0503020000020004" pitchFamily="34" charset="-127"/>
                          <a:cs typeface="Times New Roman" panose="02020603050405020304" pitchFamily="18" charset="0"/>
                        </a:rPr>
                        <a:t>( ) {</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pPr>
                      <a:r>
                        <a:rPr lang="en-CA" sz="2400" b="1" dirty="0">
                          <a:effectLst/>
                          <a:latin typeface="Times New Roman" panose="02020603050405020304" pitchFamily="18" charset="0"/>
                          <a:ea typeface="Malgun Gothic" panose="020B0503020000020004" pitchFamily="34" charset="-127"/>
                        </a:rPr>
                        <a:t>Descriptor</a:t>
                      </a:r>
                      <a:endParaRPr lang="ja-JP" sz="24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6033438"/>
                  </a:ext>
                </a:extLst>
              </a:tr>
              <a:tr h="337628">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a:effectLst/>
                          <a:latin typeface="Times New Roman" panose="02020603050405020304" pitchFamily="18" charset="0"/>
                          <a:ea typeface="Malgun Gothic" panose="020B0503020000020004" pitchFamily="34" charset="-127"/>
                        </a:rPr>
                        <a:t>	...</a:t>
                      </a:r>
                      <a:endParaRPr lang="ja-JP" sz="320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Times New Roman" panose="02020603050405020304" pitchFamily="18" charset="0"/>
                          <a:ea typeface="Malgun Gothic" panose="020B0503020000020004" pitchFamily="34" charset="-127"/>
                        </a:rPr>
                        <a:t> </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2200001"/>
                  </a:ext>
                </a:extLst>
              </a:tr>
              <a:tr h="337628">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b="1">
                          <a:effectLst/>
                          <a:latin typeface="Times" panose="02020603050405020304" pitchFamily="18" charset="0"/>
                          <a:ea typeface="Malgun Gothic" panose="020B0503020000020004" pitchFamily="34" charset="-127"/>
                          <a:cs typeface="Times New Roman" panose="02020603050405020304" pitchFamily="18" charset="0"/>
                        </a:rPr>
                        <a:t>	sps_explicit_scaling_list_enabled_flag</a:t>
                      </a:r>
                      <a:endParaRPr lang="ja-JP" sz="24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effectLst/>
                          <a:latin typeface="Times New Roman" panose="02020603050405020304" pitchFamily="18" charset="0"/>
                          <a:ea typeface="Malgun Gothic" panose="020B0503020000020004" pitchFamily="34" charset="-127"/>
                        </a:rPr>
                        <a:t>u(1)</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5713735"/>
                  </a:ext>
                </a:extLst>
              </a:tr>
              <a:tr h="337628">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b="1" dirty="0">
                          <a:effectLst/>
                          <a:latin typeface="Times" panose="02020603050405020304" pitchFamily="18" charset="0"/>
                          <a:ea typeface="Malgun Gothic" panose="020B0503020000020004" pitchFamily="34" charset="-127"/>
                          <a:cs typeface="Times New Roman" panose="02020603050405020304" pitchFamily="18" charset="0"/>
                        </a:rPr>
                        <a:t>	</a:t>
                      </a:r>
                      <a:r>
                        <a:rPr lang="en-CA" sz="2400" b="1" dirty="0" err="1">
                          <a:effectLst/>
                          <a:latin typeface="Times" panose="02020603050405020304" pitchFamily="18" charset="0"/>
                          <a:ea typeface="Malgun Gothic" panose="020B0503020000020004" pitchFamily="34" charset="-127"/>
                          <a:cs typeface="Times New Roman" panose="02020603050405020304" pitchFamily="18" charset="0"/>
                        </a:rPr>
                        <a:t>sps_act_enabled_flag</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effectLst/>
                          <a:latin typeface="Times New Roman" panose="02020603050405020304" pitchFamily="18" charset="0"/>
                          <a:ea typeface="Malgun Gothic" panose="020B0503020000020004" pitchFamily="34" charset="-127"/>
                        </a:rPr>
                        <a:t>u(1)</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7943330"/>
                  </a:ext>
                </a:extLst>
              </a:tr>
              <a:tr h="337628">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if ( </a:t>
                      </a:r>
                      <a:r>
                        <a:rPr lang="en-CA" sz="2400" dirty="0" err="1">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sps_act_enabled_flag</a:t>
                      </a: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&amp;&amp;  </a:t>
                      </a:r>
                      <a:r>
                        <a:rPr lang="en-CA" sz="2400" dirty="0" err="1">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sps_explicit_scaling_list_enabled_flag</a:t>
                      </a: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solidFill>
                            <a:srgbClr val="FF0000"/>
                          </a:solidFill>
                          <a:effectLst/>
                          <a:latin typeface="Times New Roman" panose="02020603050405020304" pitchFamily="18" charset="0"/>
                          <a:ea typeface="Malgun Gothic" panose="020B0503020000020004" pitchFamily="34" charset="-127"/>
                        </a:rPr>
                        <a:t> </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5483364"/>
                  </a:ext>
                </a:extLst>
              </a:tr>
              <a:tr h="337628">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b="1" dirty="0">
                          <a:solidFill>
                            <a:srgbClr val="FF0000"/>
                          </a:solidFill>
                          <a:effectLst/>
                          <a:latin typeface="Times New Roman" panose="02020603050405020304" pitchFamily="18" charset="0"/>
                          <a:ea typeface="Malgun Gothic" panose="020B0503020000020004" pitchFamily="34" charset="-127"/>
                        </a:rPr>
                        <a:t>		</a:t>
                      </a:r>
                      <a:r>
                        <a:rPr lang="en-CA" sz="2400" b="1" dirty="0" err="1">
                          <a:solidFill>
                            <a:srgbClr val="FF0000"/>
                          </a:solidFill>
                          <a:effectLst/>
                          <a:latin typeface="Times New Roman" panose="02020603050405020304" pitchFamily="18" charset="0"/>
                          <a:ea typeface="Malgun Gothic" panose="020B0503020000020004" pitchFamily="34" charset="-127"/>
                        </a:rPr>
                        <a:t>sps_scaling_matrix_for_alternative_colour_space_disabled_flag</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solidFill>
                            <a:srgbClr val="FF0000"/>
                          </a:solidFill>
                          <a:effectLst/>
                          <a:latin typeface="Times New Roman" panose="02020603050405020304" pitchFamily="18" charset="0"/>
                          <a:ea typeface="ＭＳ 明朝" panose="02020609040205080304" pitchFamily="17" charset="-128"/>
                        </a:rPr>
                        <a:t>u(1)</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6409836"/>
                  </a:ext>
                </a:extLst>
              </a:tr>
              <a:tr h="337628">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b="1" dirty="0">
                          <a:solidFill>
                            <a:srgbClr val="FF0000"/>
                          </a:solidFill>
                          <a:effectLst/>
                          <a:latin typeface="Times New Roman" panose="02020603050405020304" pitchFamily="18" charset="0"/>
                          <a:ea typeface="Malgun Gothic" panose="020B0503020000020004" pitchFamily="34" charset="-127"/>
                        </a:rPr>
                        <a:t>		</a:t>
                      </a:r>
                      <a:r>
                        <a:rPr lang="en-CA" sz="2400" b="0" dirty="0">
                          <a:solidFill>
                            <a:srgbClr val="FF0000"/>
                          </a:solidFill>
                          <a:effectLst/>
                          <a:latin typeface="Times New Roman" panose="02020603050405020304" pitchFamily="18" charset="0"/>
                          <a:ea typeface="Malgun Gothic" panose="020B0503020000020004" pitchFamily="34" charset="-127"/>
                        </a:rPr>
                        <a:t>if ( </a:t>
                      </a:r>
                      <a:r>
                        <a:rPr lang="en-CA" sz="2400" b="0" dirty="0" err="1">
                          <a:solidFill>
                            <a:srgbClr val="FF0000"/>
                          </a:solidFill>
                          <a:effectLst/>
                          <a:latin typeface="Times New Roman" panose="02020603050405020304" pitchFamily="18" charset="0"/>
                          <a:ea typeface="Malgun Gothic" panose="020B0503020000020004" pitchFamily="34" charset="-127"/>
                        </a:rPr>
                        <a:t>sps_scaling_matrix_for_alternative_colour_space_disabled_flag</a:t>
                      </a:r>
                      <a:r>
                        <a:rPr lang="en-CA" sz="2400" b="0" dirty="0">
                          <a:solidFill>
                            <a:srgbClr val="FF0000"/>
                          </a:solidFill>
                          <a:effectLst/>
                          <a:latin typeface="Times New Roman" panose="02020603050405020304" pitchFamily="18" charset="0"/>
                          <a:ea typeface="Malgun Gothic" panose="020B0503020000020004" pitchFamily="34" charset="-127"/>
                        </a:rPr>
                        <a:t> )</a:t>
                      </a:r>
                      <a:endParaRPr lang="ja-JP" sz="3200" b="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solidFill>
                            <a:schemeClr val="bg1"/>
                          </a:solidFill>
                          <a:effectLst/>
                          <a:latin typeface="Times New Roman" panose="02020603050405020304" pitchFamily="18" charset="0"/>
                          <a:ea typeface="ＭＳ 明朝" panose="02020609040205080304" pitchFamily="17" charset="-128"/>
                        </a:rPr>
                        <a:t>)</a:t>
                      </a:r>
                      <a:endParaRPr lang="ja-JP" sz="3200" dirty="0">
                        <a:solidFill>
                          <a:schemeClr val="bg1"/>
                        </a:solidFill>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3374605"/>
                  </a:ext>
                </a:extLst>
              </a:tr>
              <a:tr h="337628">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b="1" dirty="0">
                          <a:solidFill>
                            <a:srgbClr val="FF0000"/>
                          </a:solidFill>
                          <a:effectLst/>
                          <a:latin typeface="Times New Roman" panose="02020603050405020304" pitchFamily="18" charset="0"/>
                          <a:ea typeface="Malgun Gothic" panose="020B0503020000020004" pitchFamily="34" charset="-127"/>
                        </a:rPr>
                        <a:t>		</a:t>
                      </a:r>
                      <a:r>
                        <a:rPr lang="en-CA" altLang="ja-JP" sz="2400" b="1" dirty="0">
                          <a:solidFill>
                            <a:srgbClr val="FF0000"/>
                          </a:solidFill>
                          <a:effectLst/>
                          <a:latin typeface="Times New Roman" panose="02020603050405020304" pitchFamily="18" charset="0"/>
                          <a:ea typeface="Malgun Gothic" panose="020B0503020000020004" pitchFamily="34" charset="-127"/>
                        </a:rPr>
                        <a:t>	</a:t>
                      </a:r>
                      <a:r>
                        <a:rPr lang="en-CA" sz="2400" b="1" dirty="0" err="1">
                          <a:solidFill>
                            <a:srgbClr val="FF0000"/>
                          </a:solidFill>
                          <a:effectLst/>
                          <a:latin typeface="Times New Roman" panose="02020603050405020304" pitchFamily="18" charset="0"/>
                          <a:ea typeface="Malgun Gothic" panose="020B0503020000020004" pitchFamily="34" charset="-127"/>
                        </a:rPr>
                        <a:t>sps_scaling_matrix_designate_rgb_flag</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solidFill>
                            <a:srgbClr val="FF0000"/>
                          </a:solidFill>
                          <a:effectLst/>
                          <a:latin typeface="Times New Roman" panose="02020603050405020304" pitchFamily="18" charset="0"/>
                          <a:ea typeface="ＭＳ 明朝" panose="02020609040205080304" pitchFamily="17" charset="-128"/>
                        </a:rPr>
                        <a:t>u(1)</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4680647"/>
                  </a:ext>
                </a:extLst>
              </a:tr>
            </a:tbl>
          </a:graphicData>
        </a:graphic>
      </p:graphicFrame>
      <p:sp>
        <p:nvSpPr>
          <p:cNvPr id="25" name="テキスト ボックス 24">
            <a:extLst>
              <a:ext uri="{FF2B5EF4-FFF2-40B4-BE49-F238E27FC236}">
                <a16:creationId xmlns:a16="http://schemas.microsoft.com/office/drawing/2014/main" id="{C8C04803-B06E-4945-BA9B-4347CC21D969}"/>
              </a:ext>
            </a:extLst>
          </p:cNvPr>
          <p:cNvSpPr txBox="1"/>
          <p:nvPr/>
        </p:nvSpPr>
        <p:spPr>
          <a:xfrm>
            <a:off x="2438384" y="4829706"/>
            <a:ext cx="4796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No</a:t>
            </a:r>
            <a:endParaRPr kumimoji="1" lang="ja-JP" altLang="en-US" dirty="0">
              <a:latin typeface="Arial" panose="020B0604020202020204" pitchFamily="34" charset="0"/>
              <a:cs typeface="Arial" panose="020B0604020202020204" pitchFamily="34" charset="0"/>
            </a:endParaRPr>
          </a:p>
        </p:txBody>
      </p:sp>
      <p:sp>
        <p:nvSpPr>
          <p:cNvPr id="30" name="テキスト ボックス 29">
            <a:extLst>
              <a:ext uri="{FF2B5EF4-FFF2-40B4-BE49-F238E27FC236}">
                <a16:creationId xmlns:a16="http://schemas.microsoft.com/office/drawing/2014/main" id="{40F58130-CAF9-4E20-8190-F76CBB1D4452}"/>
              </a:ext>
            </a:extLst>
          </p:cNvPr>
          <p:cNvSpPr txBox="1"/>
          <p:nvPr/>
        </p:nvSpPr>
        <p:spPr>
          <a:xfrm>
            <a:off x="7792346" y="5768901"/>
            <a:ext cx="561051"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Yes</a:t>
            </a:r>
          </a:p>
        </p:txBody>
      </p:sp>
      <p:sp>
        <p:nvSpPr>
          <p:cNvPr id="17" name="ひし形 16">
            <a:extLst>
              <a:ext uri="{FF2B5EF4-FFF2-40B4-BE49-F238E27FC236}">
                <a16:creationId xmlns:a16="http://schemas.microsoft.com/office/drawing/2014/main" id="{3ED1B248-314D-4353-AB87-3C77AC79CF8A}"/>
              </a:ext>
            </a:extLst>
          </p:cNvPr>
          <p:cNvSpPr/>
          <p:nvPr/>
        </p:nvSpPr>
        <p:spPr>
          <a:xfrm>
            <a:off x="3960494" y="4463035"/>
            <a:ext cx="5692140" cy="1361569"/>
          </a:xfrm>
          <a:prstGeom prst="diamond">
            <a:avLst/>
          </a:prstGeom>
          <a:ln w="19050"/>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err="1">
                <a:latin typeface="Arial" panose="020B0604020202020204" pitchFamily="34" charset="0"/>
                <a:cs typeface="Arial" panose="020B0604020202020204" pitchFamily="34" charset="0"/>
              </a:rPr>
              <a:t>sps_scaling_list_</a:t>
            </a:r>
            <a:r>
              <a:rPr lang="en-US" altLang="ja-JP" dirty="0" err="1">
                <a:latin typeface="Arial" panose="020B0604020202020204" pitchFamily="34" charset="0"/>
                <a:cs typeface="Arial" panose="020B0604020202020204" pitchFamily="34" charset="0"/>
              </a:rPr>
              <a:t>designate</a:t>
            </a:r>
            <a:r>
              <a:rPr kumimoji="1" lang="en-US" altLang="ja-JP" dirty="0" err="1">
                <a:latin typeface="Arial" panose="020B0604020202020204" pitchFamily="34" charset="0"/>
                <a:cs typeface="Arial" panose="020B0604020202020204" pitchFamily="34" charset="0"/>
              </a:rPr>
              <a:t>_rgb_flag</a:t>
            </a:r>
            <a:endParaRPr kumimoji="1" lang="en-US" altLang="ja-JP" dirty="0">
              <a:latin typeface="Arial" panose="020B0604020202020204" pitchFamily="34" charset="0"/>
              <a:cs typeface="Arial" panose="020B0604020202020204" pitchFamily="34" charset="0"/>
            </a:endParaRPr>
          </a:p>
          <a:p>
            <a:pPr algn="ctr"/>
            <a:r>
              <a:rPr lang="en-US" altLang="ja-JP" dirty="0">
                <a:latin typeface="Arial" panose="020B0604020202020204" pitchFamily="34" charset="0"/>
                <a:cs typeface="Arial" panose="020B0604020202020204" pitchFamily="34" charset="0"/>
              </a:rPr>
              <a:t>== </a:t>
            </a:r>
            <a:r>
              <a:rPr lang="en-US" altLang="ja-JP" dirty="0" err="1">
                <a:latin typeface="Arial" panose="020B0604020202020204" pitchFamily="34" charset="0"/>
                <a:cs typeface="Arial" panose="020B0604020202020204" pitchFamily="34" charset="0"/>
              </a:rPr>
              <a:t>cu_act_enabled_flag</a:t>
            </a:r>
            <a:endParaRPr kumimoji="1" lang="ja-JP" altLang="en-US" dirty="0">
              <a:latin typeface="Arial" panose="020B0604020202020204" pitchFamily="34" charset="0"/>
              <a:cs typeface="Arial" panose="020B0604020202020204" pitchFamily="34" charset="0"/>
            </a:endParaRPr>
          </a:p>
        </p:txBody>
      </p:sp>
      <p:sp>
        <p:nvSpPr>
          <p:cNvPr id="31" name="テキスト ボックス 30">
            <a:extLst>
              <a:ext uri="{FF2B5EF4-FFF2-40B4-BE49-F238E27FC236}">
                <a16:creationId xmlns:a16="http://schemas.microsoft.com/office/drawing/2014/main" id="{67ED2DB5-2926-463C-AAD1-FC7D769DD483}"/>
              </a:ext>
            </a:extLst>
          </p:cNvPr>
          <p:cNvSpPr txBox="1"/>
          <p:nvPr/>
        </p:nvSpPr>
        <p:spPr>
          <a:xfrm>
            <a:off x="5787851" y="3835777"/>
            <a:ext cx="561051"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Yes</a:t>
            </a:r>
            <a:endParaRPr kumimoji="1" lang="ja-JP" altLang="en-US" dirty="0">
              <a:latin typeface="Arial" panose="020B0604020202020204" pitchFamily="34" charset="0"/>
              <a:cs typeface="Arial" panose="020B0604020202020204" pitchFamily="34" charset="0"/>
            </a:endParaRPr>
          </a:p>
        </p:txBody>
      </p:sp>
      <p:cxnSp>
        <p:nvCxnSpPr>
          <p:cNvPr id="32" name="直線矢印コネクタ 31">
            <a:extLst>
              <a:ext uri="{FF2B5EF4-FFF2-40B4-BE49-F238E27FC236}">
                <a16:creationId xmlns:a16="http://schemas.microsoft.com/office/drawing/2014/main" id="{E69C6C24-33D4-48C4-9EEA-A89D6C0CAB80}"/>
              </a:ext>
            </a:extLst>
          </p:cNvPr>
          <p:cNvCxnSpPr>
            <a:cxnSpLocks/>
            <a:stCxn id="2" idx="2"/>
            <a:endCxn id="14" idx="0"/>
          </p:cNvCxnSpPr>
          <p:nvPr/>
        </p:nvCxnSpPr>
        <p:spPr>
          <a:xfrm>
            <a:off x="2959417" y="4903149"/>
            <a:ext cx="0" cy="117938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6AD8E50B-C7B0-43D2-9A70-B1E6FAFA83B7}"/>
              </a:ext>
            </a:extLst>
          </p:cNvPr>
          <p:cNvCxnSpPr>
            <a:cxnSpLocks/>
            <a:stCxn id="17" idx="2"/>
            <a:endCxn id="3" idx="0"/>
          </p:cNvCxnSpPr>
          <p:nvPr/>
        </p:nvCxnSpPr>
        <p:spPr>
          <a:xfrm>
            <a:off x="6806564" y="5824604"/>
            <a:ext cx="0" cy="25792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コネクタ: カギ線 39">
            <a:extLst>
              <a:ext uri="{FF2B5EF4-FFF2-40B4-BE49-F238E27FC236}">
                <a16:creationId xmlns:a16="http://schemas.microsoft.com/office/drawing/2014/main" id="{FEFB1043-AA65-4006-A560-6E885B3437CB}"/>
              </a:ext>
            </a:extLst>
          </p:cNvPr>
          <p:cNvCxnSpPr>
            <a:cxnSpLocks/>
            <a:stCxn id="17" idx="1"/>
            <a:endCxn id="14" idx="0"/>
          </p:cNvCxnSpPr>
          <p:nvPr/>
        </p:nvCxnSpPr>
        <p:spPr>
          <a:xfrm rot="10800000" flipV="1">
            <a:off x="2959418" y="5143819"/>
            <a:ext cx="1001077" cy="938711"/>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5838F7C7-BB17-4FD5-9235-2E7847F3A34D}"/>
              </a:ext>
            </a:extLst>
          </p:cNvPr>
          <p:cNvSpPr txBox="1"/>
          <p:nvPr/>
        </p:nvSpPr>
        <p:spPr>
          <a:xfrm>
            <a:off x="3720687" y="5123508"/>
            <a:ext cx="4796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No</a:t>
            </a:r>
            <a:endParaRPr kumimoji="1" lang="ja-JP" altLang="en-US" dirty="0">
              <a:latin typeface="Arial" panose="020B0604020202020204" pitchFamily="34" charset="0"/>
              <a:cs typeface="Arial" panose="020B0604020202020204" pitchFamily="34" charset="0"/>
            </a:endParaRPr>
          </a:p>
        </p:txBody>
      </p:sp>
      <p:graphicFrame>
        <p:nvGraphicFramePr>
          <p:cNvPr id="54" name="表 53">
            <a:extLst>
              <a:ext uri="{FF2B5EF4-FFF2-40B4-BE49-F238E27FC236}">
                <a16:creationId xmlns:a16="http://schemas.microsoft.com/office/drawing/2014/main" id="{CFE2BDA9-D931-4AB4-8713-822FA50E8640}"/>
              </a:ext>
            </a:extLst>
          </p:cNvPr>
          <p:cNvGraphicFramePr>
            <a:graphicFrameLocks noGrp="1"/>
          </p:cNvGraphicFramePr>
          <p:nvPr>
            <p:extLst>
              <p:ext uri="{D42A27DB-BD31-4B8C-83A1-F6EECF244321}">
                <p14:modId xmlns:p14="http://schemas.microsoft.com/office/powerpoint/2010/main" val="784931569"/>
              </p:ext>
            </p:extLst>
          </p:nvPr>
        </p:nvGraphicFramePr>
        <p:xfrm>
          <a:off x="9198977" y="5396730"/>
          <a:ext cx="2878875" cy="1371600"/>
        </p:xfrm>
        <a:graphic>
          <a:graphicData uri="http://schemas.openxmlformats.org/drawingml/2006/table">
            <a:tbl>
              <a:tblPr firstRow="1" firstCol="1" bandRow="1">
                <a:tableStyleId>{5C22544A-7EE6-4342-B048-85BDC9FD1C3A}</a:tableStyleId>
              </a:tblPr>
              <a:tblGrid>
                <a:gridCol w="1011497">
                  <a:extLst>
                    <a:ext uri="{9D8B030D-6E8A-4147-A177-3AD203B41FA5}">
                      <a16:colId xmlns:a16="http://schemas.microsoft.com/office/drawing/2014/main" val="2202339039"/>
                    </a:ext>
                  </a:extLst>
                </a:gridCol>
                <a:gridCol w="933689">
                  <a:extLst>
                    <a:ext uri="{9D8B030D-6E8A-4147-A177-3AD203B41FA5}">
                      <a16:colId xmlns:a16="http://schemas.microsoft.com/office/drawing/2014/main" val="2100398395"/>
                    </a:ext>
                  </a:extLst>
                </a:gridCol>
                <a:gridCol w="933689">
                  <a:extLst>
                    <a:ext uri="{9D8B030D-6E8A-4147-A177-3AD203B41FA5}">
                      <a16:colId xmlns:a16="http://schemas.microsoft.com/office/drawing/2014/main" val="3429058891"/>
                    </a:ext>
                  </a:extLst>
                </a:gridCol>
              </a:tblGrid>
              <a:tr h="419241">
                <a:tc>
                  <a:txBody>
                    <a:bodyPr/>
                    <a:lstStyle/>
                    <a:p>
                      <a:r>
                        <a:rPr kumimoji="1" lang="en-US" altLang="ja-JP" sz="1200" dirty="0">
                          <a:latin typeface="Arial" panose="020B0604020202020204" pitchFamily="34" charset="0"/>
                          <a:cs typeface="Arial" panose="020B0604020202020204" pitchFamily="34" charset="0"/>
                        </a:rPr>
                        <a:t>Scaling list</a:t>
                      </a:r>
                      <a:endParaRPr kumimoji="1" lang="ja-JP" altLang="en-US" sz="1200" dirty="0">
                        <a:latin typeface="Arial" panose="020B0604020202020204" pitchFamily="34" charset="0"/>
                        <a:cs typeface="Arial" panose="020B0604020202020204" pitchFamily="34" charset="0"/>
                      </a:endParaRPr>
                    </a:p>
                  </a:txBody>
                  <a:tcPr/>
                </a:tc>
                <a:tc>
                  <a:txBody>
                    <a:bodyPr/>
                    <a:lstStyle/>
                    <a:p>
                      <a:pPr algn="ctr"/>
                      <a:r>
                        <a:rPr kumimoji="1" lang="en-US" altLang="ja-JP" sz="1200" dirty="0">
                          <a:latin typeface="Arial" panose="020B0604020202020204" pitchFamily="34" charset="0"/>
                          <a:cs typeface="Arial" panose="020B0604020202020204" pitchFamily="34" charset="0"/>
                        </a:rPr>
                        <a:t>ACT on (YCC)</a:t>
                      </a:r>
                      <a:endParaRPr kumimoji="1" lang="ja-JP" altLang="en-US" sz="1200" dirty="0">
                        <a:latin typeface="Arial" panose="020B0604020202020204" pitchFamily="34" charset="0"/>
                        <a:cs typeface="Arial" panose="020B0604020202020204" pitchFamily="34" charset="0"/>
                      </a:endParaRPr>
                    </a:p>
                  </a:txBody>
                  <a:tcPr/>
                </a:tc>
                <a:tc>
                  <a:txBody>
                    <a:bodyPr/>
                    <a:lstStyle/>
                    <a:p>
                      <a:pPr algn="ctr"/>
                      <a:r>
                        <a:rPr kumimoji="1" lang="en-US" altLang="ja-JP" sz="1200" dirty="0">
                          <a:latin typeface="Arial" panose="020B0604020202020204" pitchFamily="34" charset="0"/>
                          <a:cs typeface="Arial" panose="020B0604020202020204" pitchFamily="34" charset="0"/>
                        </a:rPr>
                        <a:t>ACT off (RGB)</a:t>
                      </a:r>
                      <a:endParaRPr kumimoji="1" lang="ja-JP" altLang="en-US"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247200040"/>
                  </a:ext>
                </a:extLst>
              </a:tr>
              <a:tr h="419241">
                <a:tc>
                  <a:txBody>
                    <a:bodyPr/>
                    <a:lstStyle/>
                    <a:p>
                      <a:r>
                        <a:rPr kumimoji="1" lang="en-US" altLang="ja-JP" sz="1200" dirty="0">
                          <a:latin typeface="Arial" panose="020B0604020202020204" pitchFamily="34" charset="0"/>
                          <a:cs typeface="Arial" panose="020B0604020202020204" pitchFamily="34" charset="0"/>
                        </a:rPr>
                        <a:t>Designed for RGB</a:t>
                      </a:r>
                      <a:endParaRPr kumimoji="1" lang="ja-JP" altLang="en-US" sz="1200" dirty="0">
                        <a:latin typeface="Arial" panose="020B0604020202020204" pitchFamily="34" charset="0"/>
                        <a:cs typeface="Arial" panose="020B0604020202020204" pitchFamily="34" charset="0"/>
                      </a:endParaRPr>
                    </a:p>
                  </a:txBody>
                  <a:tcPr/>
                </a:tc>
                <a:tc>
                  <a:txBody>
                    <a:bodyPr/>
                    <a:lstStyle/>
                    <a:p>
                      <a:pPr algn="ctr"/>
                      <a:r>
                        <a:rPr kumimoji="1" lang="en-US" altLang="ja-JP" sz="1200" dirty="0">
                          <a:latin typeface="Arial" panose="020B0604020202020204" pitchFamily="34" charset="0"/>
                          <a:cs typeface="Arial" panose="020B0604020202020204" pitchFamily="34" charset="0"/>
                        </a:rPr>
                        <a:t>X</a:t>
                      </a:r>
                      <a:endParaRPr kumimoji="1" lang="ja-JP" altLang="en-US" sz="1200" dirty="0">
                        <a:latin typeface="Arial" panose="020B0604020202020204" pitchFamily="34" charset="0"/>
                        <a:cs typeface="Arial" panose="020B0604020202020204" pitchFamily="34" charset="0"/>
                      </a:endParaRPr>
                    </a:p>
                  </a:txBody>
                  <a:tcPr anchor="ctr"/>
                </a:tc>
                <a:tc>
                  <a:txBody>
                    <a:bodyPr/>
                    <a:lstStyle/>
                    <a:p>
                      <a:pPr algn="ctr"/>
                      <a:r>
                        <a:rPr kumimoji="1" lang="en-US" altLang="ja-JP" sz="1200" dirty="0">
                          <a:latin typeface="Arial" panose="020B0604020202020204" pitchFamily="34" charset="0"/>
                          <a:cs typeface="Arial" panose="020B0604020202020204" pitchFamily="34" charset="0"/>
                        </a:rPr>
                        <a:t>O</a:t>
                      </a:r>
                      <a:endParaRPr kumimoji="1" lang="ja-JP" altLang="en-US" sz="12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718087934"/>
                  </a:ext>
                </a:extLst>
              </a:tr>
              <a:tr h="419241">
                <a:tc>
                  <a:txBody>
                    <a:bodyPr/>
                    <a:lstStyle/>
                    <a:p>
                      <a:r>
                        <a:rPr kumimoji="1" lang="en-US" altLang="ja-JP" sz="1200" dirty="0">
                          <a:latin typeface="Arial" panose="020B0604020202020204" pitchFamily="34" charset="0"/>
                          <a:cs typeface="Arial" panose="020B0604020202020204" pitchFamily="34" charset="0"/>
                        </a:rPr>
                        <a:t>Designed for YCC</a:t>
                      </a:r>
                      <a:endParaRPr kumimoji="1" lang="ja-JP" altLang="en-US" sz="1200" dirty="0">
                        <a:latin typeface="Arial" panose="020B0604020202020204" pitchFamily="34" charset="0"/>
                        <a:cs typeface="Arial" panose="020B0604020202020204" pitchFamily="34" charset="0"/>
                      </a:endParaRPr>
                    </a:p>
                  </a:txBody>
                  <a:tcPr/>
                </a:tc>
                <a:tc>
                  <a:txBody>
                    <a:bodyPr/>
                    <a:lstStyle/>
                    <a:p>
                      <a:pPr algn="ctr"/>
                      <a:r>
                        <a:rPr kumimoji="1" lang="en-US" altLang="ja-JP" sz="1200" dirty="0">
                          <a:latin typeface="Arial" panose="020B0604020202020204" pitchFamily="34" charset="0"/>
                          <a:cs typeface="Arial" panose="020B0604020202020204" pitchFamily="34" charset="0"/>
                        </a:rPr>
                        <a:t>O</a:t>
                      </a:r>
                      <a:endParaRPr kumimoji="1" lang="ja-JP" altLang="en-US" sz="1200" dirty="0">
                        <a:latin typeface="Arial" panose="020B0604020202020204" pitchFamily="34" charset="0"/>
                        <a:cs typeface="Arial" panose="020B0604020202020204" pitchFamily="34" charset="0"/>
                      </a:endParaRPr>
                    </a:p>
                  </a:txBody>
                  <a:tcPr anchor="ctr"/>
                </a:tc>
                <a:tc>
                  <a:txBody>
                    <a:bodyPr/>
                    <a:lstStyle/>
                    <a:p>
                      <a:pPr algn="ctr"/>
                      <a:r>
                        <a:rPr kumimoji="1" lang="en-US" altLang="ja-JP" sz="1200" dirty="0">
                          <a:latin typeface="Arial" panose="020B0604020202020204" pitchFamily="34" charset="0"/>
                          <a:cs typeface="Arial" panose="020B0604020202020204" pitchFamily="34" charset="0"/>
                        </a:rPr>
                        <a:t>X</a:t>
                      </a:r>
                      <a:endParaRPr kumimoji="1" lang="ja-JP" altLang="en-US" sz="12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249411393"/>
                  </a:ext>
                </a:extLst>
              </a:tr>
            </a:tbl>
          </a:graphicData>
        </a:graphic>
      </p:graphicFrame>
    </p:spTree>
    <p:extLst>
      <p:ext uri="{BB962C8B-B14F-4D97-AF65-F5344CB8AC3E}">
        <p14:creationId xmlns:p14="http://schemas.microsoft.com/office/powerpoint/2010/main" val="1909859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Solution 3-3</a:t>
            </a:r>
          </a:p>
        </p:txBody>
      </p:sp>
      <p:sp>
        <p:nvSpPr>
          <p:cNvPr id="6" name="正方形/長方形 5">
            <a:extLst>
              <a:ext uri="{FF2B5EF4-FFF2-40B4-BE49-F238E27FC236}">
                <a16:creationId xmlns:a16="http://schemas.microsoft.com/office/drawing/2014/main" id="{C4C5ED29-EF57-4781-A464-D69E223E8A07}"/>
              </a:ext>
            </a:extLst>
          </p:cNvPr>
          <p:cNvSpPr/>
          <p:nvPr/>
        </p:nvSpPr>
        <p:spPr>
          <a:xfrm>
            <a:off x="495300" y="994901"/>
            <a:ext cx="10845800" cy="2675091"/>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504190" algn="l"/>
                <a:tab pos="685800" algn="l"/>
                <a:tab pos="756285" algn="l"/>
                <a:tab pos="914400" algn="l"/>
                <a:tab pos="1008380" algn="l"/>
                <a:tab pos="1143000" algn="l"/>
                <a:tab pos="1260475" algn="l"/>
                <a:tab pos="1371600" algn="l"/>
                <a:tab pos="1600200" algn="l"/>
                <a:tab pos="1828800" algn="l"/>
                <a:tab pos="2057400" algn="l"/>
                <a:tab pos="2286000" algn="l"/>
                <a:tab pos="2514600" algn="l"/>
                <a:tab pos="2743200" algn="l"/>
              </a:tabLst>
            </a:pPr>
            <a:r>
              <a:rPr lang="en-CA" altLang="ja-JP" b="1" dirty="0" err="1">
                <a:solidFill>
                  <a:srgbClr val="FF0000"/>
                </a:solidFill>
                <a:latin typeface="Times New Roman" panose="02020603050405020304" pitchFamily="18" charset="0"/>
                <a:ea typeface="游明朝" panose="02020400000000000000" pitchFamily="18" charset="-128"/>
              </a:rPr>
              <a:t>sps_scaling_matrix_for_alternative_colour_space_disabled_flag</a:t>
            </a:r>
            <a:r>
              <a:rPr lang="en-CA" altLang="ja-JP" dirty="0">
                <a:solidFill>
                  <a:srgbClr val="FF0000"/>
                </a:solidFill>
                <a:latin typeface="Times New Roman" panose="02020603050405020304" pitchFamily="18" charset="0"/>
                <a:ea typeface="游明朝" panose="02020400000000000000" pitchFamily="18" charset="-128"/>
              </a:rPr>
              <a:t> equal to 1 specifies that scaling matrices are not applied to blocks when the colour space of the blocks is not equal to the designated colour space of scaling matrix. </a:t>
            </a:r>
            <a:r>
              <a:rPr lang="en-CA" altLang="ja-JP" dirty="0" err="1">
                <a:solidFill>
                  <a:srgbClr val="FF0000"/>
                </a:solidFill>
                <a:latin typeface="Times New Roman" panose="02020603050405020304" pitchFamily="18" charset="0"/>
                <a:ea typeface="游明朝" panose="02020400000000000000" pitchFamily="18" charset="-128"/>
              </a:rPr>
              <a:t>sps_scaling_matrix_for_alternative_colour_space_disabled_flag</a:t>
            </a:r>
            <a:r>
              <a:rPr lang="en-CA" altLang="ja-JP" dirty="0">
                <a:solidFill>
                  <a:srgbClr val="FF0000"/>
                </a:solidFill>
                <a:latin typeface="Times New Roman" panose="02020603050405020304" pitchFamily="18" charset="0"/>
                <a:ea typeface="游明朝" panose="02020400000000000000" pitchFamily="18" charset="-128"/>
              </a:rPr>
              <a:t> equal to 0 specifies that scaling matrices are applied to the blocks whether or not the colour space of the blocks is equal to the designated colour space of scaling matrix. When not present, the value of </a:t>
            </a:r>
            <a:r>
              <a:rPr lang="en-CA" altLang="ja-JP" dirty="0" err="1">
                <a:solidFill>
                  <a:srgbClr val="FF0000"/>
                </a:solidFill>
                <a:latin typeface="Times New Roman" panose="02020603050405020304" pitchFamily="18" charset="0"/>
                <a:ea typeface="游明朝" panose="02020400000000000000" pitchFamily="18" charset="-128"/>
              </a:rPr>
              <a:t>sps_scaling_matrix_for_alternative_colour_space_disabled_flag</a:t>
            </a:r>
            <a:r>
              <a:rPr lang="en-CA" altLang="ja-JP" dirty="0">
                <a:solidFill>
                  <a:srgbClr val="FF0000"/>
                </a:solidFill>
                <a:latin typeface="Times New Roman" panose="02020603050405020304" pitchFamily="18" charset="0"/>
                <a:ea typeface="游明朝" panose="02020400000000000000" pitchFamily="18" charset="-128"/>
              </a:rPr>
              <a:t> is inferred to be equal to 0.</a:t>
            </a:r>
            <a:endParaRPr lang="ja-JP" altLang="ja-JP" sz="2400" dirty="0">
              <a:effectLst/>
              <a:latin typeface="Times New Roman" panose="02020603050405020304" pitchFamily="18" charset="0"/>
              <a:ea typeface="游明朝" panose="02020400000000000000" pitchFamily="18" charset="-128"/>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504190" algn="l"/>
                <a:tab pos="685800" algn="l"/>
                <a:tab pos="756285" algn="l"/>
                <a:tab pos="914400" algn="l"/>
                <a:tab pos="1008380" algn="l"/>
                <a:tab pos="1143000" algn="l"/>
                <a:tab pos="1260475" algn="l"/>
                <a:tab pos="1371600" algn="l"/>
                <a:tab pos="1600200" algn="l"/>
                <a:tab pos="1828800" algn="l"/>
                <a:tab pos="2057400" algn="l"/>
                <a:tab pos="2286000" algn="l"/>
                <a:tab pos="2514600" algn="l"/>
                <a:tab pos="2743200" algn="l"/>
              </a:tabLst>
            </a:pPr>
            <a:r>
              <a:rPr lang="en-CA" altLang="ja-JP" b="1" dirty="0" err="1">
                <a:solidFill>
                  <a:srgbClr val="FF0000"/>
                </a:solidFill>
                <a:latin typeface="Times New Roman" panose="02020603050405020304" pitchFamily="18" charset="0"/>
                <a:ea typeface="Malgun Gothic" panose="020B0503020000020004" pitchFamily="34" charset="-127"/>
              </a:rPr>
              <a:t>sps_scaling_list_designate_rgb_flag</a:t>
            </a:r>
            <a:r>
              <a:rPr lang="en-CA" altLang="ja-JP" dirty="0">
                <a:solidFill>
                  <a:srgbClr val="FF0000"/>
                </a:solidFill>
                <a:latin typeface="Times New Roman" panose="02020603050405020304" pitchFamily="18" charset="0"/>
                <a:ea typeface="游明朝" panose="02020400000000000000" pitchFamily="18" charset="-128"/>
              </a:rPr>
              <a:t> equal to 1 specifies that the designated colour space of scaling matrices is RGB. </a:t>
            </a:r>
            <a:r>
              <a:rPr lang="en-CA" altLang="ja-JP" dirty="0" err="1">
                <a:solidFill>
                  <a:srgbClr val="FF0000"/>
                </a:solidFill>
                <a:latin typeface="Times New Roman" panose="02020603050405020304" pitchFamily="18" charset="0"/>
                <a:ea typeface="游明朝" panose="02020400000000000000" pitchFamily="18" charset="-128"/>
              </a:rPr>
              <a:t>sps_scaling_list_designate_rgb_flag</a:t>
            </a:r>
            <a:r>
              <a:rPr lang="en-CA" altLang="ja-JP" dirty="0">
                <a:solidFill>
                  <a:srgbClr val="FF0000"/>
                </a:solidFill>
                <a:latin typeface="Times New Roman" panose="02020603050405020304" pitchFamily="18" charset="0"/>
                <a:ea typeface="游明朝" panose="02020400000000000000" pitchFamily="18" charset="-128"/>
              </a:rPr>
              <a:t> equal to 0 specifies that the designated colour space of scaling matrices is </a:t>
            </a:r>
            <a:r>
              <a:rPr lang="en-CA" altLang="ja-JP" dirty="0" err="1">
                <a:solidFill>
                  <a:srgbClr val="FF0000"/>
                </a:solidFill>
                <a:latin typeface="Times New Roman" panose="02020603050405020304" pitchFamily="18" charset="0"/>
                <a:ea typeface="游明朝" panose="02020400000000000000" pitchFamily="18" charset="-128"/>
              </a:rPr>
              <a:t>YCgCo</a:t>
            </a:r>
            <a:r>
              <a:rPr lang="en-CA" altLang="ja-JP" dirty="0">
                <a:solidFill>
                  <a:srgbClr val="FF0000"/>
                </a:solidFill>
                <a:latin typeface="Times New Roman" panose="02020603050405020304" pitchFamily="18" charset="0"/>
                <a:ea typeface="游明朝" panose="02020400000000000000" pitchFamily="18" charset="-128"/>
              </a:rPr>
              <a:t>. When not present, the value of </a:t>
            </a:r>
            <a:r>
              <a:rPr lang="en-CA" altLang="ja-JP" dirty="0" err="1">
                <a:solidFill>
                  <a:srgbClr val="FF0000"/>
                </a:solidFill>
                <a:latin typeface="Times New Roman" panose="02020603050405020304" pitchFamily="18" charset="0"/>
                <a:ea typeface="游明朝" panose="02020400000000000000" pitchFamily="18" charset="-128"/>
              </a:rPr>
              <a:t>sps_scaling_list_designate_rgb_flag</a:t>
            </a:r>
            <a:r>
              <a:rPr lang="en-CA" altLang="ja-JP" dirty="0">
                <a:solidFill>
                  <a:srgbClr val="FF0000"/>
                </a:solidFill>
                <a:latin typeface="Times New Roman" panose="02020603050405020304" pitchFamily="18" charset="0"/>
                <a:ea typeface="游明朝" panose="02020400000000000000" pitchFamily="18" charset="-128"/>
              </a:rPr>
              <a:t> is inferred to be equal to 1.</a:t>
            </a:r>
            <a:endParaRPr lang="ja-JP" altLang="ja-JP" sz="2400" dirty="0">
              <a:effectLst/>
              <a:latin typeface="Times New Roman" panose="02020603050405020304" pitchFamily="18" charset="0"/>
              <a:ea typeface="游明朝" panose="02020400000000000000" pitchFamily="18" charset="-128"/>
            </a:endParaRPr>
          </a:p>
        </p:txBody>
      </p:sp>
      <p:sp>
        <p:nvSpPr>
          <p:cNvPr id="7" name="正方形/長方形 6">
            <a:extLst>
              <a:ext uri="{FF2B5EF4-FFF2-40B4-BE49-F238E27FC236}">
                <a16:creationId xmlns:a16="http://schemas.microsoft.com/office/drawing/2014/main" id="{A2141B68-BD60-42FC-ADC4-CB17BAE678B4}"/>
              </a:ext>
            </a:extLst>
          </p:cNvPr>
          <p:cNvSpPr/>
          <p:nvPr/>
        </p:nvSpPr>
        <p:spPr>
          <a:xfrm>
            <a:off x="673100" y="4211265"/>
            <a:ext cx="10845800" cy="2480166"/>
          </a:xfrm>
          <a:prstGeom prst="rect">
            <a:avLst/>
          </a:prstGeom>
          <a:ln>
            <a:solidFill>
              <a:schemeClr val="tx1"/>
            </a:solidFill>
          </a:ln>
        </p:spPr>
        <p:txBody>
          <a:bodyPr wrap="square">
            <a:spAutoFit/>
          </a:bodyPr>
          <a:lstStyle/>
          <a:p>
            <a:pPr marL="342900" lvl="0" indent="-342900" algn="just" fontAlgn="auto"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504190" algn="l"/>
                <a:tab pos="756285" algn="l"/>
                <a:tab pos="1008380" algn="l"/>
                <a:tab pos="1260475" algn="l"/>
              </a:tabLst>
            </a:pPr>
            <a:r>
              <a:rPr lang="en-CA" altLang="ja-JP" dirty="0">
                <a:latin typeface="Times New Roman" panose="02020603050405020304" pitchFamily="18" charset="0"/>
                <a:ea typeface="SimSun" panose="02010600030101010101" pitchFamily="2" charset="-122"/>
              </a:rPr>
              <a:t>The intermediate scaling factor m[ x ][ y ] is derived as follows:</a:t>
            </a:r>
            <a:endParaRPr lang="ja-JP" altLang="ja-JP" sz="2400" dirty="0">
              <a:effectLst/>
              <a:latin typeface="Times New Roman" panose="02020603050405020304" pitchFamily="18" charset="0"/>
              <a:ea typeface="Times New Roman" panose="02020603050405020304" pitchFamily="18" charset="0"/>
            </a:endParaRPr>
          </a:p>
          <a:p>
            <a:pPr marL="800100" lvl="1"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504190" algn="l"/>
                <a:tab pos="756285" algn="l"/>
                <a:tab pos="1008380" algn="l"/>
                <a:tab pos="1260475" algn="l"/>
              </a:tabLst>
            </a:pPr>
            <a:r>
              <a:rPr lang="en-CA" altLang="ja-JP" dirty="0">
                <a:latin typeface="Times New Roman" panose="02020603050405020304" pitchFamily="18" charset="0"/>
                <a:ea typeface="SimSun" panose="02010600030101010101" pitchFamily="2" charset="-122"/>
              </a:rPr>
              <a:t>If one or more of the following conditions are true, m[ x ][ y ] is set equal to 16:</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slice_explicit_scaling_list_used_flag</a:t>
            </a:r>
            <a:r>
              <a:rPr lang="en-CA" altLang="ja-JP" dirty="0">
                <a:latin typeface="Times New Roman" panose="02020603050405020304" pitchFamily="18" charset="0"/>
                <a:ea typeface="SimSun" panose="02010600030101010101" pitchFamily="2" charset="-122"/>
              </a:rPr>
              <a:t> is equal to 0.</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transform_skip_flag</a:t>
            </a:r>
            <a:r>
              <a:rPr lang="en-CA" altLang="ja-JP" dirty="0">
                <a:latin typeface="Times New Roman" panose="02020603050405020304" pitchFamily="18" charset="0"/>
                <a:ea typeface="SimSun" panose="02010600030101010101" pitchFamily="2" charset="-122"/>
              </a:rPr>
              <a:t>[ </a:t>
            </a:r>
            <a:r>
              <a:rPr lang="en-CA" altLang="ja-JP" dirty="0" err="1">
                <a:latin typeface="Times New Roman" panose="02020603050405020304" pitchFamily="18" charset="0"/>
                <a:ea typeface="SimSun" panose="02010600030101010101" pitchFamily="2" charset="-122"/>
              </a:rPr>
              <a:t>xTbY</a:t>
            </a:r>
            <a:r>
              <a:rPr lang="en-CA" altLang="ja-JP" dirty="0">
                <a:latin typeface="Times New Roman" panose="02020603050405020304" pitchFamily="18" charset="0"/>
                <a:ea typeface="SimSun" panose="02010600030101010101" pitchFamily="2" charset="-122"/>
              </a:rPr>
              <a:t> ][ </a:t>
            </a:r>
            <a:r>
              <a:rPr lang="en-CA" altLang="ja-JP" dirty="0" err="1">
                <a:latin typeface="Times New Roman" panose="02020603050405020304" pitchFamily="18" charset="0"/>
                <a:ea typeface="SimSun" panose="02010600030101010101" pitchFamily="2" charset="-122"/>
              </a:rPr>
              <a:t>yTbY</a:t>
            </a:r>
            <a:r>
              <a:rPr lang="en-CA" altLang="ja-JP" dirty="0">
                <a:latin typeface="Times New Roman" panose="02020603050405020304" pitchFamily="18" charset="0"/>
                <a:ea typeface="SimSun" panose="02010600030101010101" pitchFamily="2" charset="-122"/>
              </a:rPr>
              <a:t> ][ </a:t>
            </a:r>
            <a:r>
              <a:rPr lang="en-CA" altLang="ja-JP" dirty="0" err="1">
                <a:latin typeface="Times New Roman" panose="02020603050405020304" pitchFamily="18" charset="0"/>
                <a:ea typeface="SimSun" panose="02010600030101010101" pitchFamily="2" charset="-122"/>
              </a:rPr>
              <a:t>cIdx</a:t>
            </a:r>
            <a:r>
              <a:rPr lang="en-CA" altLang="ja-JP" dirty="0">
                <a:latin typeface="Times New Roman" panose="02020603050405020304" pitchFamily="18" charset="0"/>
                <a:ea typeface="SimSun" panose="02010600030101010101" pitchFamily="2" charset="-122"/>
              </a:rPr>
              <a:t> ] is equal to 1.</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scaling_matrix_for_lfnst_disabled_flag</a:t>
            </a:r>
            <a:r>
              <a:rPr lang="en-CA" altLang="ja-JP" dirty="0">
                <a:latin typeface="Times New Roman" panose="02020603050405020304" pitchFamily="18" charset="0"/>
                <a:ea typeface="SimSun" panose="02010600030101010101" pitchFamily="2" charset="-122"/>
              </a:rPr>
              <a:t> is equal to 1 and </a:t>
            </a:r>
            <a:r>
              <a:rPr lang="en-CA" altLang="ja-JP" dirty="0" err="1">
                <a:latin typeface="Times New Roman" panose="02020603050405020304" pitchFamily="18" charset="0"/>
                <a:ea typeface="SimSun" panose="02010600030101010101" pitchFamily="2" charset="-122"/>
              </a:rPr>
              <a:t>ApplyLfnstFlag</a:t>
            </a:r>
            <a:r>
              <a:rPr lang="en-CA" altLang="ja-JP" dirty="0">
                <a:latin typeface="Times New Roman" panose="02020603050405020304" pitchFamily="18" charset="0"/>
                <a:ea typeface="SimSun" panose="02010600030101010101" pitchFamily="2" charset="-122"/>
              </a:rPr>
              <a:t> is equal to 1.</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US" altLang="ja-JP" dirty="0" err="1">
                <a:solidFill>
                  <a:srgbClr val="FF0000"/>
                </a:solidFill>
                <a:latin typeface="Times New Roman" panose="02020603050405020304" pitchFamily="18" charset="0"/>
                <a:ea typeface="SimSun" panose="02010600030101010101" pitchFamily="2" charset="-122"/>
              </a:rPr>
              <a:t>sps_scaling_matrix_for_alternative_colour_space_disabled_flag</a:t>
            </a:r>
            <a:r>
              <a:rPr lang="en-US" altLang="ja-JP" dirty="0">
                <a:solidFill>
                  <a:srgbClr val="FF0000"/>
                </a:solidFill>
                <a:latin typeface="Times New Roman" panose="02020603050405020304" pitchFamily="18" charset="0"/>
                <a:ea typeface="SimSun" panose="02010600030101010101" pitchFamily="2" charset="-122"/>
              </a:rPr>
              <a:t> is equal to 1 and </a:t>
            </a:r>
            <a:r>
              <a:rPr lang="en-US" altLang="ja-JP" dirty="0" err="1">
                <a:solidFill>
                  <a:srgbClr val="FF0000"/>
                </a:solidFill>
                <a:latin typeface="Times New Roman" panose="02020603050405020304" pitchFamily="18" charset="0"/>
                <a:ea typeface="SimSun" panose="02010600030101010101" pitchFamily="2" charset="-122"/>
              </a:rPr>
              <a:t>sps_scaling_list_designe_rgb_flag</a:t>
            </a:r>
            <a:r>
              <a:rPr lang="en-US" altLang="ja-JP" dirty="0">
                <a:solidFill>
                  <a:srgbClr val="FF0000"/>
                </a:solidFill>
                <a:latin typeface="Times New Roman" panose="02020603050405020304" pitchFamily="18" charset="0"/>
                <a:ea typeface="SimSun" panose="02010600030101010101" pitchFamily="2" charset="-122"/>
              </a:rPr>
              <a:t> is equal to </a:t>
            </a:r>
            <a:r>
              <a:rPr lang="en-US" altLang="ja-JP" dirty="0" err="1">
                <a:solidFill>
                  <a:srgbClr val="FF0000"/>
                </a:solidFill>
                <a:latin typeface="Times New Roman" panose="02020603050405020304" pitchFamily="18" charset="0"/>
                <a:ea typeface="SimSun" panose="02010600030101010101" pitchFamily="2" charset="-122"/>
              </a:rPr>
              <a:t>cu_act_enabled_flag</a:t>
            </a:r>
            <a:r>
              <a:rPr lang="en-US" altLang="ja-JP" dirty="0">
                <a:solidFill>
                  <a:srgbClr val="FF0000"/>
                </a:solidFill>
                <a:latin typeface="Times New Roman" panose="02020603050405020304" pitchFamily="18" charset="0"/>
                <a:ea typeface="SimSun" panose="02010600030101010101" pitchFamily="2" charset="-122"/>
              </a:rPr>
              <a:t>[ </a:t>
            </a:r>
            <a:r>
              <a:rPr lang="en-US" altLang="ja-JP" dirty="0" err="1">
                <a:solidFill>
                  <a:srgbClr val="FF0000"/>
                </a:solidFill>
                <a:latin typeface="Times New Roman" panose="02020603050405020304" pitchFamily="18" charset="0"/>
                <a:ea typeface="SimSun" panose="02010600030101010101" pitchFamily="2" charset="-122"/>
              </a:rPr>
              <a:t>xTbY</a:t>
            </a:r>
            <a:r>
              <a:rPr lang="en-US" altLang="ja-JP" dirty="0">
                <a:solidFill>
                  <a:srgbClr val="FF0000"/>
                </a:solidFill>
                <a:latin typeface="Times New Roman" panose="02020603050405020304" pitchFamily="18" charset="0"/>
                <a:ea typeface="SimSun" panose="02010600030101010101" pitchFamily="2" charset="-122"/>
              </a:rPr>
              <a:t> ][ </a:t>
            </a:r>
            <a:r>
              <a:rPr lang="en-US" altLang="ja-JP" dirty="0" err="1">
                <a:solidFill>
                  <a:srgbClr val="FF0000"/>
                </a:solidFill>
                <a:latin typeface="Times New Roman" panose="02020603050405020304" pitchFamily="18" charset="0"/>
                <a:ea typeface="SimSun" panose="02010600030101010101" pitchFamily="2" charset="-122"/>
              </a:rPr>
              <a:t>yTbY</a:t>
            </a:r>
            <a:r>
              <a:rPr lang="en-US" altLang="ja-JP" dirty="0">
                <a:solidFill>
                  <a:srgbClr val="FF0000"/>
                </a:solidFill>
                <a:latin typeface="Times New Roman" panose="02020603050405020304" pitchFamily="18" charset="0"/>
                <a:ea typeface="SimSun" panose="02010600030101010101" pitchFamily="2" charset="-122"/>
              </a:rPr>
              <a:t> ].</a:t>
            </a:r>
            <a:endParaRPr lang="ja-JP" altLang="ja-JP" sz="2400" dirty="0">
              <a:effectLst/>
              <a:latin typeface="Times New Roman" panose="02020603050405020304" pitchFamily="18" charset="0"/>
              <a:ea typeface="Times New Roman" panose="02020603050405020304" pitchFamily="18" charset="0"/>
            </a:endParaRPr>
          </a:p>
        </p:txBody>
      </p:sp>
      <p:sp>
        <p:nvSpPr>
          <p:cNvPr id="8" name="テキスト ボックス 7">
            <a:extLst>
              <a:ext uri="{FF2B5EF4-FFF2-40B4-BE49-F238E27FC236}">
                <a16:creationId xmlns:a16="http://schemas.microsoft.com/office/drawing/2014/main" id="{D3AF41E0-37CD-469F-8BDC-711E127A127A}"/>
              </a:ext>
            </a:extLst>
          </p:cNvPr>
          <p:cNvSpPr txBox="1"/>
          <p:nvPr/>
        </p:nvSpPr>
        <p:spPr>
          <a:xfrm>
            <a:off x="278130" y="3841933"/>
            <a:ext cx="2852063"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Decoding process</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change</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764957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C416242EC6D735479C2E8FBB1F032505" ma:contentTypeVersion="13" ma:contentTypeDescription="新しいドキュメントを作成します。" ma:contentTypeScope="" ma:versionID="4b3ceb40eb1d587034ad358c512cc1d8">
  <xsd:schema xmlns:xsd="http://www.w3.org/2001/XMLSchema" xmlns:xs="http://www.w3.org/2001/XMLSchema" xmlns:p="http://schemas.microsoft.com/office/2006/metadata/properties" xmlns:ns3="064e70a6-3c37-486c-9221-950b8cfd6c8c" xmlns:ns4="58aaed4e-863c-440d-82c6-6a29563e2137" targetNamespace="http://schemas.microsoft.com/office/2006/metadata/properties" ma:root="true" ma:fieldsID="cebb51c0e8de16260f2fd3ed9a2d8e69" ns3:_="" ns4:_="">
    <xsd:import namespace="064e70a6-3c37-486c-9221-950b8cfd6c8c"/>
    <xsd:import namespace="58aaed4e-863c-440d-82c6-6a29563e213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4e70a6-3c37-486c-9221-950b8cfd6c8c"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SharingHintHash" ma:index="10" nillable="true" ma:displayName="共有のヒントのハッシュ"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8aaed4e-863c-440d-82c6-6a29563e213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6B3ADA-A805-4CC3-926F-A404626C0193}">
  <ds:schemaRefs>
    <ds:schemaRef ds:uri="064e70a6-3c37-486c-9221-950b8cfd6c8c"/>
    <ds:schemaRef ds:uri="http://schemas.openxmlformats.org/package/2006/metadata/core-properties"/>
    <ds:schemaRef ds:uri="http://purl.org/dc/terms/"/>
    <ds:schemaRef ds:uri="http://www.w3.org/XML/1998/namespace"/>
    <ds:schemaRef ds:uri="http://purl.org/dc/dcmitype/"/>
    <ds:schemaRef ds:uri="http://purl.org/dc/elements/1.1/"/>
    <ds:schemaRef ds:uri="http://schemas.microsoft.com/office/2006/metadata/properties"/>
    <ds:schemaRef ds:uri="http://schemas.microsoft.com/office/2006/documentManagement/types"/>
    <ds:schemaRef ds:uri="http://schemas.microsoft.com/office/infopath/2007/PartnerControls"/>
    <ds:schemaRef ds:uri="58aaed4e-863c-440d-82c6-6a29563e2137"/>
  </ds:schemaRefs>
</ds:datastoreItem>
</file>

<file path=customXml/itemProps2.xml><?xml version="1.0" encoding="utf-8"?>
<ds:datastoreItem xmlns:ds="http://schemas.openxmlformats.org/officeDocument/2006/customXml" ds:itemID="{CB1B2878-5B1B-448C-8891-4A101DF89E3B}">
  <ds:schemaRefs>
    <ds:schemaRef ds:uri="http://schemas.microsoft.com/sharepoint/v3/contenttype/forms"/>
  </ds:schemaRefs>
</ds:datastoreItem>
</file>

<file path=customXml/itemProps3.xml><?xml version="1.0" encoding="utf-8"?>
<ds:datastoreItem xmlns:ds="http://schemas.openxmlformats.org/officeDocument/2006/customXml" ds:itemID="{79CF4DF0-45A3-4D61-9141-7DFE2BEB0A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4e70a6-3c37-486c-9221-950b8cfd6c8c"/>
    <ds:schemaRef ds:uri="58aaed4e-863c-440d-82c6-6a29563e21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1233</TotalTime>
  <Words>1431</Words>
  <Application>Microsoft Office PowerPoint</Application>
  <PresentationFormat>ワイド画面</PresentationFormat>
  <Paragraphs>465</Paragraphs>
  <Slides>11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游ゴシック</vt:lpstr>
      <vt:lpstr>游ゴシック Light</vt:lpstr>
      <vt:lpstr>Arial</vt:lpstr>
      <vt:lpstr>Times</vt:lpstr>
      <vt:lpstr>Times New Roman</vt:lpstr>
      <vt:lpstr>Office テーマ</vt:lpstr>
      <vt:lpstr>JVET-R0380 Scaling list for adaptive colour transform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JVET-R0380 Scaling list for adaptive colour transform</dc:title>
  <dc:creator>岩村　俊輔</dc:creator>
  <cp:lastModifiedBy>岩村　俊輔</cp:lastModifiedBy>
  <cp:revision>16</cp:revision>
  <dcterms:created xsi:type="dcterms:W3CDTF">2020-04-21T06:45:09Z</dcterms:created>
  <dcterms:modified xsi:type="dcterms:W3CDTF">2020-04-22T06:20:33Z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0x010100C416242EC6D735479C2E8FBB1F032505</vt:lpwstr>
  </property>
</Properties>
</file>