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1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473" r:id="rId2"/>
    <p:sldId id="485" r:id="rId3"/>
    <p:sldId id="486" r:id="rId4"/>
    <p:sldId id="481" r:id="rId5"/>
    <p:sldId id="484" r:id="rId6"/>
    <p:sldId id="477" r:id="rId7"/>
    <p:sldId id="479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004C97"/>
    <a:srgbClr val="000000"/>
    <a:srgbClr val="9F1115"/>
    <a:srgbClr val="1E4BA7"/>
    <a:srgbClr val="FFFFFF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86" d="100"/>
          <a:sy n="86" d="100"/>
        </p:scale>
        <p:origin x="1382" y="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2020/4/17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2345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t>2020/4/17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75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 Friday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 Friday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 Friday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 Friday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2020/4/17 Friday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2020/4/17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7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8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0.png"/><Relationship Id="rId4" Type="http://schemas.openxmlformats.org/officeDocument/2006/relationships/image" Target="../media/image17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1637462"/>
          </a:xfrm>
        </p:spPr>
        <p:txBody>
          <a:bodyPr/>
          <a:lstStyle/>
          <a:p>
            <a:r>
              <a:rPr lang="en-US" altLang="zh-CN" dirty="0"/>
              <a:t>JVET-R0366: </a:t>
            </a:r>
            <a:br>
              <a:rPr lang="en-US" altLang="zh-CN" dirty="0"/>
            </a:br>
            <a:r>
              <a:rPr lang="en-US" altLang="zh-CN" dirty="0"/>
              <a:t>Simplified </a:t>
            </a:r>
            <a:r>
              <a:rPr lang="en-US" altLang="zh-CN" dirty="0" err="1"/>
              <a:t>disLut</a:t>
            </a:r>
            <a:r>
              <a:rPr lang="en-US" altLang="zh-CN" dirty="0"/>
              <a:t> for GPM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1004" y="3939200"/>
            <a:ext cx="6928512" cy="1655762"/>
          </a:xfrm>
        </p:spPr>
        <p:txBody>
          <a:bodyPr/>
          <a:lstStyle/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Yanzhuo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Ma,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Qihong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Ran,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Ruipeng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Qiu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Haixin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Wang, 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Junyan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Shuai Wan,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Fuzheng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Yang, 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Yuanfang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Yu, Yang Liu</a:t>
            </a: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April. 2020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E4238CE8-D0A3-48DB-A74F-6EAAB8C1645E}"/>
              </a:ext>
            </a:extLst>
          </p:cNvPr>
          <p:cNvSpPr/>
          <p:nvPr/>
        </p:nvSpPr>
        <p:spPr>
          <a:xfrm>
            <a:off x="1450140" y="1414782"/>
            <a:ext cx="6369500" cy="257458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41" y="102470"/>
            <a:ext cx="8935651" cy="4267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CA" altLang="zh-CN" b="1" dirty="0"/>
              <a:t>Problem statement</a:t>
            </a:r>
          </a:p>
        </p:txBody>
      </p:sp>
      <p:sp>
        <p:nvSpPr>
          <p:cNvPr id="5" name="文本框 4"/>
          <p:cNvSpPr txBox="1"/>
          <p:nvPr/>
        </p:nvSpPr>
        <p:spPr bwMode="auto">
          <a:xfrm>
            <a:off x="240827" y="660729"/>
            <a:ext cx="8361485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altLang="zh-CN" sz="2000" b="1" dirty="0"/>
              <a:t>In VVC Draft</a:t>
            </a:r>
          </a:p>
          <a:p>
            <a:pPr marL="342900" indent="-342900">
              <a:buFont typeface="Arial" pitchFamily="34" charset="0"/>
              <a:buChar char="•"/>
            </a:pPr>
            <a:endParaRPr lang="en-US" altLang="zh-CN" sz="700" b="1" dirty="0"/>
          </a:p>
          <a:p>
            <a:r>
              <a:rPr lang="en-US" altLang="zh-CN" dirty="0"/>
              <a:t>The derivation of weight value for each pixel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02E92F2-9D33-4018-8FE3-D9052D8042C7}"/>
              </a:ext>
            </a:extLst>
          </p:cNvPr>
          <p:cNvGrpSpPr/>
          <p:nvPr/>
        </p:nvGrpSpPr>
        <p:grpSpPr>
          <a:xfrm>
            <a:off x="303165" y="4040239"/>
            <a:ext cx="8535001" cy="2120662"/>
            <a:chOff x="462455" y="1279126"/>
            <a:chExt cx="8535001" cy="2120662"/>
          </a:xfrm>
        </p:grpSpPr>
        <p:cxnSp>
          <p:nvCxnSpPr>
            <p:cNvPr id="4" name="直接箭头连接符 3">
              <a:extLst>
                <a:ext uri="{FF2B5EF4-FFF2-40B4-BE49-F238E27FC236}">
                  <a16:creationId xmlns:a16="http://schemas.microsoft.com/office/drawing/2014/main" id="{A9279AF4-75CA-4021-8F87-1BE0ACDD37C9}"/>
                </a:ext>
              </a:extLst>
            </p:cNvPr>
            <p:cNvCxnSpPr>
              <a:cxnSpLocks/>
            </p:cNvCxnSpPr>
            <p:nvPr/>
          </p:nvCxnSpPr>
          <p:spPr>
            <a:xfrm>
              <a:off x="462455" y="2984938"/>
              <a:ext cx="7319645" cy="2196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>
              <a:extLst>
                <a:ext uri="{FF2B5EF4-FFF2-40B4-BE49-F238E27FC236}">
                  <a16:creationId xmlns:a16="http://schemas.microsoft.com/office/drawing/2014/main" id="{80316EBB-293F-4392-ABA1-232B03AF62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66257" y="1764564"/>
              <a:ext cx="0" cy="122971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118A0328-1489-49AD-9421-D98CEA7B5DD0}"/>
                </a:ext>
              </a:extLst>
            </p:cNvPr>
            <p:cNvSpPr/>
            <p:nvPr/>
          </p:nvSpPr>
          <p:spPr>
            <a:xfrm>
              <a:off x="4217017" y="3023665"/>
              <a:ext cx="29848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0</a:t>
              </a:r>
              <a:endParaRPr lang="zh-CN" altLang="en-US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14A2CE7-6A4A-4C77-8CDA-ACDBA16F6FC6}"/>
                </a:ext>
              </a:extLst>
            </p:cNvPr>
            <p:cNvSpPr/>
            <p:nvPr/>
          </p:nvSpPr>
          <p:spPr>
            <a:xfrm>
              <a:off x="7554841" y="3061234"/>
              <a:ext cx="105028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err="1"/>
                <a:t>weightIdx</a:t>
              </a:r>
              <a:endParaRPr lang="en-US" altLang="zh-CN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8A189020-F232-4504-A79F-1614A2320E59}"/>
                </a:ext>
              </a:extLst>
            </p:cNvPr>
            <p:cNvSpPr/>
            <p:nvPr/>
          </p:nvSpPr>
          <p:spPr>
            <a:xfrm>
              <a:off x="4366257" y="1595286"/>
              <a:ext cx="83946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err="1"/>
                <a:t>wValue</a:t>
              </a:r>
              <a:endParaRPr lang="zh-CN" altLang="en-US" dirty="0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1B002DF2-0769-49F4-A413-80AA25573121}"/>
                </a:ext>
              </a:extLst>
            </p:cNvPr>
            <p:cNvGrpSpPr/>
            <p:nvPr/>
          </p:nvGrpSpPr>
          <p:grpSpPr>
            <a:xfrm>
              <a:off x="488756" y="2066999"/>
              <a:ext cx="6867799" cy="954091"/>
              <a:chOff x="488756" y="2066999"/>
              <a:chExt cx="6867799" cy="954091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5410BBB5-DAE9-4CA2-8634-4434AF15E340}"/>
                  </a:ext>
                </a:extLst>
              </p:cNvPr>
              <p:cNvSpPr/>
              <p:nvPr/>
            </p:nvSpPr>
            <p:spPr>
              <a:xfrm>
                <a:off x="3986336" y="250895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C7C12833-B573-4E1D-8A67-64E28CE86E6D}"/>
                  </a:ext>
                </a:extLst>
              </p:cNvPr>
              <p:cNvSpPr/>
              <p:nvPr/>
            </p:nvSpPr>
            <p:spPr>
              <a:xfrm>
                <a:off x="4164863" y="250895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7E7D546C-6B3E-4768-8A9E-BBF50CF03649}"/>
                  </a:ext>
                </a:extLst>
              </p:cNvPr>
              <p:cNvSpPr/>
              <p:nvPr/>
            </p:nvSpPr>
            <p:spPr>
              <a:xfrm>
                <a:off x="4343390" y="250895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87288E0B-9F6A-47C0-89CB-E340DED67397}"/>
                  </a:ext>
                </a:extLst>
              </p:cNvPr>
              <p:cNvSpPr/>
              <p:nvPr/>
            </p:nvSpPr>
            <p:spPr>
              <a:xfrm>
                <a:off x="4521916" y="250895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9C41301B-6873-4003-AFCA-6AB61CA797F3}"/>
                  </a:ext>
                </a:extLst>
              </p:cNvPr>
              <p:cNvSpPr/>
              <p:nvPr/>
            </p:nvSpPr>
            <p:spPr>
              <a:xfrm>
                <a:off x="4679756" y="239465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8EDB4A6A-A9D6-4C9C-8612-340319C582D8}"/>
                  </a:ext>
                </a:extLst>
              </p:cNvPr>
              <p:cNvSpPr/>
              <p:nvPr/>
            </p:nvSpPr>
            <p:spPr>
              <a:xfrm>
                <a:off x="4858283" y="239465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EE679671-2C89-4D26-AD99-CC29D53977B2}"/>
                  </a:ext>
                </a:extLst>
              </p:cNvPr>
              <p:cNvSpPr/>
              <p:nvPr/>
            </p:nvSpPr>
            <p:spPr>
              <a:xfrm>
                <a:off x="5036810" y="239465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7BDCE315-A09A-4F44-95AA-F33897E057A9}"/>
                  </a:ext>
                </a:extLst>
              </p:cNvPr>
              <p:cNvSpPr/>
              <p:nvPr/>
            </p:nvSpPr>
            <p:spPr>
              <a:xfrm>
                <a:off x="5215336" y="239465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E9445D3C-6A08-49C9-937B-DF9F44861AB0}"/>
                  </a:ext>
                </a:extLst>
              </p:cNvPr>
              <p:cNvSpPr/>
              <p:nvPr/>
            </p:nvSpPr>
            <p:spPr>
              <a:xfrm>
                <a:off x="5388416" y="229559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7954D1A3-375D-4E4A-A5EB-7A2792614B06}"/>
                  </a:ext>
                </a:extLst>
              </p:cNvPr>
              <p:cNvSpPr/>
              <p:nvPr/>
            </p:nvSpPr>
            <p:spPr>
              <a:xfrm>
                <a:off x="5566943" y="229559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C88DC8A2-33B7-444E-8111-09CE17513A86}"/>
                  </a:ext>
                </a:extLst>
              </p:cNvPr>
              <p:cNvSpPr/>
              <p:nvPr/>
            </p:nvSpPr>
            <p:spPr>
              <a:xfrm>
                <a:off x="5745470" y="229559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F1C0AA63-7EAC-49A8-85F6-960283BD92F2}"/>
                  </a:ext>
                </a:extLst>
              </p:cNvPr>
              <p:cNvSpPr/>
              <p:nvPr/>
            </p:nvSpPr>
            <p:spPr>
              <a:xfrm>
                <a:off x="5923996" y="229559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8F01AB2E-E072-4BE5-B69F-07B71B385E68}"/>
                  </a:ext>
                </a:extLst>
              </p:cNvPr>
              <p:cNvSpPr/>
              <p:nvPr/>
            </p:nvSpPr>
            <p:spPr>
              <a:xfrm>
                <a:off x="6081836" y="217367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6EA73E11-6C9D-4498-BDBB-3710BBE26836}"/>
                  </a:ext>
                </a:extLst>
              </p:cNvPr>
              <p:cNvSpPr/>
              <p:nvPr/>
            </p:nvSpPr>
            <p:spPr>
              <a:xfrm>
                <a:off x="6260363" y="217367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5D6A5954-17F7-4917-A7AC-B19128A6ED32}"/>
                  </a:ext>
                </a:extLst>
              </p:cNvPr>
              <p:cNvSpPr/>
              <p:nvPr/>
            </p:nvSpPr>
            <p:spPr>
              <a:xfrm>
                <a:off x="6438890" y="217367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3C4E293A-23F7-402A-A71B-C7DCC17A8328}"/>
                  </a:ext>
                </a:extLst>
              </p:cNvPr>
              <p:cNvSpPr/>
              <p:nvPr/>
            </p:nvSpPr>
            <p:spPr>
              <a:xfrm>
                <a:off x="6617416" y="217367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C98B821B-9886-4A2D-A80B-110213AC999D}"/>
                  </a:ext>
                </a:extLst>
              </p:cNvPr>
              <p:cNvSpPr/>
              <p:nvPr/>
            </p:nvSpPr>
            <p:spPr>
              <a:xfrm>
                <a:off x="6775256" y="206699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CF51750E-F31B-40BF-B525-106CC938BCD2}"/>
                  </a:ext>
                </a:extLst>
              </p:cNvPr>
              <p:cNvSpPr/>
              <p:nvPr/>
            </p:nvSpPr>
            <p:spPr>
              <a:xfrm>
                <a:off x="6953783" y="206699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4BF037C9-50A7-4F42-8EA1-A250F7E181B4}"/>
                  </a:ext>
                </a:extLst>
              </p:cNvPr>
              <p:cNvSpPr/>
              <p:nvPr/>
            </p:nvSpPr>
            <p:spPr>
              <a:xfrm>
                <a:off x="7132310" y="206699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6561E917-1191-4222-83DF-45A4A74634BC}"/>
                  </a:ext>
                </a:extLst>
              </p:cNvPr>
              <p:cNvSpPr/>
              <p:nvPr/>
            </p:nvSpPr>
            <p:spPr>
              <a:xfrm>
                <a:off x="7310836" y="206699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FAD8F7AB-DFC3-4E1F-A36F-02BC4C3EEBA7}"/>
                  </a:ext>
                </a:extLst>
              </p:cNvPr>
              <p:cNvSpPr/>
              <p:nvPr/>
            </p:nvSpPr>
            <p:spPr>
              <a:xfrm>
                <a:off x="1212656" y="296615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890D4D0B-E5E5-4813-9AB2-86457BBBA831}"/>
                  </a:ext>
                </a:extLst>
              </p:cNvPr>
              <p:cNvSpPr/>
              <p:nvPr/>
            </p:nvSpPr>
            <p:spPr>
              <a:xfrm>
                <a:off x="1391183" y="296615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9E96CF16-F850-44D7-BF07-B9B761D3B4E5}"/>
                  </a:ext>
                </a:extLst>
              </p:cNvPr>
              <p:cNvSpPr/>
              <p:nvPr/>
            </p:nvSpPr>
            <p:spPr>
              <a:xfrm>
                <a:off x="1569710" y="296615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F292621D-B2F3-4776-AD54-4483741A76E1}"/>
                  </a:ext>
                </a:extLst>
              </p:cNvPr>
              <p:cNvSpPr/>
              <p:nvPr/>
            </p:nvSpPr>
            <p:spPr>
              <a:xfrm>
                <a:off x="1748236" y="296615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36AF4079-BA4F-48D8-8305-9987DA7553F6}"/>
                  </a:ext>
                </a:extLst>
              </p:cNvPr>
              <p:cNvSpPr/>
              <p:nvPr/>
            </p:nvSpPr>
            <p:spPr>
              <a:xfrm>
                <a:off x="1906076" y="285185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37E4DE82-347E-4DEB-8E18-2B20434F6F32}"/>
                  </a:ext>
                </a:extLst>
              </p:cNvPr>
              <p:cNvSpPr/>
              <p:nvPr/>
            </p:nvSpPr>
            <p:spPr>
              <a:xfrm>
                <a:off x="2084603" y="285185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B4DDFE62-AB2C-4F63-9061-0ABB9BA09A47}"/>
                  </a:ext>
                </a:extLst>
              </p:cNvPr>
              <p:cNvSpPr/>
              <p:nvPr/>
            </p:nvSpPr>
            <p:spPr>
              <a:xfrm>
                <a:off x="2263130" y="285185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565A406C-ECCE-4673-802A-18C353C178D0}"/>
                  </a:ext>
                </a:extLst>
              </p:cNvPr>
              <p:cNvSpPr/>
              <p:nvPr/>
            </p:nvSpPr>
            <p:spPr>
              <a:xfrm>
                <a:off x="2441656" y="285185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70024EAA-F13B-4E36-9595-29D4BC88CA00}"/>
                  </a:ext>
                </a:extLst>
              </p:cNvPr>
              <p:cNvSpPr/>
              <p:nvPr/>
            </p:nvSpPr>
            <p:spPr>
              <a:xfrm>
                <a:off x="2614736" y="275279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1367343C-5BE8-4138-91C9-281B87565F82}"/>
                  </a:ext>
                </a:extLst>
              </p:cNvPr>
              <p:cNvSpPr/>
              <p:nvPr/>
            </p:nvSpPr>
            <p:spPr>
              <a:xfrm>
                <a:off x="2793263" y="275279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37171B55-8BAB-44FD-A171-EAF013A9FEAC}"/>
                  </a:ext>
                </a:extLst>
              </p:cNvPr>
              <p:cNvSpPr/>
              <p:nvPr/>
            </p:nvSpPr>
            <p:spPr>
              <a:xfrm>
                <a:off x="2971790" y="275279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69B8488B-3B11-4467-9DDE-57D045AAE209}"/>
                  </a:ext>
                </a:extLst>
              </p:cNvPr>
              <p:cNvSpPr/>
              <p:nvPr/>
            </p:nvSpPr>
            <p:spPr>
              <a:xfrm>
                <a:off x="3150316" y="275279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98DD7058-1121-48AC-AFA9-9BCCA438D18A}"/>
                  </a:ext>
                </a:extLst>
              </p:cNvPr>
              <p:cNvSpPr/>
              <p:nvPr/>
            </p:nvSpPr>
            <p:spPr>
              <a:xfrm>
                <a:off x="3308156" y="263087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A8A338FF-7C95-48F8-B00A-C552BBA40CC1}"/>
                  </a:ext>
                </a:extLst>
              </p:cNvPr>
              <p:cNvSpPr/>
              <p:nvPr/>
            </p:nvSpPr>
            <p:spPr>
              <a:xfrm>
                <a:off x="3486683" y="263087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473917F5-EAB6-4753-8B29-69CA0392ECCA}"/>
                  </a:ext>
                </a:extLst>
              </p:cNvPr>
              <p:cNvSpPr/>
              <p:nvPr/>
            </p:nvSpPr>
            <p:spPr>
              <a:xfrm>
                <a:off x="3665210" y="263087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A06A1BCE-BA80-4B12-B182-A32E0AD514C9}"/>
                  </a:ext>
                </a:extLst>
              </p:cNvPr>
              <p:cNvSpPr/>
              <p:nvPr/>
            </p:nvSpPr>
            <p:spPr>
              <a:xfrm>
                <a:off x="3843736" y="263087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03EE1D6F-461E-45C8-AB9B-795DDE177BC4}"/>
                  </a:ext>
                </a:extLst>
              </p:cNvPr>
              <p:cNvSpPr/>
              <p:nvPr/>
            </p:nvSpPr>
            <p:spPr>
              <a:xfrm>
                <a:off x="488756" y="296615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1954D06F-AD9F-4046-94D1-09FC2D7AA404}"/>
                  </a:ext>
                </a:extLst>
              </p:cNvPr>
              <p:cNvSpPr/>
              <p:nvPr/>
            </p:nvSpPr>
            <p:spPr>
              <a:xfrm>
                <a:off x="667283" y="296615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556F802B-C883-4FF6-977A-16376EB476E5}"/>
                  </a:ext>
                </a:extLst>
              </p:cNvPr>
              <p:cNvSpPr/>
              <p:nvPr/>
            </p:nvSpPr>
            <p:spPr>
              <a:xfrm>
                <a:off x="845810" y="296615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2205865F-0207-45DF-A7C2-D2EA38557E04}"/>
                  </a:ext>
                </a:extLst>
              </p:cNvPr>
              <p:cNvSpPr/>
              <p:nvPr/>
            </p:nvSpPr>
            <p:spPr>
              <a:xfrm>
                <a:off x="1024336" y="296615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056C40BE-B57E-4C75-A141-5FA2AC54D176}"/>
                </a:ext>
              </a:extLst>
            </p:cNvPr>
            <p:cNvSpPr/>
            <p:nvPr/>
          </p:nvSpPr>
          <p:spPr>
            <a:xfrm>
              <a:off x="4887570" y="3023665"/>
              <a:ext cx="29848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8</a:t>
              </a:r>
              <a:endParaRPr lang="zh-CN" altLang="en-US" dirty="0"/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780DB3AE-93F1-45C5-B00C-5F6BD5685078}"/>
                </a:ext>
              </a:extLst>
            </p:cNvPr>
            <p:cNvSpPr/>
            <p:nvPr/>
          </p:nvSpPr>
          <p:spPr>
            <a:xfrm>
              <a:off x="5580273" y="3016045"/>
              <a:ext cx="41229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16</a:t>
              </a:r>
              <a:endParaRPr lang="zh-CN" altLang="en-US" dirty="0"/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EC5193CF-0617-4719-A6D0-C1C2B3AC9310}"/>
                </a:ext>
              </a:extLst>
            </p:cNvPr>
            <p:cNvSpPr/>
            <p:nvPr/>
          </p:nvSpPr>
          <p:spPr>
            <a:xfrm>
              <a:off x="6288943" y="3016045"/>
              <a:ext cx="41229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24</a:t>
              </a:r>
              <a:endParaRPr lang="zh-CN" altLang="en-US" dirty="0"/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3A768C0E-FB90-4F7F-9B90-7D2307AA87DD}"/>
                </a:ext>
              </a:extLst>
            </p:cNvPr>
            <p:cNvSpPr/>
            <p:nvPr/>
          </p:nvSpPr>
          <p:spPr>
            <a:xfrm>
              <a:off x="3538829" y="3023665"/>
              <a:ext cx="36740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-8</a:t>
              </a:r>
              <a:endParaRPr lang="zh-CN" altLang="en-US" dirty="0"/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D96471C5-8841-477D-9222-A1D87066D15F}"/>
                </a:ext>
              </a:extLst>
            </p:cNvPr>
            <p:cNvSpPr/>
            <p:nvPr/>
          </p:nvSpPr>
          <p:spPr>
            <a:xfrm>
              <a:off x="2799348" y="3023665"/>
              <a:ext cx="48122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-16</a:t>
              </a:r>
              <a:endParaRPr lang="zh-CN" altLang="en-US" dirty="0"/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33A8108F-249B-45D2-B8F9-BB8A61C46BD8}"/>
                </a:ext>
              </a:extLst>
            </p:cNvPr>
            <p:cNvSpPr/>
            <p:nvPr/>
          </p:nvSpPr>
          <p:spPr>
            <a:xfrm>
              <a:off x="2006644" y="3023665"/>
              <a:ext cx="48122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-24</a:t>
              </a:r>
              <a:endParaRPr lang="zh-CN" altLang="en-US" dirty="0"/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61A97035-B8A9-460E-BA53-71B9C6EAA422}"/>
                </a:ext>
              </a:extLst>
            </p:cNvPr>
            <p:cNvSpPr/>
            <p:nvPr/>
          </p:nvSpPr>
          <p:spPr>
            <a:xfrm>
              <a:off x="6974753" y="3023665"/>
              <a:ext cx="41229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32</a:t>
              </a:r>
              <a:endParaRPr lang="zh-CN" altLang="en-US" dirty="0"/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A4446513-DC0C-4B7B-AEEF-475A781998A7}"/>
                </a:ext>
              </a:extLst>
            </p:cNvPr>
            <p:cNvSpPr/>
            <p:nvPr/>
          </p:nvSpPr>
          <p:spPr>
            <a:xfrm>
              <a:off x="1306013" y="3023665"/>
              <a:ext cx="48122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-32</a:t>
              </a:r>
              <a:endParaRPr lang="zh-CN" altLang="en-US" dirty="0"/>
            </a:p>
          </p:txBody>
        </p: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6158CBBE-DE6C-4411-A6DE-E53C1DCED471}"/>
                </a:ext>
              </a:extLst>
            </p:cNvPr>
            <p:cNvGrpSpPr/>
            <p:nvPr/>
          </p:nvGrpSpPr>
          <p:grpSpPr>
            <a:xfrm>
              <a:off x="587816" y="2066036"/>
              <a:ext cx="6867799" cy="954091"/>
              <a:chOff x="488756" y="2066999"/>
              <a:chExt cx="6867799" cy="954091"/>
            </a:xfrm>
            <a:solidFill>
              <a:schemeClr val="accent2"/>
            </a:solidFill>
          </p:grpSpPr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DC609668-F9FF-4F8F-99BD-C95016E62548}"/>
                  </a:ext>
                </a:extLst>
              </p:cNvPr>
              <p:cNvSpPr/>
              <p:nvPr/>
            </p:nvSpPr>
            <p:spPr>
              <a:xfrm>
                <a:off x="3986336" y="250895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2BE1079F-2361-4467-B459-5ACE3A1B8A61}"/>
                  </a:ext>
                </a:extLst>
              </p:cNvPr>
              <p:cNvSpPr/>
              <p:nvPr/>
            </p:nvSpPr>
            <p:spPr>
              <a:xfrm>
                <a:off x="4164863" y="250895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3613FAFF-DC93-4ED2-9552-E54E155B96EB}"/>
                  </a:ext>
                </a:extLst>
              </p:cNvPr>
              <p:cNvSpPr/>
              <p:nvPr/>
            </p:nvSpPr>
            <p:spPr>
              <a:xfrm>
                <a:off x="4343390" y="250895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8230B678-B442-448E-9DD7-E2783F35BAB4}"/>
                  </a:ext>
                </a:extLst>
              </p:cNvPr>
              <p:cNvSpPr/>
              <p:nvPr/>
            </p:nvSpPr>
            <p:spPr>
              <a:xfrm>
                <a:off x="4521916" y="250895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E9BDAA44-44CA-4F77-8053-96E259B4835C}"/>
                  </a:ext>
                </a:extLst>
              </p:cNvPr>
              <p:cNvSpPr/>
              <p:nvPr/>
            </p:nvSpPr>
            <p:spPr>
              <a:xfrm>
                <a:off x="4679756" y="239465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20AD349B-8A43-465E-838F-1C874110836C}"/>
                  </a:ext>
                </a:extLst>
              </p:cNvPr>
              <p:cNvSpPr/>
              <p:nvPr/>
            </p:nvSpPr>
            <p:spPr>
              <a:xfrm>
                <a:off x="4858283" y="239465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218FF92E-B355-409F-89BC-CAEC6E99CF4E}"/>
                  </a:ext>
                </a:extLst>
              </p:cNvPr>
              <p:cNvSpPr/>
              <p:nvPr/>
            </p:nvSpPr>
            <p:spPr>
              <a:xfrm>
                <a:off x="5036810" y="239465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82A4BC1F-C57B-4AC1-80B5-8A714A2347C8}"/>
                  </a:ext>
                </a:extLst>
              </p:cNvPr>
              <p:cNvSpPr/>
              <p:nvPr/>
            </p:nvSpPr>
            <p:spPr>
              <a:xfrm>
                <a:off x="5215336" y="239465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E0ADF87E-B90F-490E-BE94-12B41E0C303F}"/>
                  </a:ext>
                </a:extLst>
              </p:cNvPr>
              <p:cNvSpPr/>
              <p:nvPr/>
            </p:nvSpPr>
            <p:spPr>
              <a:xfrm>
                <a:off x="5388416" y="229559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9B109A69-7D61-4196-9F7C-60B983825C72}"/>
                  </a:ext>
                </a:extLst>
              </p:cNvPr>
              <p:cNvSpPr/>
              <p:nvPr/>
            </p:nvSpPr>
            <p:spPr>
              <a:xfrm>
                <a:off x="5566943" y="229559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9D423DCC-F1AF-4801-9117-B647932FD263}"/>
                  </a:ext>
                </a:extLst>
              </p:cNvPr>
              <p:cNvSpPr/>
              <p:nvPr/>
            </p:nvSpPr>
            <p:spPr>
              <a:xfrm>
                <a:off x="5745470" y="229559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83F559DB-49E4-4144-9CF3-46BC3BA768CD}"/>
                  </a:ext>
                </a:extLst>
              </p:cNvPr>
              <p:cNvSpPr/>
              <p:nvPr/>
            </p:nvSpPr>
            <p:spPr>
              <a:xfrm>
                <a:off x="5923996" y="229559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C5F41F53-FA22-49B2-B5BC-AD686F2C525F}"/>
                  </a:ext>
                </a:extLst>
              </p:cNvPr>
              <p:cNvSpPr/>
              <p:nvPr/>
            </p:nvSpPr>
            <p:spPr>
              <a:xfrm>
                <a:off x="6081836" y="217367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A075AEC3-FD54-4C70-8BBF-720658FEB43A}"/>
                  </a:ext>
                </a:extLst>
              </p:cNvPr>
              <p:cNvSpPr/>
              <p:nvPr/>
            </p:nvSpPr>
            <p:spPr>
              <a:xfrm>
                <a:off x="6260363" y="217367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7D1AB99B-A8C0-4D59-AE95-2FA39E1B79A6}"/>
                  </a:ext>
                </a:extLst>
              </p:cNvPr>
              <p:cNvSpPr/>
              <p:nvPr/>
            </p:nvSpPr>
            <p:spPr>
              <a:xfrm>
                <a:off x="6438890" y="217367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FA2E7E2B-0376-4CC6-A770-DDCF86BEA06C}"/>
                  </a:ext>
                </a:extLst>
              </p:cNvPr>
              <p:cNvSpPr/>
              <p:nvPr/>
            </p:nvSpPr>
            <p:spPr>
              <a:xfrm>
                <a:off x="6617416" y="217367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8DB9612D-DF00-487B-92D6-6748490EC8CD}"/>
                  </a:ext>
                </a:extLst>
              </p:cNvPr>
              <p:cNvSpPr/>
              <p:nvPr/>
            </p:nvSpPr>
            <p:spPr>
              <a:xfrm>
                <a:off x="6775256" y="206699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7B277645-9960-46FE-86DF-AF7732C684A5}"/>
                  </a:ext>
                </a:extLst>
              </p:cNvPr>
              <p:cNvSpPr/>
              <p:nvPr/>
            </p:nvSpPr>
            <p:spPr>
              <a:xfrm>
                <a:off x="6953783" y="206699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A74C695D-C57E-4A09-AF16-CD91F5E58567}"/>
                  </a:ext>
                </a:extLst>
              </p:cNvPr>
              <p:cNvSpPr/>
              <p:nvPr/>
            </p:nvSpPr>
            <p:spPr>
              <a:xfrm>
                <a:off x="7132310" y="206699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99DAEA4C-5868-48E3-96B1-84F4E4547C18}"/>
                  </a:ext>
                </a:extLst>
              </p:cNvPr>
              <p:cNvSpPr/>
              <p:nvPr/>
            </p:nvSpPr>
            <p:spPr>
              <a:xfrm>
                <a:off x="7310836" y="206699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08D50FD9-4831-493C-8AF4-EAC157FE277D}"/>
                  </a:ext>
                </a:extLst>
              </p:cNvPr>
              <p:cNvSpPr/>
              <p:nvPr/>
            </p:nvSpPr>
            <p:spPr>
              <a:xfrm>
                <a:off x="1212656" y="296615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24949F40-B0FE-4114-AD14-DD6FB7A02E86}"/>
                  </a:ext>
                </a:extLst>
              </p:cNvPr>
              <p:cNvSpPr/>
              <p:nvPr/>
            </p:nvSpPr>
            <p:spPr>
              <a:xfrm>
                <a:off x="1391183" y="296615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51B31659-AA6A-4E48-A190-F282A0BF56C3}"/>
                  </a:ext>
                </a:extLst>
              </p:cNvPr>
              <p:cNvSpPr/>
              <p:nvPr/>
            </p:nvSpPr>
            <p:spPr>
              <a:xfrm>
                <a:off x="1569710" y="296615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604D5A1C-5727-49E1-AE33-2BAADAAFCF43}"/>
                  </a:ext>
                </a:extLst>
              </p:cNvPr>
              <p:cNvSpPr/>
              <p:nvPr/>
            </p:nvSpPr>
            <p:spPr>
              <a:xfrm>
                <a:off x="1748236" y="296615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F39EFD47-5AA0-4DF6-A345-9CB3B8A323CB}"/>
                  </a:ext>
                </a:extLst>
              </p:cNvPr>
              <p:cNvSpPr/>
              <p:nvPr/>
            </p:nvSpPr>
            <p:spPr>
              <a:xfrm>
                <a:off x="1906076" y="285185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9FAECDD0-7768-49F6-AF9C-4CB6D82A5143}"/>
                  </a:ext>
                </a:extLst>
              </p:cNvPr>
              <p:cNvSpPr/>
              <p:nvPr/>
            </p:nvSpPr>
            <p:spPr>
              <a:xfrm>
                <a:off x="2084603" y="285185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822C3027-8C7D-48E1-9E1D-8ACA50766CC2}"/>
                  </a:ext>
                </a:extLst>
              </p:cNvPr>
              <p:cNvSpPr/>
              <p:nvPr/>
            </p:nvSpPr>
            <p:spPr>
              <a:xfrm>
                <a:off x="2263130" y="285185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1B55311F-7BDF-40FB-906B-E8B6F9A27BA6}"/>
                  </a:ext>
                </a:extLst>
              </p:cNvPr>
              <p:cNvSpPr/>
              <p:nvPr/>
            </p:nvSpPr>
            <p:spPr>
              <a:xfrm>
                <a:off x="2441656" y="285185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E59958ED-4F6A-4846-B10B-38D6D2A9416B}"/>
                  </a:ext>
                </a:extLst>
              </p:cNvPr>
              <p:cNvSpPr/>
              <p:nvPr/>
            </p:nvSpPr>
            <p:spPr>
              <a:xfrm>
                <a:off x="2614736" y="275279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7292C5FD-E6CF-46BD-9D67-8356B55760A8}"/>
                  </a:ext>
                </a:extLst>
              </p:cNvPr>
              <p:cNvSpPr/>
              <p:nvPr/>
            </p:nvSpPr>
            <p:spPr>
              <a:xfrm>
                <a:off x="2793263" y="275279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54C2A017-31F2-48C7-8F42-821F686B022B}"/>
                  </a:ext>
                </a:extLst>
              </p:cNvPr>
              <p:cNvSpPr/>
              <p:nvPr/>
            </p:nvSpPr>
            <p:spPr>
              <a:xfrm>
                <a:off x="2971790" y="275279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BEB50F8A-C330-42EA-B7ED-80F517E70493}"/>
                  </a:ext>
                </a:extLst>
              </p:cNvPr>
              <p:cNvSpPr/>
              <p:nvPr/>
            </p:nvSpPr>
            <p:spPr>
              <a:xfrm>
                <a:off x="3150316" y="275279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378CA1C0-D23C-4A0B-94DF-5CCCE04AD868}"/>
                  </a:ext>
                </a:extLst>
              </p:cNvPr>
              <p:cNvSpPr/>
              <p:nvPr/>
            </p:nvSpPr>
            <p:spPr>
              <a:xfrm>
                <a:off x="3308156" y="263087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B6473C4D-EF9B-43B9-B3BC-CA73EB4BD8EE}"/>
                  </a:ext>
                </a:extLst>
              </p:cNvPr>
              <p:cNvSpPr/>
              <p:nvPr/>
            </p:nvSpPr>
            <p:spPr>
              <a:xfrm>
                <a:off x="3486683" y="263087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129ACC03-BD1B-49CF-98AD-64D39DFDFD0F}"/>
                  </a:ext>
                </a:extLst>
              </p:cNvPr>
              <p:cNvSpPr/>
              <p:nvPr/>
            </p:nvSpPr>
            <p:spPr>
              <a:xfrm>
                <a:off x="3665210" y="263087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0EEE0E8D-E00D-429A-A43F-A218DE1267F0}"/>
                  </a:ext>
                </a:extLst>
              </p:cNvPr>
              <p:cNvSpPr/>
              <p:nvPr/>
            </p:nvSpPr>
            <p:spPr>
              <a:xfrm>
                <a:off x="3843736" y="263087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0F65C154-BF0F-4A4A-ADE6-874CBEE1B338}"/>
                  </a:ext>
                </a:extLst>
              </p:cNvPr>
              <p:cNvSpPr/>
              <p:nvPr/>
            </p:nvSpPr>
            <p:spPr>
              <a:xfrm>
                <a:off x="488756" y="296615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83B25103-03E4-42AA-BD4D-1EEF61EF092C}"/>
                  </a:ext>
                </a:extLst>
              </p:cNvPr>
              <p:cNvSpPr/>
              <p:nvPr/>
            </p:nvSpPr>
            <p:spPr>
              <a:xfrm>
                <a:off x="667283" y="296615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686E4601-0586-413B-95A0-D7835F62FB29}"/>
                  </a:ext>
                </a:extLst>
              </p:cNvPr>
              <p:cNvSpPr/>
              <p:nvPr/>
            </p:nvSpPr>
            <p:spPr>
              <a:xfrm>
                <a:off x="845810" y="296615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965431A3-2F80-4FC8-A628-F361EF2E1CC3}"/>
                  </a:ext>
                </a:extLst>
              </p:cNvPr>
              <p:cNvSpPr/>
              <p:nvPr/>
            </p:nvSpPr>
            <p:spPr>
              <a:xfrm>
                <a:off x="1024336" y="296615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BECC8D3E-74EC-412C-9CE5-54B355C9DAF8}"/>
                </a:ext>
              </a:extLst>
            </p:cNvPr>
            <p:cNvSpPr/>
            <p:nvPr/>
          </p:nvSpPr>
          <p:spPr>
            <a:xfrm>
              <a:off x="6144976" y="1662176"/>
              <a:ext cx="45719" cy="54931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7EF267BC-E76E-4018-B479-73F6496282C3}"/>
                </a:ext>
              </a:extLst>
            </p:cNvPr>
            <p:cNvSpPr/>
            <p:nvPr/>
          </p:nvSpPr>
          <p:spPr>
            <a:xfrm>
              <a:off x="6152596" y="1449779"/>
              <a:ext cx="45719" cy="5493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BDD87D31-8F04-46FB-9E23-2785700EA9FE}"/>
                </a:ext>
              </a:extLst>
            </p:cNvPr>
            <p:cNvSpPr/>
            <p:nvPr/>
          </p:nvSpPr>
          <p:spPr>
            <a:xfrm>
              <a:off x="6167835" y="1279126"/>
              <a:ext cx="215636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err="1"/>
                <a:t>weightIdx</a:t>
              </a:r>
              <a:r>
                <a:rPr lang="en-US" altLang="zh-CN" dirty="0"/>
                <a:t> value occur</a:t>
              </a: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B62901F8-669F-4F89-A1A3-27EB9681E7AB}"/>
                </a:ext>
              </a:extLst>
            </p:cNvPr>
            <p:cNvSpPr/>
            <p:nvPr/>
          </p:nvSpPr>
          <p:spPr>
            <a:xfrm>
              <a:off x="6167835" y="1515803"/>
              <a:ext cx="282962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err="1"/>
                <a:t>weightIdx</a:t>
              </a:r>
              <a:r>
                <a:rPr lang="en-US" altLang="zh-CN" dirty="0"/>
                <a:t> value never occur</a:t>
              </a:r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EC516F7D-1545-41E7-8C3A-F88243C36D58}"/>
                </a:ext>
              </a:extLst>
            </p:cNvPr>
            <p:cNvGrpSpPr/>
            <p:nvPr/>
          </p:nvGrpSpPr>
          <p:grpSpPr>
            <a:xfrm>
              <a:off x="7499156" y="2066999"/>
              <a:ext cx="581299" cy="54931"/>
              <a:chOff x="7499156" y="2066999"/>
              <a:chExt cx="581299" cy="54931"/>
            </a:xfrm>
          </p:grpSpPr>
          <p:sp>
            <p:nvSpPr>
              <p:cNvPr id="211" name="椭圆 210">
                <a:extLst>
                  <a:ext uri="{FF2B5EF4-FFF2-40B4-BE49-F238E27FC236}">
                    <a16:creationId xmlns:a16="http://schemas.microsoft.com/office/drawing/2014/main" id="{1ACA0720-FC30-4DD3-8AF7-40B3BEF437C4}"/>
                  </a:ext>
                </a:extLst>
              </p:cNvPr>
              <p:cNvSpPr/>
              <p:nvPr/>
            </p:nvSpPr>
            <p:spPr>
              <a:xfrm>
                <a:off x="7499156" y="206699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椭圆 211">
                <a:extLst>
                  <a:ext uri="{FF2B5EF4-FFF2-40B4-BE49-F238E27FC236}">
                    <a16:creationId xmlns:a16="http://schemas.microsoft.com/office/drawing/2014/main" id="{C18ACD1B-5E30-4C9A-87BD-3B3E62205B7E}"/>
                  </a:ext>
                </a:extLst>
              </p:cNvPr>
              <p:cNvSpPr/>
              <p:nvPr/>
            </p:nvSpPr>
            <p:spPr>
              <a:xfrm>
                <a:off x="7677683" y="206699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椭圆 212">
                <a:extLst>
                  <a:ext uri="{FF2B5EF4-FFF2-40B4-BE49-F238E27FC236}">
                    <a16:creationId xmlns:a16="http://schemas.microsoft.com/office/drawing/2014/main" id="{A1120447-588A-47F3-AB03-79A720016B0A}"/>
                  </a:ext>
                </a:extLst>
              </p:cNvPr>
              <p:cNvSpPr/>
              <p:nvPr/>
            </p:nvSpPr>
            <p:spPr>
              <a:xfrm>
                <a:off x="7856210" y="206699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椭圆 213">
                <a:extLst>
                  <a:ext uri="{FF2B5EF4-FFF2-40B4-BE49-F238E27FC236}">
                    <a16:creationId xmlns:a16="http://schemas.microsoft.com/office/drawing/2014/main" id="{2FF52B24-11A8-4A6A-AC7F-0D6A1C967710}"/>
                  </a:ext>
                </a:extLst>
              </p:cNvPr>
              <p:cNvSpPr/>
              <p:nvPr/>
            </p:nvSpPr>
            <p:spPr>
              <a:xfrm>
                <a:off x="8034736" y="2066999"/>
                <a:ext cx="45719" cy="5493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6" name="组合 215">
              <a:extLst>
                <a:ext uri="{FF2B5EF4-FFF2-40B4-BE49-F238E27FC236}">
                  <a16:creationId xmlns:a16="http://schemas.microsoft.com/office/drawing/2014/main" id="{BF8DD3F9-A8EF-475D-AD48-C529B6EED441}"/>
                </a:ext>
              </a:extLst>
            </p:cNvPr>
            <p:cNvGrpSpPr/>
            <p:nvPr/>
          </p:nvGrpSpPr>
          <p:grpSpPr>
            <a:xfrm>
              <a:off x="7588422" y="2066036"/>
              <a:ext cx="581299" cy="54931"/>
              <a:chOff x="7499156" y="2066999"/>
              <a:chExt cx="581299" cy="54931"/>
            </a:xfrm>
            <a:solidFill>
              <a:schemeClr val="accent2"/>
            </a:solidFill>
          </p:grpSpPr>
          <p:sp>
            <p:nvSpPr>
              <p:cNvPr id="217" name="椭圆 216">
                <a:extLst>
                  <a:ext uri="{FF2B5EF4-FFF2-40B4-BE49-F238E27FC236}">
                    <a16:creationId xmlns:a16="http://schemas.microsoft.com/office/drawing/2014/main" id="{ACB285C3-7523-49CA-B6E8-81379C321731}"/>
                  </a:ext>
                </a:extLst>
              </p:cNvPr>
              <p:cNvSpPr/>
              <p:nvPr/>
            </p:nvSpPr>
            <p:spPr>
              <a:xfrm>
                <a:off x="7499156" y="206699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椭圆 217">
                <a:extLst>
                  <a:ext uri="{FF2B5EF4-FFF2-40B4-BE49-F238E27FC236}">
                    <a16:creationId xmlns:a16="http://schemas.microsoft.com/office/drawing/2014/main" id="{16B121C1-AEFE-4D56-81A7-4632A8857D04}"/>
                  </a:ext>
                </a:extLst>
              </p:cNvPr>
              <p:cNvSpPr/>
              <p:nvPr/>
            </p:nvSpPr>
            <p:spPr>
              <a:xfrm>
                <a:off x="7677683" y="206699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椭圆 218">
                <a:extLst>
                  <a:ext uri="{FF2B5EF4-FFF2-40B4-BE49-F238E27FC236}">
                    <a16:creationId xmlns:a16="http://schemas.microsoft.com/office/drawing/2014/main" id="{82E0D9E5-4574-448A-A6E0-CAC4CE684093}"/>
                  </a:ext>
                </a:extLst>
              </p:cNvPr>
              <p:cNvSpPr/>
              <p:nvPr/>
            </p:nvSpPr>
            <p:spPr>
              <a:xfrm>
                <a:off x="7856210" y="206699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椭圆 219">
                <a:extLst>
                  <a:ext uri="{FF2B5EF4-FFF2-40B4-BE49-F238E27FC236}">
                    <a16:creationId xmlns:a16="http://schemas.microsoft.com/office/drawing/2014/main" id="{4A8F3988-E43F-45E0-B72A-D334A1621FCA}"/>
                  </a:ext>
                </a:extLst>
              </p:cNvPr>
              <p:cNvSpPr/>
              <p:nvPr/>
            </p:nvSpPr>
            <p:spPr>
              <a:xfrm>
                <a:off x="8034736" y="2066999"/>
                <a:ext cx="45719" cy="5493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2" name="矩形 231">
              <a:extLst>
                <a:ext uri="{FF2B5EF4-FFF2-40B4-BE49-F238E27FC236}">
                  <a16:creationId xmlns:a16="http://schemas.microsoft.com/office/drawing/2014/main" id="{5DBB282C-7A3A-453F-8F31-CAFD1D9BDBBA}"/>
                </a:ext>
              </a:extLst>
            </p:cNvPr>
            <p:cNvSpPr/>
            <p:nvPr/>
          </p:nvSpPr>
          <p:spPr>
            <a:xfrm>
              <a:off x="4112230" y="2480791"/>
              <a:ext cx="29848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4</a:t>
              </a:r>
              <a:endParaRPr lang="zh-CN" altLang="en-US" dirty="0"/>
            </a:p>
          </p:txBody>
        </p:sp>
        <p:sp>
          <p:nvSpPr>
            <p:cNvPr id="233" name="矩形 232">
              <a:extLst>
                <a:ext uri="{FF2B5EF4-FFF2-40B4-BE49-F238E27FC236}">
                  <a16:creationId xmlns:a16="http://schemas.microsoft.com/office/drawing/2014/main" id="{30E78734-7AAF-4BEA-B7E0-9A52B22BED55}"/>
                </a:ext>
              </a:extLst>
            </p:cNvPr>
            <p:cNvSpPr/>
            <p:nvPr/>
          </p:nvSpPr>
          <p:spPr>
            <a:xfrm>
              <a:off x="4108255" y="1978842"/>
              <a:ext cx="29848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8</a:t>
              </a:r>
              <a:endParaRPr lang="zh-CN" altLang="en-US" dirty="0"/>
            </a:p>
          </p:txBody>
        </p:sp>
        <p:cxnSp>
          <p:nvCxnSpPr>
            <p:cNvPr id="237" name="直接连接符 236">
              <a:extLst>
                <a:ext uri="{FF2B5EF4-FFF2-40B4-BE49-F238E27FC236}">
                  <a16:creationId xmlns:a16="http://schemas.microsoft.com/office/drawing/2014/main" id="{6774F8E2-B294-404F-8C5B-0E87F0AACDE8}"/>
                </a:ext>
              </a:extLst>
            </p:cNvPr>
            <p:cNvCxnSpPr/>
            <p:nvPr/>
          </p:nvCxnSpPr>
          <p:spPr>
            <a:xfrm>
              <a:off x="4372682" y="2120967"/>
              <a:ext cx="5706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>
              <a:extLst>
                <a:ext uri="{FF2B5EF4-FFF2-40B4-BE49-F238E27FC236}">
                  <a16:creationId xmlns:a16="http://schemas.microsoft.com/office/drawing/2014/main" id="{FDDB3BA8-9C2B-40D6-9F3F-0B288FDD5FB4}"/>
                </a:ext>
              </a:extLst>
            </p:cNvPr>
            <p:cNvCxnSpPr/>
            <p:nvPr/>
          </p:nvCxnSpPr>
          <p:spPr>
            <a:xfrm>
              <a:off x="4362523" y="2535461"/>
              <a:ext cx="5706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1" name="矩形 250">
              <a:extLst>
                <a:ext uri="{FF2B5EF4-FFF2-40B4-BE49-F238E27FC236}">
                  <a16:creationId xmlns:a16="http://schemas.microsoft.com/office/drawing/2014/main" id="{17B2D6A0-844D-4BA0-A08E-3444C4707A10}"/>
                </a:ext>
              </a:extLst>
            </p:cNvPr>
            <p:cNvSpPr/>
            <p:nvPr/>
          </p:nvSpPr>
          <p:spPr>
            <a:xfrm>
              <a:off x="645600" y="3023665"/>
              <a:ext cx="48122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-40</a:t>
              </a:r>
              <a:endParaRPr lang="zh-CN" altLang="en-US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87" name="矩形 186">
                <a:extLst>
                  <a:ext uri="{FF2B5EF4-FFF2-40B4-BE49-F238E27FC236}">
                    <a16:creationId xmlns:a16="http://schemas.microsoft.com/office/drawing/2014/main" id="{368A2823-9110-444D-8646-79C15718B7D7}"/>
                  </a:ext>
                </a:extLst>
              </p:cNvPr>
              <p:cNvSpPr/>
              <p:nvPr/>
            </p:nvSpPr>
            <p:spPr>
              <a:xfrm>
                <a:off x="1538900" y="2759688"/>
                <a:ext cx="625841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1400" i="1" smtClean="0">
                          <a:latin typeface="Cambria Math" panose="02040503050406030204" pitchFamily="18" charset="0"/>
                        </a:rPr>
                        <m:t>𝑤𝑒𝑖𝑔h𝑡𝐼𝑑𝑥</m:t>
                      </m:r>
                      <m:r>
                        <a:rPr lang="zh-CN" altLang="en-US" sz="1400" i="0">
                          <a:latin typeface="Cambria Math" panose="02040503050406030204" pitchFamily="18" charset="0"/>
                        </a:rPr>
                        <m:t> = </m:t>
                      </m:r>
                      <m:d>
                        <m:dPr>
                          <m:ctrlPr>
                            <a:rPr lang="zh-CN" alt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zh-CN" altLang="en-US" sz="1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zh-CN" altLang="en-US" sz="1400" i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d>
                                <m:dPr>
                                  <m:ctrlPr>
                                    <a:rPr lang="zh-CN" alt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sz="1400" i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zh-CN" altLang="en-US" sz="1400" i="1">
                                      <a:latin typeface="Cambria Math" panose="02040503050406030204" pitchFamily="18" charset="0"/>
                                    </a:rPr>
                                    <m:t>𝑥𝐿</m:t>
                                  </m:r>
                                  <m:r>
                                    <a:rPr lang="zh-CN" altLang="en-US" sz="1400" i="0">
                                      <a:latin typeface="Cambria Math" panose="02040503050406030204" pitchFamily="18" charset="0"/>
                                    </a:rPr>
                                    <m:t> + </m:t>
                                  </m:r>
                                  <m:r>
                                    <a:rPr lang="zh-CN" altLang="en-US" sz="1400" i="1">
                                      <a:latin typeface="Cambria Math" panose="02040503050406030204" pitchFamily="18" charset="0"/>
                                    </a:rPr>
                                    <m:t>𝑜𝑓𝑓𝑠𝑒𝑡𝑋</m:t>
                                  </m:r>
                                  <m:r>
                                    <a:rPr lang="zh-CN" altLang="en-US" sz="1400" i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e>
                              </m:d>
                              <m:r>
                                <a:rPr lang="zh-CN" altLang="en-US" sz="1400" i="0">
                                  <a:latin typeface="Cambria Math" panose="02040503050406030204" pitchFamily="18" charset="0"/>
                                </a:rPr>
                                <m:t> &lt;&lt;  1 </m:t>
                              </m:r>
                            </m:e>
                          </m:d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+ 1 </m:t>
                          </m:r>
                        </m:e>
                      </m:d>
                      <m:r>
                        <a:rPr lang="zh-CN" altLang="en-US" sz="1400" i="0">
                          <a:latin typeface="Cambria Math" panose="02040503050406030204" pitchFamily="18" charset="0"/>
                        </a:rPr>
                        <m:t>∗ </m:t>
                      </m:r>
                      <m:r>
                        <a:rPr lang="zh-CN" altLang="en-US" sz="1400" i="1">
                          <a:latin typeface="Cambria Math" panose="02040503050406030204" pitchFamily="18" charset="0"/>
                        </a:rPr>
                        <m:t>𝑑𝑖𝑠𝐿𝑢𝑡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zh-CN" altLang="en-US" sz="1400" i="1">
                              <a:latin typeface="Cambria Math" panose="02040503050406030204" pitchFamily="18" charset="0"/>
                            </a:rPr>
                            <m:t>𝑑𝑖𝑠𝑝𝑙𝑎𝑐𝑒𝑚𝑒𝑛𝑡𝑋</m:t>
                          </m:r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en-US" altLang="zh-CN" sz="1400" i="0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140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( ( ( 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𝑦𝐿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 + 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𝑜𝑓𝑓𝑠𝑒𝑡𝑌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 )  &lt;&lt;  1 ) + 1 ) ) ∗ 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𝑑𝑖𝑠𝐿𝑢𝑡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[ 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𝑑𝑖𝑠𝑝𝑙𝑎𝑐𝑒𝑚𝑒𝑛𝑡𝑌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 ]</m:t>
                      </m:r>
                    </m:oMath>
                  </m:oMathPara>
                </a14:m>
                <a:endParaRPr lang="zh-CN" altLang="en-US" sz="1400" dirty="0"/>
              </a:p>
            </p:txBody>
          </p:sp>
        </mc:Choice>
        <mc:Fallback xmlns="">
          <p:sp>
            <p:nvSpPr>
              <p:cNvPr id="187" name="矩形 186">
                <a:extLst>
                  <a:ext uri="{FF2B5EF4-FFF2-40B4-BE49-F238E27FC236}">
                    <a16:creationId xmlns:a16="http://schemas.microsoft.com/office/drawing/2014/main" id="{368A2823-9110-444D-8646-79C15718B7D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8900" y="2759688"/>
                <a:ext cx="6258412" cy="523220"/>
              </a:xfrm>
              <a:prstGeom prst="rect">
                <a:avLst/>
              </a:prstGeom>
              <a:blipFill>
                <a:blip r:embed="rId2"/>
                <a:stretch>
                  <a:fillRect b="-46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8" name="矩形 187">
                <a:extLst>
                  <a:ext uri="{FF2B5EF4-FFF2-40B4-BE49-F238E27FC236}">
                    <a16:creationId xmlns:a16="http://schemas.microsoft.com/office/drawing/2014/main" id="{632E4E32-167F-4B93-B87E-EFA3951BA7B3}"/>
                  </a:ext>
                </a:extLst>
              </p:cNvPr>
              <p:cNvSpPr/>
              <p:nvPr/>
            </p:nvSpPr>
            <p:spPr>
              <a:xfrm>
                <a:off x="1403813" y="3252435"/>
                <a:ext cx="5527472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1400" i="1">
                          <a:latin typeface="Cambria Math" panose="02040503050406030204" pitchFamily="18" charset="0"/>
                        </a:rPr>
                        <m:t>𝑤𝑒𝑖𝑔h𝑡𝐼𝑑𝑥𝐿</m:t>
                      </m:r>
                      <m:r>
                        <a:rPr lang="zh-CN" altLang="en-US" sz="1400" i="0">
                          <a:latin typeface="Cambria Math" panose="02040503050406030204" pitchFamily="18" charset="0"/>
                        </a:rPr>
                        <m:t> = </m:t>
                      </m:r>
                      <m:r>
                        <a:rPr lang="zh-CN" altLang="en-US" sz="1400" i="1">
                          <a:latin typeface="Cambria Math" panose="02040503050406030204" pitchFamily="18" charset="0"/>
                        </a:rPr>
                        <m:t>𝑝𝑎𝑟𝑡𝐹𝑙𝑖𝑝</m:t>
                      </m:r>
                      <m:r>
                        <a:rPr lang="zh-CN" altLang="en-US" sz="1400" i="0">
                          <a:latin typeface="Cambria Math" panose="02040503050406030204" pitchFamily="18" charset="0"/>
                        </a:rPr>
                        <m:t>  ?  32 + </m:t>
                      </m:r>
                      <m:r>
                        <a:rPr lang="zh-CN" altLang="en-US" sz="1400" i="1">
                          <a:latin typeface="Cambria Math" panose="02040503050406030204" pitchFamily="18" charset="0"/>
                        </a:rPr>
                        <m:t>𝑤𝑒𝑖𝑔h𝑡𝐼𝑑𝑥</m:t>
                      </m:r>
                      <m:r>
                        <a:rPr lang="zh-CN" altLang="en-US" sz="1400" i="0">
                          <a:latin typeface="Cambria Math" panose="02040503050406030204" pitchFamily="18" charset="0"/>
                        </a:rPr>
                        <m:t>  :  32 − </m:t>
                      </m:r>
                      <m:r>
                        <a:rPr lang="zh-CN" altLang="en-US" sz="1400" i="1">
                          <a:latin typeface="Cambria Math" panose="02040503050406030204" pitchFamily="18" charset="0"/>
                        </a:rPr>
                        <m:t>𝑤𝑒𝑖𝑔h𝑡𝐼𝑑𝑥</m:t>
                      </m:r>
                    </m:oMath>
                  </m:oMathPara>
                </a14:m>
                <a:endParaRPr lang="zh-CN" altLang="en-US" sz="1400" dirty="0"/>
              </a:p>
            </p:txBody>
          </p:sp>
        </mc:Choice>
        <mc:Fallback xmlns="">
          <p:sp>
            <p:nvSpPr>
              <p:cNvPr id="188" name="矩形 187">
                <a:extLst>
                  <a:ext uri="{FF2B5EF4-FFF2-40B4-BE49-F238E27FC236}">
                    <a16:creationId xmlns:a16="http://schemas.microsoft.com/office/drawing/2014/main" id="{632E4E32-167F-4B93-B87E-EFA3951BA7B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813" y="3252435"/>
                <a:ext cx="5527472" cy="307777"/>
              </a:xfrm>
              <a:prstGeom prst="rect">
                <a:avLst/>
              </a:prstGeom>
              <a:blipFill>
                <a:blip r:embed="rId3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9" name="矩形 188">
                <a:extLst>
                  <a:ext uri="{FF2B5EF4-FFF2-40B4-BE49-F238E27FC236}">
                    <a16:creationId xmlns:a16="http://schemas.microsoft.com/office/drawing/2014/main" id="{388D0DB7-6BF1-4B97-BAB8-B1F94D795CC9}"/>
                  </a:ext>
                </a:extLst>
              </p:cNvPr>
              <p:cNvSpPr/>
              <p:nvPr/>
            </p:nvSpPr>
            <p:spPr>
              <a:xfrm>
                <a:off x="923372" y="3521744"/>
                <a:ext cx="548114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zh-CN" alt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sz="1400" i="1">
                              <a:latin typeface="Cambria Math" panose="02040503050406030204" pitchFamily="18" charset="0"/>
                            </a:rPr>
                            <m:t>𝑤𝑉𝑎𝑙𝑢𝑒</m:t>
                          </m:r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 = </m:t>
                          </m:r>
                          <m:r>
                            <a:rPr lang="zh-CN" altLang="en-US" sz="1400" i="1">
                              <a:latin typeface="Cambria Math" panose="02040503050406030204" pitchFamily="18" charset="0"/>
                            </a:rPr>
                            <m:t>𝐶𝑙𝑖𝑝</m:t>
                          </m:r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3( 0, 8, ( </m:t>
                          </m:r>
                          <m:r>
                            <a:rPr lang="zh-CN" altLang="en-US" sz="1400" i="1">
                              <a:latin typeface="Cambria Math" panose="02040503050406030204" pitchFamily="18" charset="0"/>
                            </a:rPr>
                            <m:t>𝑤𝑒𝑖𝑔h𝑡𝐼𝑑𝑥𝐿</m:t>
                          </m:r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 + 4 )  &gt;&gt;  3 </m:t>
                          </m:r>
                        </m:e>
                      </m:d>
                    </m:oMath>
                  </m:oMathPara>
                </a14:m>
                <a:endParaRPr lang="zh-CN" altLang="en-US" sz="1400" dirty="0"/>
              </a:p>
            </p:txBody>
          </p:sp>
        </mc:Choice>
        <mc:Fallback xmlns="">
          <p:sp>
            <p:nvSpPr>
              <p:cNvPr id="189" name="矩形 188">
                <a:extLst>
                  <a:ext uri="{FF2B5EF4-FFF2-40B4-BE49-F238E27FC236}">
                    <a16:creationId xmlns:a16="http://schemas.microsoft.com/office/drawing/2014/main" id="{388D0DB7-6BF1-4B97-BAB8-B1F94D795CC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3372" y="3521744"/>
                <a:ext cx="5481145" cy="307777"/>
              </a:xfrm>
              <a:prstGeom prst="rect">
                <a:avLst/>
              </a:prstGeom>
              <a:blipFill>
                <a:blip r:embed="rId4"/>
                <a:stretch>
                  <a:fillRect t="-102000" b="-16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90" name="表格 189">
            <a:extLst>
              <a:ext uri="{FF2B5EF4-FFF2-40B4-BE49-F238E27FC236}">
                <a16:creationId xmlns:a16="http://schemas.microsoft.com/office/drawing/2014/main" id="{9FDA40F8-D4ED-4AEA-B231-DFED48F3E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6387874"/>
              </p:ext>
            </p:extLst>
          </p:nvPr>
        </p:nvGraphicFramePr>
        <p:xfrm>
          <a:off x="1899143" y="1456561"/>
          <a:ext cx="4926965" cy="76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2960">
                  <a:extLst>
                    <a:ext uri="{9D8B030D-6E8A-4147-A177-3AD203B41FA5}">
                      <a16:colId xmlns:a16="http://schemas.microsoft.com/office/drawing/2014/main" val="251924624"/>
                    </a:ext>
                  </a:extLst>
                </a:gridCol>
                <a:gridCol w="341630">
                  <a:extLst>
                    <a:ext uri="{9D8B030D-6E8A-4147-A177-3AD203B41FA5}">
                      <a16:colId xmlns:a16="http://schemas.microsoft.com/office/drawing/2014/main" val="1934992943"/>
                    </a:ext>
                  </a:extLst>
                </a:gridCol>
                <a:gridCol w="342265">
                  <a:extLst>
                    <a:ext uri="{9D8B030D-6E8A-4147-A177-3AD203B41FA5}">
                      <a16:colId xmlns:a16="http://schemas.microsoft.com/office/drawing/2014/main" val="2420333081"/>
                    </a:ext>
                  </a:extLst>
                </a:gridCol>
                <a:gridCol w="341630">
                  <a:extLst>
                    <a:ext uri="{9D8B030D-6E8A-4147-A177-3AD203B41FA5}">
                      <a16:colId xmlns:a16="http://schemas.microsoft.com/office/drawing/2014/main" val="2564997819"/>
                    </a:ext>
                  </a:extLst>
                </a:gridCol>
                <a:gridCol w="341630">
                  <a:extLst>
                    <a:ext uri="{9D8B030D-6E8A-4147-A177-3AD203B41FA5}">
                      <a16:colId xmlns:a16="http://schemas.microsoft.com/office/drawing/2014/main" val="3111784943"/>
                    </a:ext>
                  </a:extLst>
                </a:gridCol>
                <a:gridCol w="341630">
                  <a:extLst>
                    <a:ext uri="{9D8B030D-6E8A-4147-A177-3AD203B41FA5}">
                      <a16:colId xmlns:a16="http://schemas.microsoft.com/office/drawing/2014/main" val="4065460900"/>
                    </a:ext>
                  </a:extLst>
                </a:gridCol>
                <a:gridCol w="342265">
                  <a:extLst>
                    <a:ext uri="{9D8B030D-6E8A-4147-A177-3AD203B41FA5}">
                      <a16:colId xmlns:a16="http://schemas.microsoft.com/office/drawing/2014/main" val="2220654410"/>
                    </a:ext>
                  </a:extLst>
                </a:gridCol>
                <a:gridCol w="342265">
                  <a:extLst>
                    <a:ext uri="{9D8B030D-6E8A-4147-A177-3AD203B41FA5}">
                      <a16:colId xmlns:a16="http://schemas.microsoft.com/office/drawing/2014/main" val="2715217637"/>
                    </a:ext>
                  </a:extLst>
                </a:gridCol>
                <a:gridCol w="341630">
                  <a:extLst>
                    <a:ext uri="{9D8B030D-6E8A-4147-A177-3AD203B41FA5}">
                      <a16:colId xmlns:a16="http://schemas.microsoft.com/office/drawing/2014/main" val="4222435020"/>
                    </a:ext>
                  </a:extLst>
                </a:gridCol>
                <a:gridCol w="342265">
                  <a:extLst>
                    <a:ext uri="{9D8B030D-6E8A-4147-A177-3AD203B41FA5}">
                      <a16:colId xmlns:a16="http://schemas.microsoft.com/office/drawing/2014/main" val="1216446396"/>
                    </a:ext>
                  </a:extLst>
                </a:gridCol>
                <a:gridCol w="342265">
                  <a:extLst>
                    <a:ext uri="{9D8B030D-6E8A-4147-A177-3AD203B41FA5}">
                      <a16:colId xmlns:a16="http://schemas.microsoft.com/office/drawing/2014/main" val="1831199982"/>
                    </a:ext>
                  </a:extLst>
                </a:gridCol>
                <a:gridCol w="342265">
                  <a:extLst>
                    <a:ext uri="{9D8B030D-6E8A-4147-A177-3AD203B41FA5}">
                      <a16:colId xmlns:a16="http://schemas.microsoft.com/office/drawing/2014/main" val="322545338"/>
                    </a:ext>
                  </a:extLst>
                </a:gridCol>
                <a:gridCol w="342265">
                  <a:extLst>
                    <a:ext uri="{9D8B030D-6E8A-4147-A177-3AD203B41FA5}">
                      <a16:colId xmlns:a16="http://schemas.microsoft.com/office/drawing/2014/main" val="384699104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idx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6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14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528473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disLut[idx]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−2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−4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−4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−8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−8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594132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idx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16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19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26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27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29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30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3010531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disLut[idx]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−8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−8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−8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−4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−4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−2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8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21393664"/>
                  </a:ext>
                </a:extLst>
              </a:tr>
            </a:tbl>
          </a:graphicData>
        </a:graphic>
      </p:graphicFrame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6579D8A-6AD4-4ADB-B3AC-6E43FFD475E4}"/>
              </a:ext>
            </a:extLst>
          </p:cNvPr>
          <p:cNvCxnSpPr>
            <a:cxnSpLocks/>
          </p:cNvCxnSpPr>
          <p:nvPr/>
        </p:nvCxnSpPr>
        <p:spPr>
          <a:xfrm flipV="1">
            <a:off x="4923239" y="5656175"/>
            <a:ext cx="0" cy="99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直接连接符 194">
            <a:extLst>
              <a:ext uri="{FF2B5EF4-FFF2-40B4-BE49-F238E27FC236}">
                <a16:creationId xmlns:a16="http://schemas.microsoft.com/office/drawing/2014/main" id="{622389E4-A340-4417-B18E-0E69DBA6BEC9}"/>
              </a:ext>
            </a:extLst>
          </p:cNvPr>
          <p:cNvCxnSpPr>
            <a:cxnSpLocks/>
          </p:cNvCxnSpPr>
          <p:nvPr/>
        </p:nvCxnSpPr>
        <p:spPr>
          <a:xfrm flipV="1">
            <a:off x="5631899" y="5656175"/>
            <a:ext cx="0" cy="99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直接连接符 195">
            <a:extLst>
              <a:ext uri="{FF2B5EF4-FFF2-40B4-BE49-F238E27FC236}">
                <a16:creationId xmlns:a16="http://schemas.microsoft.com/office/drawing/2014/main" id="{C904B16B-5727-475F-B3EC-E5D938BB37CF}"/>
              </a:ext>
            </a:extLst>
          </p:cNvPr>
          <p:cNvCxnSpPr>
            <a:cxnSpLocks/>
          </p:cNvCxnSpPr>
          <p:nvPr/>
        </p:nvCxnSpPr>
        <p:spPr>
          <a:xfrm flipV="1">
            <a:off x="6325319" y="5656175"/>
            <a:ext cx="0" cy="99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直接连接符 196">
            <a:extLst>
              <a:ext uri="{FF2B5EF4-FFF2-40B4-BE49-F238E27FC236}">
                <a16:creationId xmlns:a16="http://schemas.microsoft.com/office/drawing/2014/main" id="{E3D62C06-1B1F-4FC9-B38C-BCE29208481C}"/>
              </a:ext>
            </a:extLst>
          </p:cNvPr>
          <p:cNvCxnSpPr>
            <a:cxnSpLocks/>
          </p:cNvCxnSpPr>
          <p:nvPr/>
        </p:nvCxnSpPr>
        <p:spPr>
          <a:xfrm flipV="1">
            <a:off x="7049219" y="5656175"/>
            <a:ext cx="0" cy="99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直接连接符 197">
            <a:extLst>
              <a:ext uri="{FF2B5EF4-FFF2-40B4-BE49-F238E27FC236}">
                <a16:creationId xmlns:a16="http://schemas.microsoft.com/office/drawing/2014/main" id="{D9F10DA6-BE18-43B6-AFC4-1D256D0A5F05}"/>
              </a:ext>
            </a:extLst>
          </p:cNvPr>
          <p:cNvCxnSpPr>
            <a:cxnSpLocks/>
          </p:cNvCxnSpPr>
          <p:nvPr/>
        </p:nvCxnSpPr>
        <p:spPr>
          <a:xfrm flipV="1">
            <a:off x="3551639" y="5656175"/>
            <a:ext cx="0" cy="99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直接连接符 198">
            <a:extLst>
              <a:ext uri="{FF2B5EF4-FFF2-40B4-BE49-F238E27FC236}">
                <a16:creationId xmlns:a16="http://schemas.microsoft.com/office/drawing/2014/main" id="{847FA963-5F66-4C3E-A81B-FC39AE6C3850}"/>
              </a:ext>
            </a:extLst>
          </p:cNvPr>
          <p:cNvCxnSpPr>
            <a:cxnSpLocks/>
          </p:cNvCxnSpPr>
          <p:nvPr/>
        </p:nvCxnSpPr>
        <p:spPr>
          <a:xfrm flipV="1">
            <a:off x="2841158" y="5656175"/>
            <a:ext cx="0" cy="99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直接连接符 199">
            <a:extLst>
              <a:ext uri="{FF2B5EF4-FFF2-40B4-BE49-F238E27FC236}">
                <a16:creationId xmlns:a16="http://schemas.microsoft.com/office/drawing/2014/main" id="{4E9719F4-D8DE-424F-A74F-1E830AE67328}"/>
              </a:ext>
            </a:extLst>
          </p:cNvPr>
          <p:cNvCxnSpPr>
            <a:cxnSpLocks/>
          </p:cNvCxnSpPr>
          <p:nvPr/>
        </p:nvCxnSpPr>
        <p:spPr>
          <a:xfrm flipV="1">
            <a:off x="2130509" y="5656175"/>
            <a:ext cx="0" cy="99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直接连接符 200">
            <a:extLst>
              <a:ext uri="{FF2B5EF4-FFF2-40B4-BE49-F238E27FC236}">
                <a16:creationId xmlns:a16="http://schemas.microsoft.com/office/drawing/2014/main" id="{58D19B82-08A0-4606-A14B-B7A4EC9DC74E}"/>
              </a:ext>
            </a:extLst>
          </p:cNvPr>
          <p:cNvCxnSpPr>
            <a:cxnSpLocks/>
          </p:cNvCxnSpPr>
          <p:nvPr/>
        </p:nvCxnSpPr>
        <p:spPr>
          <a:xfrm flipV="1">
            <a:off x="1432729" y="5656175"/>
            <a:ext cx="0" cy="99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直接连接符 201">
            <a:extLst>
              <a:ext uri="{FF2B5EF4-FFF2-40B4-BE49-F238E27FC236}">
                <a16:creationId xmlns:a16="http://schemas.microsoft.com/office/drawing/2014/main" id="{F25403B9-568F-4281-B774-6B7C203A0AA4}"/>
              </a:ext>
            </a:extLst>
          </p:cNvPr>
          <p:cNvCxnSpPr>
            <a:cxnSpLocks/>
          </p:cNvCxnSpPr>
          <p:nvPr/>
        </p:nvCxnSpPr>
        <p:spPr>
          <a:xfrm flipV="1">
            <a:off x="706839" y="5656175"/>
            <a:ext cx="0" cy="99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箭头: 右 6">
            <a:extLst>
              <a:ext uri="{FF2B5EF4-FFF2-40B4-BE49-F238E27FC236}">
                <a16:creationId xmlns:a16="http://schemas.microsoft.com/office/drawing/2014/main" id="{DD422E03-4379-4999-B7FA-42BADA685AD2}"/>
              </a:ext>
            </a:extLst>
          </p:cNvPr>
          <p:cNvSpPr/>
          <p:nvPr/>
        </p:nvSpPr>
        <p:spPr>
          <a:xfrm>
            <a:off x="1046159" y="2506383"/>
            <a:ext cx="410395" cy="3979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箭头: 右 134">
            <a:extLst>
              <a:ext uri="{FF2B5EF4-FFF2-40B4-BE49-F238E27FC236}">
                <a16:creationId xmlns:a16="http://schemas.microsoft.com/office/drawing/2014/main" id="{B3977C88-8011-4CBE-90EA-5A8FA465D5F1}"/>
              </a:ext>
            </a:extLst>
          </p:cNvPr>
          <p:cNvSpPr/>
          <p:nvPr/>
        </p:nvSpPr>
        <p:spPr>
          <a:xfrm>
            <a:off x="7826290" y="2522262"/>
            <a:ext cx="410395" cy="3979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A93CDC7B-900B-412C-8A2F-069B9E3485EB}"/>
                  </a:ext>
                </a:extLst>
              </p:cNvPr>
              <p:cNvSpPr/>
              <p:nvPr/>
            </p:nvSpPr>
            <p:spPr>
              <a:xfrm>
                <a:off x="311887" y="2376086"/>
                <a:ext cx="464614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1" smtClean="0">
                          <a:latin typeface="Cambria Math" panose="02040503050406030204" pitchFamily="18" charset="0"/>
                        </a:rPr>
                        <m:t>𝑥𝐿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𝑦𝐿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A93CDC7B-900B-412C-8A2F-069B9E3485E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887" y="2376086"/>
                <a:ext cx="464614" cy="338554"/>
              </a:xfrm>
              <a:prstGeom prst="rect">
                <a:avLst/>
              </a:prstGeom>
              <a:blipFill>
                <a:blip r:embed="rId5"/>
                <a:stretch>
                  <a:fillRect r="-50000" b="-109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91F7E160-EBB3-49A1-8ACC-319219430B69}"/>
                  </a:ext>
                </a:extLst>
              </p:cNvPr>
              <p:cNvSpPr/>
              <p:nvPr/>
            </p:nvSpPr>
            <p:spPr>
              <a:xfrm>
                <a:off x="91239" y="2721550"/>
                <a:ext cx="107734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𝑛𝑔𝑙𝑒𝐼𝑑𝑥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91F7E160-EBB3-49A1-8ACC-319219430B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239" y="2721550"/>
                <a:ext cx="1077346" cy="338554"/>
              </a:xfrm>
              <a:prstGeom prst="rect">
                <a:avLst/>
              </a:prstGeom>
              <a:blipFill>
                <a:blip r:embed="rId6"/>
                <a:stretch>
                  <a:fillRect b="-10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4" name="矩形 223">
                <a:extLst>
                  <a:ext uri="{FF2B5EF4-FFF2-40B4-BE49-F238E27FC236}">
                    <a16:creationId xmlns:a16="http://schemas.microsoft.com/office/drawing/2014/main" id="{0E3EA624-21BF-4F84-B9DC-FAC36181D334}"/>
                  </a:ext>
                </a:extLst>
              </p:cNvPr>
              <p:cNvSpPr/>
              <p:nvPr/>
            </p:nvSpPr>
            <p:spPr>
              <a:xfrm>
                <a:off x="8209256" y="2530037"/>
                <a:ext cx="96981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1">
                          <a:latin typeface="Cambria Math" panose="02040503050406030204" pitchFamily="18" charset="0"/>
                        </a:rPr>
                        <m:t>𝑤𝑉𝑎𝑙𝑢𝑒</m:t>
                      </m:r>
                      <m:r>
                        <a:rPr lang="zh-CN" altLang="en-US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224" name="矩形 223">
                <a:extLst>
                  <a:ext uri="{FF2B5EF4-FFF2-40B4-BE49-F238E27FC236}">
                    <a16:creationId xmlns:a16="http://schemas.microsoft.com/office/drawing/2014/main" id="{0E3EA624-21BF-4F84-B9DC-FAC36181D33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9256" y="2530037"/>
                <a:ext cx="969816" cy="33855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5" name="矩形 224">
                <a:extLst>
                  <a:ext uri="{FF2B5EF4-FFF2-40B4-BE49-F238E27FC236}">
                    <a16:creationId xmlns:a16="http://schemas.microsoft.com/office/drawing/2014/main" id="{78959392-F37F-4452-903D-430D6993F3C8}"/>
                  </a:ext>
                </a:extLst>
              </p:cNvPr>
              <p:cNvSpPr/>
              <p:nvPr/>
            </p:nvSpPr>
            <p:spPr>
              <a:xfrm>
                <a:off x="1515884" y="2206534"/>
                <a:ext cx="2445478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1400" i="1" smtClean="0">
                          <a:latin typeface="Cambria Math" panose="02040503050406030204" pitchFamily="18" charset="0"/>
                        </a:rPr>
                        <m:t>𝑑𝑖𝑠𝑝𝑙𝑎𝑐𝑒𝑚𝑒𝑛𝑡𝑋</m:t>
                      </m:r>
                      <m:r>
                        <a:rPr lang="en-US" altLang="zh-CN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sz="1400" b="0" i="1" smtClean="0">
                          <a:latin typeface="Cambria Math" panose="02040503050406030204" pitchFamily="18" charset="0"/>
                        </a:rPr>
                        <m:t>𝑎𝑛𝑔𝑙𝑒𝐼𝑑𝑥</m:t>
                      </m:r>
                    </m:oMath>
                  </m:oMathPara>
                </a14:m>
                <a:endParaRPr lang="zh-CN" altLang="en-US" sz="1400" dirty="0"/>
              </a:p>
            </p:txBody>
          </p:sp>
        </mc:Choice>
        <mc:Fallback xmlns="">
          <p:sp>
            <p:nvSpPr>
              <p:cNvPr id="225" name="矩形 224">
                <a:extLst>
                  <a:ext uri="{FF2B5EF4-FFF2-40B4-BE49-F238E27FC236}">
                    <a16:creationId xmlns:a16="http://schemas.microsoft.com/office/drawing/2014/main" id="{78959392-F37F-4452-903D-430D6993F3C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5884" y="2206534"/>
                <a:ext cx="2445478" cy="307777"/>
              </a:xfrm>
              <a:prstGeom prst="rect">
                <a:avLst/>
              </a:prstGeom>
              <a:blipFill>
                <a:blip r:embed="rId8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0" name="矩形 139">
                <a:extLst>
                  <a:ext uri="{FF2B5EF4-FFF2-40B4-BE49-F238E27FC236}">
                    <a16:creationId xmlns:a16="http://schemas.microsoft.com/office/drawing/2014/main" id="{55995672-25F8-42B3-9E74-BCDCACF8C336}"/>
                  </a:ext>
                </a:extLst>
              </p:cNvPr>
              <p:cNvSpPr/>
              <p:nvPr/>
            </p:nvSpPr>
            <p:spPr>
              <a:xfrm>
                <a:off x="1522534" y="2478184"/>
                <a:ext cx="3692678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1400" i="1" smtClean="0">
                          <a:latin typeface="Cambria Math" panose="02040503050406030204" pitchFamily="18" charset="0"/>
                        </a:rPr>
                        <m:t>𝑑𝑖𝑠𝑝𝑙𝑎𝑐𝑒𝑚𝑒𝑛𝑡</m:t>
                      </m:r>
                      <m:r>
                        <a:rPr lang="en-US" altLang="zh-CN" sz="1400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n-US" altLang="zh-CN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zh-CN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sz="1400" i="1">
                              <a:latin typeface="Cambria Math" panose="02040503050406030204" pitchFamily="18" charset="0"/>
                            </a:rPr>
                            <m:t>𝑑𝑖𝑠𝑝𝑙𝑎𝑐𝑒𝑚𝑒𝑛𝑡𝑋</m:t>
                          </m:r>
                          <m:r>
                            <a:rPr lang="en-US" altLang="zh-CN" sz="1400" b="0" i="1" smtClean="0">
                              <a:latin typeface="Cambria Math" panose="02040503050406030204" pitchFamily="18" charset="0"/>
                            </a:rPr>
                            <m:t>+8</m:t>
                          </m:r>
                        </m:e>
                      </m:d>
                      <m:r>
                        <a:rPr lang="en-US" altLang="zh-CN" sz="1400" b="0" i="1" smtClean="0">
                          <a:latin typeface="Cambria Math" panose="02040503050406030204" pitchFamily="18" charset="0"/>
                        </a:rPr>
                        <m:t>%32</m:t>
                      </m:r>
                    </m:oMath>
                  </m:oMathPara>
                </a14:m>
                <a:endParaRPr lang="zh-CN" altLang="en-US" sz="1400" dirty="0"/>
              </a:p>
            </p:txBody>
          </p:sp>
        </mc:Choice>
        <mc:Fallback xmlns="">
          <p:sp>
            <p:nvSpPr>
              <p:cNvPr id="140" name="矩形 139">
                <a:extLst>
                  <a:ext uri="{FF2B5EF4-FFF2-40B4-BE49-F238E27FC236}">
                    <a16:creationId xmlns:a16="http://schemas.microsoft.com/office/drawing/2014/main" id="{55995672-25F8-42B3-9E74-BCDCACF8C33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2534" y="2478184"/>
                <a:ext cx="3692678" cy="307777"/>
              </a:xfrm>
              <a:prstGeom prst="rect">
                <a:avLst/>
              </a:prstGeom>
              <a:blipFill>
                <a:blip r:embed="rId9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0543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41" y="102470"/>
            <a:ext cx="8935651" cy="4267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/>
              <a:t>Proposed method</a:t>
            </a:r>
          </a:p>
        </p:txBody>
      </p:sp>
      <p:sp>
        <p:nvSpPr>
          <p:cNvPr id="7" name="文本框 4"/>
          <p:cNvSpPr txBox="1"/>
          <p:nvPr/>
        </p:nvSpPr>
        <p:spPr bwMode="auto">
          <a:xfrm>
            <a:off x="158100" y="730748"/>
            <a:ext cx="8361485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endParaRPr lang="en-US" altLang="zh-CN" sz="700" b="1" dirty="0"/>
          </a:p>
          <a:p>
            <a:r>
              <a:rPr lang="en-US" altLang="zh-CN" dirty="0"/>
              <a:t>Changing </a:t>
            </a:r>
            <a:r>
              <a:rPr lang="en-CA" altLang="zh-CN" dirty="0"/>
              <a:t>each value to</a:t>
            </a:r>
            <a:r>
              <a:rPr lang="en-US" altLang="zh-CN" dirty="0"/>
              <a:t> half</a:t>
            </a:r>
          </a:p>
          <a:p>
            <a:r>
              <a:rPr lang="en-US" altLang="zh-CN" dirty="0"/>
              <a:t> 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E9FE55E-E691-4456-8451-BC0858481838}"/>
              </a:ext>
            </a:extLst>
          </p:cNvPr>
          <p:cNvGrpSpPr/>
          <p:nvPr/>
        </p:nvGrpSpPr>
        <p:grpSpPr>
          <a:xfrm>
            <a:off x="2178134" y="4367266"/>
            <a:ext cx="6008814" cy="1759986"/>
            <a:chOff x="533868" y="4514341"/>
            <a:chExt cx="6008814" cy="1759986"/>
          </a:xfrm>
        </p:grpSpPr>
        <p:cxnSp>
          <p:nvCxnSpPr>
            <p:cNvPr id="112" name="直接箭头连接符 111">
              <a:extLst>
                <a:ext uri="{FF2B5EF4-FFF2-40B4-BE49-F238E27FC236}">
                  <a16:creationId xmlns:a16="http://schemas.microsoft.com/office/drawing/2014/main" id="{F973E5E3-75CC-44E9-81FE-902E62B7F6AA}"/>
                </a:ext>
              </a:extLst>
            </p:cNvPr>
            <p:cNvCxnSpPr>
              <a:cxnSpLocks/>
            </p:cNvCxnSpPr>
            <p:nvPr/>
          </p:nvCxnSpPr>
          <p:spPr>
            <a:xfrm>
              <a:off x="533868" y="5913741"/>
              <a:ext cx="40767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箭头连接符 112">
              <a:extLst>
                <a:ext uri="{FF2B5EF4-FFF2-40B4-BE49-F238E27FC236}">
                  <a16:creationId xmlns:a16="http://schemas.microsoft.com/office/drawing/2014/main" id="{5D81AFAD-5770-4645-A848-FB516D945B4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89876" y="4684031"/>
              <a:ext cx="0" cy="122971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7BC557ED-0BA1-4D25-89C4-BF58EA7D1DCB}"/>
                </a:ext>
              </a:extLst>
            </p:cNvPr>
            <p:cNvSpPr/>
            <p:nvPr/>
          </p:nvSpPr>
          <p:spPr>
            <a:xfrm>
              <a:off x="2540636" y="5935773"/>
              <a:ext cx="29848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0</a:t>
              </a:r>
              <a:endParaRPr lang="zh-CN" altLang="en-US" dirty="0"/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FB8F3F4D-EEE4-44CA-8A98-B06C7A73E666}"/>
                </a:ext>
              </a:extLst>
            </p:cNvPr>
            <p:cNvSpPr/>
            <p:nvPr/>
          </p:nvSpPr>
          <p:spPr>
            <a:xfrm>
              <a:off x="4636994" y="5771327"/>
              <a:ext cx="105028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err="1"/>
                <a:t>weightIdx</a:t>
              </a:r>
              <a:endParaRPr lang="en-US" altLang="zh-CN" dirty="0"/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36B85405-2DC9-4C93-932D-658CC2F09D34}"/>
                </a:ext>
              </a:extLst>
            </p:cNvPr>
            <p:cNvSpPr/>
            <p:nvPr/>
          </p:nvSpPr>
          <p:spPr>
            <a:xfrm>
              <a:off x="2689876" y="4514753"/>
              <a:ext cx="83946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err="1"/>
                <a:t>wValue</a:t>
              </a:r>
              <a:endParaRPr lang="zh-CN" altLang="en-US" dirty="0"/>
            </a:p>
          </p:txBody>
        </p:sp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24DA944D-9206-40BC-AEB0-E998BF6FB083}"/>
                </a:ext>
              </a:extLst>
            </p:cNvPr>
            <p:cNvSpPr/>
            <p:nvPr/>
          </p:nvSpPr>
          <p:spPr>
            <a:xfrm>
              <a:off x="3211189" y="5935773"/>
              <a:ext cx="29848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8</a:t>
              </a:r>
              <a:endParaRPr lang="zh-CN" altLang="en-US" dirty="0"/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8FCFFECD-EDFF-44E2-B37F-8A520E0FCB6F}"/>
                </a:ext>
              </a:extLst>
            </p:cNvPr>
            <p:cNvSpPr/>
            <p:nvPr/>
          </p:nvSpPr>
          <p:spPr>
            <a:xfrm>
              <a:off x="3850552" y="5935773"/>
              <a:ext cx="41229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16</a:t>
              </a:r>
              <a:endParaRPr lang="zh-CN" altLang="en-US" dirty="0"/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1DDBF271-E7CC-48ED-8535-AAD9D65AF790}"/>
                </a:ext>
              </a:extLst>
            </p:cNvPr>
            <p:cNvSpPr/>
            <p:nvPr/>
          </p:nvSpPr>
          <p:spPr>
            <a:xfrm>
              <a:off x="1862448" y="5935773"/>
              <a:ext cx="36740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-8</a:t>
              </a:r>
              <a:endParaRPr lang="zh-CN" altLang="en-US" dirty="0"/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282C766F-CE7D-44B4-9082-E77A482DAECE}"/>
                </a:ext>
              </a:extLst>
            </p:cNvPr>
            <p:cNvSpPr/>
            <p:nvPr/>
          </p:nvSpPr>
          <p:spPr>
            <a:xfrm>
              <a:off x="1122967" y="5935773"/>
              <a:ext cx="48122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-16</a:t>
              </a:r>
              <a:endParaRPr lang="zh-CN" altLang="en-US" dirty="0"/>
            </a:p>
          </p:txBody>
        </p:sp>
        <p:sp>
          <p:nvSpPr>
            <p:cNvPr id="208" name="椭圆 207">
              <a:extLst>
                <a:ext uri="{FF2B5EF4-FFF2-40B4-BE49-F238E27FC236}">
                  <a16:creationId xmlns:a16="http://schemas.microsoft.com/office/drawing/2014/main" id="{BAA4676F-45D7-4090-8148-1AE7E37C98A5}"/>
                </a:ext>
              </a:extLst>
            </p:cNvPr>
            <p:cNvSpPr/>
            <p:nvPr/>
          </p:nvSpPr>
          <p:spPr>
            <a:xfrm>
              <a:off x="4371083" y="4684994"/>
              <a:ext cx="45719" cy="5493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矩形 208">
              <a:extLst>
                <a:ext uri="{FF2B5EF4-FFF2-40B4-BE49-F238E27FC236}">
                  <a16:creationId xmlns:a16="http://schemas.microsoft.com/office/drawing/2014/main" id="{61912685-561F-4E6A-983B-3536E02616D0}"/>
                </a:ext>
              </a:extLst>
            </p:cNvPr>
            <p:cNvSpPr/>
            <p:nvPr/>
          </p:nvSpPr>
          <p:spPr>
            <a:xfrm>
              <a:off x="4386322" y="4514341"/>
              <a:ext cx="215636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err="1"/>
                <a:t>weightIdx</a:t>
              </a:r>
              <a:r>
                <a:rPr lang="en-US" altLang="zh-CN" dirty="0"/>
                <a:t> value occur</a:t>
              </a:r>
            </a:p>
          </p:txBody>
        </p: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8E4FAC68-9847-4A3D-841B-A1D9603CD1B3}"/>
                </a:ext>
              </a:extLst>
            </p:cNvPr>
            <p:cNvGrpSpPr/>
            <p:nvPr/>
          </p:nvGrpSpPr>
          <p:grpSpPr>
            <a:xfrm>
              <a:off x="746140" y="4986270"/>
              <a:ext cx="3807796" cy="949885"/>
              <a:chOff x="507754" y="5335529"/>
              <a:chExt cx="3807796" cy="949885"/>
            </a:xfrm>
          </p:grpSpPr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67C70599-63AD-4FB5-BF17-EDF27FE1B805}"/>
                  </a:ext>
                </a:extLst>
              </p:cNvPr>
              <p:cNvSpPr/>
              <p:nvPr/>
            </p:nvSpPr>
            <p:spPr>
              <a:xfrm>
                <a:off x="1571810" y="6021525"/>
                <a:ext cx="50615" cy="459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5" name="组合 284">
                <a:extLst>
                  <a:ext uri="{FF2B5EF4-FFF2-40B4-BE49-F238E27FC236}">
                    <a16:creationId xmlns:a16="http://schemas.microsoft.com/office/drawing/2014/main" id="{B4A4994E-9815-45B4-92E7-65752B0962C0}"/>
                  </a:ext>
                </a:extLst>
              </p:cNvPr>
              <p:cNvGrpSpPr/>
              <p:nvPr/>
            </p:nvGrpSpPr>
            <p:grpSpPr>
              <a:xfrm>
                <a:off x="507754" y="5335529"/>
                <a:ext cx="3807796" cy="949885"/>
                <a:chOff x="507754" y="5335529"/>
                <a:chExt cx="3807796" cy="949885"/>
              </a:xfrm>
            </p:grpSpPr>
            <p:sp>
              <p:nvSpPr>
                <p:cNvPr id="118" name="椭圆 117">
                  <a:extLst>
                    <a:ext uri="{FF2B5EF4-FFF2-40B4-BE49-F238E27FC236}">
                      <a16:creationId xmlns:a16="http://schemas.microsoft.com/office/drawing/2014/main" id="{68E33799-CA94-48EC-ADBE-7E9CBA34FA0F}"/>
                    </a:ext>
                  </a:extLst>
                </p:cNvPr>
                <p:cNvSpPr/>
                <p:nvPr/>
              </p:nvSpPr>
              <p:spPr>
                <a:xfrm>
                  <a:off x="2258297" y="577768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9" name="椭圆 118">
                  <a:extLst>
                    <a:ext uri="{FF2B5EF4-FFF2-40B4-BE49-F238E27FC236}">
                      <a16:creationId xmlns:a16="http://schemas.microsoft.com/office/drawing/2014/main" id="{68B57300-47B6-47F1-9A5E-6EF8034DF0A0}"/>
                    </a:ext>
                  </a:extLst>
                </p:cNvPr>
                <p:cNvSpPr/>
                <p:nvPr/>
              </p:nvSpPr>
              <p:spPr>
                <a:xfrm>
                  <a:off x="2347650" y="577768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0" name="椭圆 119">
                  <a:extLst>
                    <a:ext uri="{FF2B5EF4-FFF2-40B4-BE49-F238E27FC236}">
                      <a16:creationId xmlns:a16="http://schemas.microsoft.com/office/drawing/2014/main" id="{DE52F68E-B4A2-40F3-BBCE-F7327A1E9859}"/>
                    </a:ext>
                  </a:extLst>
                </p:cNvPr>
                <p:cNvSpPr/>
                <p:nvPr/>
              </p:nvSpPr>
              <p:spPr>
                <a:xfrm>
                  <a:off x="2437003" y="577768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1" name="椭圆 120">
                  <a:extLst>
                    <a:ext uri="{FF2B5EF4-FFF2-40B4-BE49-F238E27FC236}">
                      <a16:creationId xmlns:a16="http://schemas.microsoft.com/office/drawing/2014/main" id="{280561C5-3D47-4703-A61F-1CC9D864A69F}"/>
                    </a:ext>
                  </a:extLst>
                </p:cNvPr>
                <p:cNvSpPr/>
                <p:nvPr/>
              </p:nvSpPr>
              <p:spPr>
                <a:xfrm>
                  <a:off x="2526356" y="577768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2" name="椭圆 121">
                  <a:extLst>
                    <a:ext uri="{FF2B5EF4-FFF2-40B4-BE49-F238E27FC236}">
                      <a16:creationId xmlns:a16="http://schemas.microsoft.com/office/drawing/2014/main" id="{658FA8D5-72F3-4952-94CD-4449785F75D9}"/>
                    </a:ext>
                  </a:extLst>
                </p:cNvPr>
                <p:cNvSpPr/>
                <p:nvPr/>
              </p:nvSpPr>
              <p:spPr>
                <a:xfrm>
                  <a:off x="2605355" y="566338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3" name="椭圆 122">
                  <a:extLst>
                    <a:ext uri="{FF2B5EF4-FFF2-40B4-BE49-F238E27FC236}">
                      <a16:creationId xmlns:a16="http://schemas.microsoft.com/office/drawing/2014/main" id="{99D4F662-6386-4558-9D08-EDCA8C442D9F}"/>
                    </a:ext>
                  </a:extLst>
                </p:cNvPr>
                <p:cNvSpPr/>
                <p:nvPr/>
              </p:nvSpPr>
              <p:spPr>
                <a:xfrm>
                  <a:off x="2694708" y="566338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4" name="椭圆 123">
                  <a:extLst>
                    <a:ext uri="{FF2B5EF4-FFF2-40B4-BE49-F238E27FC236}">
                      <a16:creationId xmlns:a16="http://schemas.microsoft.com/office/drawing/2014/main" id="{068D71BD-6F03-4346-85CB-0058118821C8}"/>
                    </a:ext>
                  </a:extLst>
                </p:cNvPr>
                <p:cNvSpPr/>
                <p:nvPr/>
              </p:nvSpPr>
              <p:spPr>
                <a:xfrm>
                  <a:off x="2784061" y="566338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5" name="椭圆 124">
                  <a:extLst>
                    <a:ext uri="{FF2B5EF4-FFF2-40B4-BE49-F238E27FC236}">
                      <a16:creationId xmlns:a16="http://schemas.microsoft.com/office/drawing/2014/main" id="{676A46CD-AA9A-48C1-ADC1-CA1FCEB7A348}"/>
                    </a:ext>
                  </a:extLst>
                </p:cNvPr>
                <p:cNvSpPr/>
                <p:nvPr/>
              </p:nvSpPr>
              <p:spPr>
                <a:xfrm>
                  <a:off x="2873413" y="566338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6" name="椭圆 125">
                  <a:extLst>
                    <a:ext uri="{FF2B5EF4-FFF2-40B4-BE49-F238E27FC236}">
                      <a16:creationId xmlns:a16="http://schemas.microsoft.com/office/drawing/2014/main" id="{191C538D-AD5D-48AC-802F-D8C52C3BCFA5}"/>
                    </a:ext>
                  </a:extLst>
                </p:cNvPr>
                <p:cNvSpPr/>
                <p:nvPr/>
              </p:nvSpPr>
              <p:spPr>
                <a:xfrm>
                  <a:off x="2960040" y="556432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7" name="椭圆 126">
                  <a:extLst>
                    <a:ext uri="{FF2B5EF4-FFF2-40B4-BE49-F238E27FC236}">
                      <a16:creationId xmlns:a16="http://schemas.microsoft.com/office/drawing/2014/main" id="{4631D0C2-9CA6-4E85-808F-63B52EABEB83}"/>
                    </a:ext>
                  </a:extLst>
                </p:cNvPr>
                <p:cNvSpPr/>
                <p:nvPr/>
              </p:nvSpPr>
              <p:spPr>
                <a:xfrm>
                  <a:off x="3049393" y="556432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8" name="椭圆 127">
                  <a:extLst>
                    <a:ext uri="{FF2B5EF4-FFF2-40B4-BE49-F238E27FC236}">
                      <a16:creationId xmlns:a16="http://schemas.microsoft.com/office/drawing/2014/main" id="{94EEDDBD-AC33-45AF-8699-7DF8DD3BACE8}"/>
                    </a:ext>
                  </a:extLst>
                </p:cNvPr>
                <p:cNvSpPr/>
                <p:nvPr/>
              </p:nvSpPr>
              <p:spPr>
                <a:xfrm>
                  <a:off x="3138746" y="556432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9" name="椭圆 128">
                  <a:extLst>
                    <a:ext uri="{FF2B5EF4-FFF2-40B4-BE49-F238E27FC236}">
                      <a16:creationId xmlns:a16="http://schemas.microsoft.com/office/drawing/2014/main" id="{FF14EB67-DA2B-4A00-8578-081E381638CC}"/>
                    </a:ext>
                  </a:extLst>
                </p:cNvPr>
                <p:cNvSpPr/>
                <p:nvPr/>
              </p:nvSpPr>
              <p:spPr>
                <a:xfrm>
                  <a:off x="3228098" y="556432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0" name="椭圆 129">
                  <a:extLst>
                    <a:ext uri="{FF2B5EF4-FFF2-40B4-BE49-F238E27FC236}">
                      <a16:creationId xmlns:a16="http://schemas.microsoft.com/office/drawing/2014/main" id="{BAE7E445-5F68-4122-865A-FDEA13D31F66}"/>
                    </a:ext>
                  </a:extLst>
                </p:cNvPr>
                <p:cNvSpPr/>
                <p:nvPr/>
              </p:nvSpPr>
              <p:spPr>
                <a:xfrm>
                  <a:off x="3307098" y="544240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" name="椭圆 130">
                  <a:extLst>
                    <a:ext uri="{FF2B5EF4-FFF2-40B4-BE49-F238E27FC236}">
                      <a16:creationId xmlns:a16="http://schemas.microsoft.com/office/drawing/2014/main" id="{D6F83953-51B1-4FBF-BD10-0F535CC283B0}"/>
                    </a:ext>
                  </a:extLst>
                </p:cNvPr>
                <p:cNvSpPr/>
                <p:nvPr/>
              </p:nvSpPr>
              <p:spPr>
                <a:xfrm>
                  <a:off x="3396451" y="544240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2" name="椭圆 131">
                  <a:extLst>
                    <a:ext uri="{FF2B5EF4-FFF2-40B4-BE49-F238E27FC236}">
                      <a16:creationId xmlns:a16="http://schemas.microsoft.com/office/drawing/2014/main" id="{11483042-41FF-4AA4-8BFA-74F98495C026}"/>
                    </a:ext>
                  </a:extLst>
                </p:cNvPr>
                <p:cNvSpPr/>
                <p:nvPr/>
              </p:nvSpPr>
              <p:spPr>
                <a:xfrm>
                  <a:off x="3485804" y="544240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椭圆 132">
                  <a:extLst>
                    <a:ext uri="{FF2B5EF4-FFF2-40B4-BE49-F238E27FC236}">
                      <a16:creationId xmlns:a16="http://schemas.microsoft.com/office/drawing/2014/main" id="{406A919D-6E21-4417-9015-0C9EB608043E}"/>
                    </a:ext>
                  </a:extLst>
                </p:cNvPr>
                <p:cNvSpPr/>
                <p:nvPr/>
              </p:nvSpPr>
              <p:spPr>
                <a:xfrm>
                  <a:off x="3575156" y="544240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椭圆 133">
                  <a:extLst>
                    <a:ext uri="{FF2B5EF4-FFF2-40B4-BE49-F238E27FC236}">
                      <a16:creationId xmlns:a16="http://schemas.microsoft.com/office/drawing/2014/main" id="{85F20CF1-BA62-49EF-9CCE-FDFF92B718E1}"/>
                    </a:ext>
                  </a:extLst>
                </p:cNvPr>
                <p:cNvSpPr/>
                <p:nvPr/>
              </p:nvSpPr>
              <p:spPr>
                <a:xfrm>
                  <a:off x="3654155" y="533572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5" name="椭圆 134">
                  <a:extLst>
                    <a:ext uri="{FF2B5EF4-FFF2-40B4-BE49-F238E27FC236}">
                      <a16:creationId xmlns:a16="http://schemas.microsoft.com/office/drawing/2014/main" id="{750A81F1-BBC0-45DF-973C-B1DA4837E837}"/>
                    </a:ext>
                  </a:extLst>
                </p:cNvPr>
                <p:cNvSpPr/>
                <p:nvPr/>
              </p:nvSpPr>
              <p:spPr>
                <a:xfrm>
                  <a:off x="3743508" y="533572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6" name="椭圆 135">
                  <a:extLst>
                    <a:ext uri="{FF2B5EF4-FFF2-40B4-BE49-F238E27FC236}">
                      <a16:creationId xmlns:a16="http://schemas.microsoft.com/office/drawing/2014/main" id="{27E2B6C7-2318-49F7-8F80-CF6AC6D6C905}"/>
                    </a:ext>
                  </a:extLst>
                </p:cNvPr>
                <p:cNvSpPr/>
                <p:nvPr/>
              </p:nvSpPr>
              <p:spPr>
                <a:xfrm>
                  <a:off x="3832861" y="533572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" name="椭圆 136">
                  <a:extLst>
                    <a:ext uri="{FF2B5EF4-FFF2-40B4-BE49-F238E27FC236}">
                      <a16:creationId xmlns:a16="http://schemas.microsoft.com/office/drawing/2014/main" id="{7137925D-B5BB-4C53-9EC8-F452D133291E}"/>
                    </a:ext>
                  </a:extLst>
                </p:cNvPr>
                <p:cNvSpPr/>
                <p:nvPr/>
              </p:nvSpPr>
              <p:spPr>
                <a:xfrm>
                  <a:off x="3922214" y="533572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" name="椭圆 137">
                  <a:extLst>
                    <a:ext uri="{FF2B5EF4-FFF2-40B4-BE49-F238E27FC236}">
                      <a16:creationId xmlns:a16="http://schemas.microsoft.com/office/drawing/2014/main" id="{4F56E23F-1C6C-49A1-9A15-14A1FDF40E45}"/>
                    </a:ext>
                  </a:extLst>
                </p:cNvPr>
                <p:cNvSpPr/>
                <p:nvPr/>
              </p:nvSpPr>
              <p:spPr>
                <a:xfrm>
                  <a:off x="870067" y="623488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" name="椭圆 138">
                  <a:extLst>
                    <a:ext uri="{FF2B5EF4-FFF2-40B4-BE49-F238E27FC236}">
                      <a16:creationId xmlns:a16="http://schemas.microsoft.com/office/drawing/2014/main" id="{9C14CEF1-0D9C-48AC-9499-C04EF2355BBC}"/>
                    </a:ext>
                  </a:extLst>
                </p:cNvPr>
                <p:cNvSpPr/>
                <p:nvPr/>
              </p:nvSpPr>
              <p:spPr>
                <a:xfrm>
                  <a:off x="959420" y="623488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0" name="椭圆 139">
                  <a:extLst>
                    <a:ext uri="{FF2B5EF4-FFF2-40B4-BE49-F238E27FC236}">
                      <a16:creationId xmlns:a16="http://schemas.microsoft.com/office/drawing/2014/main" id="{31DD6B47-8FB5-4E57-8DDC-53A8337CAB34}"/>
                    </a:ext>
                  </a:extLst>
                </p:cNvPr>
                <p:cNvSpPr/>
                <p:nvPr/>
              </p:nvSpPr>
              <p:spPr>
                <a:xfrm>
                  <a:off x="1048773" y="623488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1" name="椭圆 140">
                  <a:extLst>
                    <a:ext uri="{FF2B5EF4-FFF2-40B4-BE49-F238E27FC236}">
                      <a16:creationId xmlns:a16="http://schemas.microsoft.com/office/drawing/2014/main" id="{4672BAA4-D35C-4FB4-BDA1-98083570B37D}"/>
                    </a:ext>
                  </a:extLst>
                </p:cNvPr>
                <p:cNvSpPr/>
                <p:nvPr/>
              </p:nvSpPr>
              <p:spPr>
                <a:xfrm>
                  <a:off x="1138125" y="623488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" name="椭圆 141">
                  <a:extLst>
                    <a:ext uri="{FF2B5EF4-FFF2-40B4-BE49-F238E27FC236}">
                      <a16:creationId xmlns:a16="http://schemas.microsoft.com/office/drawing/2014/main" id="{188D19D0-1C00-4F55-AD4C-ADB1FDB2756A}"/>
                    </a:ext>
                  </a:extLst>
                </p:cNvPr>
                <p:cNvSpPr/>
                <p:nvPr/>
              </p:nvSpPr>
              <p:spPr>
                <a:xfrm>
                  <a:off x="1217124" y="612058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" name="椭圆 142">
                  <a:extLst>
                    <a:ext uri="{FF2B5EF4-FFF2-40B4-BE49-F238E27FC236}">
                      <a16:creationId xmlns:a16="http://schemas.microsoft.com/office/drawing/2014/main" id="{68D1524A-2557-47CD-97C2-274E798B4139}"/>
                    </a:ext>
                  </a:extLst>
                </p:cNvPr>
                <p:cNvSpPr/>
                <p:nvPr/>
              </p:nvSpPr>
              <p:spPr>
                <a:xfrm>
                  <a:off x="1306477" y="612058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4" name="椭圆 143">
                  <a:extLst>
                    <a:ext uri="{FF2B5EF4-FFF2-40B4-BE49-F238E27FC236}">
                      <a16:creationId xmlns:a16="http://schemas.microsoft.com/office/drawing/2014/main" id="{E97299F9-9B14-4587-835F-5F7792460E2F}"/>
                    </a:ext>
                  </a:extLst>
                </p:cNvPr>
                <p:cNvSpPr/>
                <p:nvPr/>
              </p:nvSpPr>
              <p:spPr>
                <a:xfrm>
                  <a:off x="1395830" y="612058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" name="椭圆 144">
                  <a:extLst>
                    <a:ext uri="{FF2B5EF4-FFF2-40B4-BE49-F238E27FC236}">
                      <a16:creationId xmlns:a16="http://schemas.microsoft.com/office/drawing/2014/main" id="{74AFFDA4-A973-499F-9D25-548C78743E82}"/>
                    </a:ext>
                  </a:extLst>
                </p:cNvPr>
                <p:cNvSpPr/>
                <p:nvPr/>
              </p:nvSpPr>
              <p:spPr>
                <a:xfrm>
                  <a:off x="1485183" y="612058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7" name="椭圆 146">
                  <a:extLst>
                    <a:ext uri="{FF2B5EF4-FFF2-40B4-BE49-F238E27FC236}">
                      <a16:creationId xmlns:a16="http://schemas.microsoft.com/office/drawing/2014/main" id="{123C6439-E148-4510-9EB0-81A2EC5C05DE}"/>
                    </a:ext>
                  </a:extLst>
                </p:cNvPr>
                <p:cNvSpPr/>
                <p:nvPr/>
              </p:nvSpPr>
              <p:spPr>
                <a:xfrm>
                  <a:off x="1661163" y="602152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" name="椭圆 147">
                  <a:extLst>
                    <a:ext uri="{FF2B5EF4-FFF2-40B4-BE49-F238E27FC236}">
                      <a16:creationId xmlns:a16="http://schemas.microsoft.com/office/drawing/2014/main" id="{BAAAFBA5-03CF-44AA-87FB-DD1066D0A7B9}"/>
                    </a:ext>
                  </a:extLst>
                </p:cNvPr>
                <p:cNvSpPr/>
                <p:nvPr/>
              </p:nvSpPr>
              <p:spPr>
                <a:xfrm>
                  <a:off x="1750516" y="602152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" name="椭圆 148">
                  <a:extLst>
                    <a:ext uri="{FF2B5EF4-FFF2-40B4-BE49-F238E27FC236}">
                      <a16:creationId xmlns:a16="http://schemas.microsoft.com/office/drawing/2014/main" id="{E67436C8-B06B-40F4-811B-D7307CB113B5}"/>
                    </a:ext>
                  </a:extLst>
                </p:cNvPr>
                <p:cNvSpPr/>
                <p:nvPr/>
              </p:nvSpPr>
              <p:spPr>
                <a:xfrm>
                  <a:off x="1839868" y="602152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0" name="椭圆 149">
                  <a:extLst>
                    <a:ext uri="{FF2B5EF4-FFF2-40B4-BE49-F238E27FC236}">
                      <a16:creationId xmlns:a16="http://schemas.microsoft.com/office/drawing/2014/main" id="{E10DCB07-2558-43F8-8B55-D2FF3EB16703}"/>
                    </a:ext>
                  </a:extLst>
                </p:cNvPr>
                <p:cNvSpPr/>
                <p:nvPr/>
              </p:nvSpPr>
              <p:spPr>
                <a:xfrm>
                  <a:off x="1918867" y="589960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1" name="椭圆 150">
                  <a:extLst>
                    <a:ext uri="{FF2B5EF4-FFF2-40B4-BE49-F238E27FC236}">
                      <a16:creationId xmlns:a16="http://schemas.microsoft.com/office/drawing/2014/main" id="{9A16268F-6DD0-4CED-9BE9-8C28260FE8AD}"/>
                    </a:ext>
                  </a:extLst>
                </p:cNvPr>
                <p:cNvSpPr/>
                <p:nvPr/>
              </p:nvSpPr>
              <p:spPr>
                <a:xfrm>
                  <a:off x="2008220" y="589960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2" name="椭圆 151">
                  <a:extLst>
                    <a:ext uri="{FF2B5EF4-FFF2-40B4-BE49-F238E27FC236}">
                      <a16:creationId xmlns:a16="http://schemas.microsoft.com/office/drawing/2014/main" id="{3C9FEF4D-A14B-4683-8128-66D2A6FAC064}"/>
                    </a:ext>
                  </a:extLst>
                </p:cNvPr>
                <p:cNvSpPr/>
                <p:nvPr/>
              </p:nvSpPr>
              <p:spPr>
                <a:xfrm>
                  <a:off x="2097573" y="589960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" name="椭圆 152">
                  <a:extLst>
                    <a:ext uri="{FF2B5EF4-FFF2-40B4-BE49-F238E27FC236}">
                      <a16:creationId xmlns:a16="http://schemas.microsoft.com/office/drawing/2014/main" id="{CEEB3F9E-A6D6-4585-B3C5-3C4FAA02B203}"/>
                    </a:ext>
                  </a:extLst>
                </p:cNvPr>
                <p:cNvSpPr/>
                <p:nvPr/>
              </p:nvSpPr>
              <p:spPr>
                <a:xfrm>
                  <a:off x="2186926" y="589960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4" name="椭圆 153">
                  <a:extLst>
                    <a:ext uri="{FF2B5EF4-FFF2-40B4-BE49-F238E27FC236}">
                      <a16:creationId xmlns:a16="http://schemas.microsoft.com/office/drawing/2014/main" id="{9DA81949-7D87-40C6-BDC4-39205C129ADF}"/>
                    </a:ext>
                  </a:extLst>
                </p:cNvPr>
                <p:cNvSpPr/>
                <p:nvPr/>
              </p:nvSpPr>
              <p:spPr>
                <a:xfrm>
                  <a:off x="507754" y="623488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" name="椭圆 154">
                  <a:extLst>
                    <a:ext uri="{FF2B5EF4-FFF2-40B4-BE49-F238E27FC236}">
                      <a16:creationId xmlns:a16="http://schemas.microsoft.com/office/drawing/2014/main" id="{F82EBEFE-6521-436A-9173-BC4A7DC62F37}"/>
                    </a:ext>
                  </a:extLst>
                </p:cNvPr>
                <p:cNvSpPr/>
                <p:nvPr/>
              </p:nvSpPr>
              <p:spPr>
                <a:xfrm>
                  <a:off x="597107" y="623488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6" name="椭圆 155">
                  <a:extLst>
                    <a:ext uri="{FF2B5EF4-FFF2-40B4-BE49-F238E27FC236}">
                      <a16:creationId xmlns:a16="http://schemas.microsoft.com/office/drawing/2014/main" id="{98132622-E8DB-4666-81CB-91B49A9E01CA}"/>
                    </a:ext>
                  </a:extLst>
                </p:cNvPr>
                <p:cNvSpPr/>
                <p:nvPr/>
              </p:nvSpPr>
              <p:spPr>
                <a:xfrm>
                  <a:off x="686460" y="623488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7" name="椭圆 156">
                  <a:extLst>
                    <a:ext uri="{FF2B5EF4-FFF2-40B4-BE49-F238E27FC236}">
                      <a16:creationId xmlns:a16="http://schemas.microsoft.com/office/drawing/2014/main" id="{94FFA44A-4C6C-4FA4-85B3-B4E51E671326}"/>
                    </a:ext>
                  </a:extLst>
                </p:cNvPr>
                <p:cNvSpPr/>
                <p:nvPr/>
              </p:nvSpPr>
              <p:spPr>
                <a:xfrm>
                  <a:off x="775812" y="6234886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7" name="椭圆 226">
                  <a:extLst>
                    <a:ext uri="{FF2B5EF4-FFF2-40B4-BE49-F238E27FC236}">
                      <a16:creationId xmlns:a16="http://schemas.microsoft.com/office/drawing/2014/main" id="{0DFC3AD5-2FBA-4D4B-9916-B842A03FD6FC}"/>
                    </a:ext>
                  </a:extLst>
                </p:cNvPr>
                <p:cNvSpPr/>
                <p:nvPr/>
              </p:nvSpPr>
              <p:spPr>
                <a:xfrm>
                  <a:off x="4001772" y="5335529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8" name="椭圆 227">
                  <a:extLst>
                    <a:ext uri="{FF2B5EF4-FFF2-40B4-BE49-F238E27FC236}">
                      <a16:creationId xmlns:a16="http://schemas.microsoft.com/office/drawing/2014/main" id="{FA3ADCC4-3C4C-4B1E-B401-27387D50ECCB}"/>
                    </a:ext>
                  </a:extLst>
                </p:cNvPr>
                <p:cNvSpPr/>
                <p:nvPr/>
              </p:nvSpPr>
              <p:spPr>
                <a:xfrm>
                  <a:off x="4091125" y="5335529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9" name="椭圆 228">
                  <a:extLst>
                    <a:ext uri="{FF2B5EF4-FFF2-40B4-BE49-F238E27FC236}">
                      <a16:creationId xmlns:a16="http://schemas.microsoft.com/office/drawing/2014/main" id="{0BBE84DC-4C42-447F-B15C-76406F4E6C88}"/>
                    </a:ext>
                  </a:extLst>
                </p:cNvPr>
                <p:cNvSpPr/>
                <p:nvPr/>
              </p:nvSpPr>
              <p:spPr>
                <a:xfrm>
                  <a:off x="4180478" y="5335529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0" name="椭圆 229">
                  <a:extLst>
                    <a:ext uri="{FF2B5EF4-FFF2-40B4-BE49-F238E27FC236}">
                      <a16:creationId xmlns:a16="http://schemas.microsoft.com/office/drawing/2014/main" id="{8026D6E5-2095-4280-A716-14375A609FD4}"/>
                    </a:ext>
                  </a:extLst>
                </p:cNvPr>
                <p:cNvSpPr/>
                <p:nvPr/>
              </p:nvSpPr>
              <p:spPr>
                <a:xfrm>
                  <a:off x="4269831" y="5335529"/>
                  <a:ext cx="45719" cy="50528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39" name="矩形 238">
              <a:extLst>
                <a:ext uri="{FF2B5EF4-FFF2-40B4-BE49-F238E27FC236}">
                  <a16:creationId xmlns:a16="http://schemas.microsoft.com/office/drawing/2014/main" id="{B8D8BE3E-1B65-4FDA-9E37-EE078AE6E73D}"/>
                </a:ext>
              </a:extLst>
            </p:cNvPr>
            <p:cNvSpPr/>
            <p:nvPr/>
          </p:nvSpPr>
          <p:spPr>
            <a:xfrm>
              <a:off x="2436390" y="5410094"/>
              <a:ext cx="29848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4</a:t>
              </a:r>
              <a:endParaRPr lang="zh-CN" altLang="en-US" dirty="0"/>
            </a:p>
          </p:txBody>
        </p:sp>
        <p:sp>
          <p:nvSpPr>
            <p:cNvPr id="240" name="矩形 239">
              <a:extLst>
                <a:ext uri="{FF2B5EF4-FFF2-40B4-BE49-F238E27FC236}">
                  <a16:creationId xmlns:a16="http://schemas.microsoft.com/office/drawing/2014/main" id="{F08C7614-4AC2-424E-B603-3DD055BAEF62}"/>
                </a:ext>
              </a:extLst>
            </p:cNvPr>
            <p:cNvSpPr/>
            <p:nvPr/>
          </p:nvSpPr>
          <p:spPr>
            <a:xfrm>
              <a:off x="2432415" y="4908145"/>
              <a:ext cx="29848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8</a:t>
              </a:r>
              <a:endParaRPr lang="zh-CN" altLang="en-US" dirty="0"/>
            </a:p>
          </p:txBody>
        </p:sp>
        <p:cxnSp>
          <p:nvCxnSpPr>
            <p:cNvPr id="241" name="直接连接符 240">
              <a:extLst>
                <a:ext uri="{FF2B5EF4-FFF2-40B4-BE49-F238E27FC236}">
                  <a16:creationId xmlns:a16="http://schemas.microsoft.com/office/drawing/2014/main" id="{77621086-6B40-4D47-91A2-0F8E721C07E4}"/>
                </a:ext>
              </a:extLst>
            </p:cNvPr>
            <p:cNvCxnSpPr/>
            <p:nvPr/>
          </p:nvCxnSpPr>
          <p:spPr>
            <a:xfrm>
              <a:off x="2696842" y="5050270"/>
              <a:ext cx="5706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>
              <a:extLst>
                <a:ext uri="{FF2B5EF4-FFF2-40B4-BE49-F238E27FC236}">
                  <a16:creationId xmlns:a16="http://schemas.microsoft.com/office/drawing/2014/main" id="{5E8D6EC7-CBFD-43FF-8CB1-4A3B14AE4934}"/>
                </a:ext>
              </a:extLst>
            </p:cNvPr>
            <p:cNvCxnSpPr>
              <a:cxnSpLocks/>
            </p:cNvCxnSpPr>
            <p:nvPr/>
          </p:nvCxnSpPr>
          <p:spPr>
            <a:xfrm>
              <a:off x="2686683" y="5464764"/>
              <a:ext cx="6429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5" name="矩形 244">
              <a:extLst>
                <a:ext uri="{FF2B5EF4-FFF2-40B4-BE49-F238E27FC236}">
                  <a16:creationId xmlns:a16="http://schemas.microsoft.com/office/drawing/2014/main" id="{2353A509-D867-45D0-937B-4413E36E38AC}"/>
                </a:ext>
              </a:extLst>
            </p:cNvPr>
            <p:cNvSpPr/>
            <p:nvPr/>
          </p:nvSpPr>
          <p:spPr>
            <a:xfrm>
              <a:off x="2884271" y="5935773"/>
              <a:ext cx="29848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4</a:t>
              </a:r>
              <a:endParaRPr lang="zh-CN" altLang="en-US" dirty="0"/>
            </a:p>
          </p:txBody>
        </p:sp>
        <p:sp>
          <p:nvSpPr>
            <p:cNvPr id="246" name="矩形 245">
              <a:extLst>
                <a:ext uri="{FF2B5EF4-FFF2-40B4-BE49-F238E27FC236}">
                  <a16:creationId xmlns:a16="http://schemas.microsoft.com/office/drawing/2014/main" id="{30B000DC-2784-47BD-BB4F-CB2140B9049D}"/>
                </a:ext>
              </a:extLst>
            </p:cNvPr>
            <p:cNvSpPr/>
            <p:nvPr/>
          </p:nvSpPr>
          <p:spPr>
            <a:xfrm>
              <a:off x="3538107" y="5935773"/>
              <a:ext cx="41229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12</a:t>
              </a:r>
              <a:endParaRPr lang="zh-CN" altLang="en-US" dirty="0"/>
            </a:p>
          </p:txBody>
        </p:sp>
        <p:sp>
          <p:nvSpPr>
            <p:cNvPr id="247" name="矩形 246">
              <a:extLst>
                <a:ext uri="{FF2B5EF4-FFF2-40B4-BE49-F238E27FC236}">
                  <a16:creationId xmlns:a16="http://schemas.microsoft.com/office/drawing/2014/main" id="{DE06960A-60D5-49DE-B7B3-6BB1102178FB}"/>
                </a:ext>
              </a:extLst>
            </p:cNvPr>
            <p:cNvSpPr/>
            <p:nvPr/>
          </p:nvSpPr>
          <p:spPr>
            <a:xfrm>
              <a:off x="2243042" y="5935773"/>
              <a:ext cx="36740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-4</a:t>
              </a:r>
              <a:endParaRPr lang="zh-CN" altLang="en-US" dirty="0"/>
            </a:p>
          </p:txBody>
        </p:sp>
        <p:sp>
          <p:nvSpPr>
            <p:cNvPr id="248" name="矩形 247">
              <a:extLst>
                <a:ext uri="{FF2B5EF4-FFF2-40B4-BE49-F238E27FC236}">
                  <a16:creationId xmlns:a16="http://schemas.microsoft.com/office/drawing/2014/main" id="{57986E44-CD53-4711-8506-8D065B71D4A6}"/>
                </a:ext>
              </a:extLst>
            </p:cNvPr>
            <p:cNvSpPr/>
            <p:nvPr/>
          </p:nvSpPr>
          <p:spPr>
            <a:xfrm>
              <a:off x="1488865" y="5935773"/>
              <a:ext cx="48122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-12</a:t>
              </a:r>
              <a:endParaRPr lang="zh-CN" altLang="en-US" dirty="0"/>
            </a:p>
          </p:txBody>
        </p:sp>
        <p:sp>
          <p:nvSpPr>
            <p:cNvPr id="249" name="矩形 248">
              <a:extLst>
                <a:ext uri="{FF2B5EF4-FFF2-40B4-BE49-F238E27FC236}">
                  <a16:creationId xmlns:a16="http://schemas.microsoft.com/office/drawing/2014/main" id="{BC5F50E2-BFFA-4898-9ECE-863DA6445ABA}"/>
                </a:ext>
              </a:extLst>
            </p:cNvPr>
            <p:cNvSpPr/>
            <p:nvPr/>
          </p:nvSpPr>
          <p:spPr>
            <a:xfrm>
              <a:off x="4227819" y="5927331"/>
              <a:ext cx="41229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20</a:t>
              </a:r>
              <a:endParaRPr lang="zh-CN" altLang="en-US" dirty="0"/>
            </a:p>
          </p:txBody>
        </p:sp>
        <p:sp>
          <p:nvSpPr>
            <p:cNvPr id="250" name="矩形 249">
              <a:extLst>
                <a:ext uri="{FF2B5EF4-FFF2-40B4-BE49-F238E27FC236}">
                  <a16:creationId xmlns:a16="http://schemas.microsoft.com/office/drawing/2014/main" id="{43E469E4-5038-45CE-B5A1-094E9804AE7B}"/>
                </a:ext>
              </a:extLst>
            </p:cNvPr>
            <p:cNvSpPr/>
            <p:nvPr/>
          </p:nvSpPr>
          <p:spPr>
            <a:xfrm>
              <a:off x="745402" y="5927331"/>
              <a:ext cx="48122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-20</a:t>
              </a:r>
              <a:endParaRPr lang="zh-CN" altLang="en-US" dirty="0"/>
            </a:p>
          </p:txBody>
        </p:sp>
      </p:grpSp>
      <p:cxnSp>
        <p:nvCxnSpPr>
          <p:cNvPr id="192" name="直接连接符 191">
            <a:extLst>
              <a:ext uri="{FF2B5EF4-FFF2-40B4-BE49-F238E27FC236}">
                <a16:creationId xmlns:a16="http://schemas.microsoft.com/office/drawing/2014/main" id="{CC029819-C9F5-49A4-B188-A79A83D27836}"/>
              </a:ext>
            </a:extLst>
          </p:cNvPr>
          <p:cNvCxnSpPr>
            <a:cxnSpLocks/>
          </p:cNvCxnSpPr>
          <p:nvPr/>
        </p:nvCxnSpPr>
        <p:spPr>
          <a:xfrm flipV="1">
            <a:off x="5385214" y="5668897"/>
            <a:ext cx="0" cy="99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直接连接符 192">
            <a:extLst>
              <a:ext uri="{FF2B5EF4-FFF2-40B4-BE49-F238E27FC236}">
                <a16:creationId xmlns:a16="http://schemas.microsoft.com/office/drawing/2014/main" id="{F12F21A5-AE73-4BC9-9DA6-57AE3D9AF813}"/>
              </a:ext>
            </a:extLst>
          </p:cNvPr>
          <p:cNvCxnSpPr>
            <a:cxnSpLocks/>
          </p:cNvCxnSpPr>
          <p:nvPr/>
        </p:nvCxnSpPr>
        <p:spPr>
          <a:xfrm flipV="1">
            <a:off x="6093874" y="5668897"/>
            <a:ext cx="0" cy="99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直接连接符 194">
            <a:extLst>
              <a:ext uri="{FF2B5EF4-FFF2-40B4-BE49-F238E27FC236}">
                <a16:creationId xmlns:a16="http://schemas.microsoft.com/office/drawing/2014/main" id="{4A9A6D5C-F491-4066-BD29-35D0335AA1F7}"/>
              </a:ext>
            </a:extLst>
          </p:cNvPr>
          <p:cNvCxnSpPr>
            <a:cxnSpLocks/>
          </p:cNvCxnSpPr>
          <p:nvPr/>
        </p:nvCxnSpPr>
        <p:spPr>
          <a:xfrm flipV="1">
            <a:off x="5067848" y="5668897"/>
            <a:ext cx="0" cy="99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直接连接符 195">
            <a:extLst>
              <a:ext uri="{FF2B5EF4-FFF2-40B4-BE49-F238E27FC236}">
                <a16:creationId xmlns:a16="http://schemas.microsoft.com/office/drawing/2014/main" id="{F8A520E4-29EA-4522-9283-F03C17A6DB26}"/>
              </a:ext>
            </a:extLst>
          </p:cNvPr>
          <p:cNvCxnSpPr>
            <a:cxnSpLocks/>
          </p:cNvCxnSpPr>
          <p:nvPr/>
        </p:nvCxnSpPr>
        <p:spPr>
          <a:xfrm flipV="1">
            <a:off x="4013614" y="5668897"/>
            <a:ext cx="0" cy="99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直接连接符 196">
            <a:extLst>
              <a:ext uri="{FF2B5EF4-FFF2-40B4-BE49-F238E27FC236}">
                <a16:creationId xmlns:a16="http://schemas.microsoft.com/office/drawing/2014/main" id="{D5E5C90B-4FE3-4A9A-BF1B-CB02427C0FF1}"/>
              </a:ext>
            </a:extLst>
          </p:cNvPr>
          <p:cNvCxnSpPr>
            <a:cxnSpLocks/>
          </p:cNvCxnSpPr>
          <p:nvPr/>
        </p:nvCxnSpPr>
        <p:spPr>
          <a:xfrm flipV="1">
            <a:off x="3303133" y="5668897"/>
            <a:ext cx="0" cy="99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直接连接符 197">
            <a:extLst>
              <a:ext uri="{FF2B5EF4-FFF2-40B4-BE49-F238E27FC236}">
                <a16:creationId xmlns:a16="http://schemas.microsoft.com/office/drawing/2014/main" id="{2CF414E0-6CD6-46F2-935C-B6677113844C}"/>
              </a:ext>
            </a:extLst>
          </p:cNvPr>
          <p:cNvCxnSpPr>
            <a:cxnSpLocks/>
          </p:cNvCxnSpPr>
          <p:nvPr/>
        </p:nvCxnSpPr>
        <p:spPr>
          <a:xfrm flipV="1">
            <a:off x="2592484" y="5668897"/>
            <a:ext cx="0" cy="99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直接连接符 199">
            <a:extLst>
              <a:ext uri="{FF2B5EF4-FFF2-40B4-BE49-F238E27FC236}">
                <a16:creationId xmlns:a16="http://schemas.microsoft.com/office/drawing/2014/main" id="{2A681C2F-C6DC-4D81-823B-79F6FF7F57C1}"/>
              </a:ext>
            </a:extLst>
          </p:cNvPr>
          <p:cNvCxnSpPr>
            <a:cxnSpLocks/>
          </p:cNvCxnSpPr>
          <p:nvPr/>
        </p:nvCxnSpPr>
        <p:spPr>
          <a:xfrm flipV="1">
            <a:off x="5751927" y="5668897"/>
            <a:ext cx="0" cy="99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直接连接符 203">
            <a:extLst>
              <a:ext uri="{FF2B5EF4-FFF2-40B4-BE49-F238E27FC236}">
                <a16:creationId xmlns:a16="http://schemas.microsoft.com/office/drawing/2014/main" id="{1F8D426D-68D7-4224-9215-86752E0518C5}"/>
              </a:ext>
            </a:extLst>
          </p:cNvPr>
          <p:cNvCxnSpPr>
            <a:cxnSpLocks/>
          </p:cNvCxnSpPr>
          <p:nvPr/>
        </p:nvCxnSpPr>
        <p:spPr>
          <a:xfrm flipV="1">
            <a:off x="4706496" y="5668897"/>
            <a:ext cx="0" cy="99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直接连接符 204">
            <a:extLst>
              <a:ext uri="{FF2B5EF4-FFF2-40B4-BE49-F238E27FC236}">
                <a16:creationId xmlns:a16="http://schemas.microsoft.com/office/drawing/2014/main" id="{1ACA80D7-6EC0-4E46-A5FA-B1DF60FB9D57}"/>
              </a:ext>
            </a:extLst>
          </p:cNvPr>
          <p:cNvCxnSpPr>
            <a:cxnSpLocks/>
          </p:cNvCxnSpPr>
          <p:nvPr/>
        </p:nvCxnSpPr>
        <p:spPr>
          <a:xfrm flipV="1">
            <a:off x="3669846" y="5668897"/>
            <a:ext cx="0" cy="99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直接连接符 205">
            <a:extLst>
              <a:ext uri="{FF2B5EF4-FFF2-40B4-BE49-F238E27FC236}">
                <a16:creationId xmlns:a16="http://schemas.microsoft.com/office/drawing/2014/main" id="{E95DF87D-89B4-4BCA-A94A-B88ED2553910}"/>
              </a:ext>
            </a:extLst>
          </p:cNvPr>
          <p:cNvCxnSpPr>
            <a:cxnSpLocks/>
          </p:cNvCxnSpPr>
          <p:nvPr/>
        </p:nvCxnSpPr>
        <p:spPr>
          <a:xfrm flipV="1">
            <a:off x="2959197" y="5668897"/>
            <a:ext cx="0" cy="99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矩形 89">
            <a:extLst>
              <a:ext uri="{FF2B5EF4-FFF2-40B4-BE49-F238E27FC236}">
                <a16:creationId xmlns:a16="http://schemas.microsoft.com/office/drawing/2014/main" id="{9FE01CA7-75FA-4C5E-A41B-3F0C62B415A7}"/>
              </a:ext>
            </a:extLst>
          </p:cNvPr>
          <p:cNvSpPr/>
          <p:nvPr/>
        </p:nvSpPr>
        <p:spPr>
          <a:xfrm>
            <a:off x="1450140" y="1414782"/>
            <a:ext cx="6369500" cy="257458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id="{31BE15B1-1A74-432C-AF2C-E5F69D2A8A11}"/>
                  </a:ext>
                </a:extLst>
              </p:cNvPr>
              <p:cNvSpPr/>
              <p:nvPr/>
            </p:nvSpPr>
            <p:spPr>
              <a:xfrm>
                <a:off x="1538900" y="2759688"/>
                <a:ext cx="625841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1400" i="1" smtClean="0">
                          <a:latin typeface="Cambria Math" panose="02040503050406030204" pitchFamily="18" charset="0"/>
                        </a:rPr>
                        <m:t>𝑤𝑒𝑖𝑔h𝑡𝐼𝑑𝑥</m:t>
                      </m:r>
                      <m:r>
                        <a:rPr lang="zh-CN" altLang="en-US" sz="1400" i="0">
                          <a:latin typeface="Cambria Math" panose="02040503050406030204" pitchFamily="18" charset="0"/>
                        </a:rPr>
                        <m:t> = </m:t>
                      </m:r>
                      <m:d>
                        <m:dPr>
                          <m:ctrlPr>
                            <a:rPr lang="zh-CN" alt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zh-CN" altLang="en-US" sz="1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zh-CN" altLang="en-US" sz="1400" i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d>
                                <m:dPr>
                                  <m:ctrlPr>
                                    <a:rPr lang="zh-CN" alt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sz="1400" i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zh-CN" altLang="en-US" sz="1400" i="1">
                                      <a:latin typeface="Cambria Math" panose="02040503050406030204" pitchFamily="18" charset="0"/>
                                    </a:rPr>
                                    <m:t>𝑥𝐿</m:t>
                                  </m:r>
                                  <m:r>
                                    <a:rPr lang="zh-CN" altLang="en-US" sz="1400" i="0">
                                      <a:latin typeface="Cambria Math" panose="02040503050406030204" pitchFamily="18" charset="0"/>
                                    </a:rPr>
                                    <m:t> + </m:t>
                                  </m:r>
                                  <m:r>
                                    <a:rPr lang="zh-CN" altLang="en-US" sz="1400" i="1">
                                      <a:latin typeface="Cambria Math" panose="02040503050406030204" pitchFamily="18" charset="0"/>
                                    </a:rPr>
                                    <m:t>𝑜𝑓𝑓𝑠𝑒𝑡𝑋</m:t>
                                  </m:r>
                                  <m:r>
                                    <a:rPr lang="zh-CN" altLang="en-US" sz="1400" i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e>
                              </m:d>
                              <m:r>
                                <a:rPr lang="zh-CN" altLang="en-US" sz="1400" i="0">
                                  <a:latin typeface="Cambria Math" panose="02040503050406030204" pitchFamily="18" charset="0"/>
                                </a:rPr>
                                <m:t> &lt;&lt;  1 </m:t>
                              </m:r>
                            </m:e>
                          </m:d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+ 1 </m:t>
                          </m:r>
                        </m:e>
                      </m:d>
                      <m:r>
                        <a:rPr lang="zh-CN" altLang="en-US" sz="1400" i="0">
                          <a:latin typeface="Cambria Math" panose="02040503050406030204" pitchFamily="18" charset="0"/>
                        </a:rPr>
                        <m:t>∗ </m:t>
                      </m:r>
                      <m:r>
                        <a:rPr lang="zh-CN" altLang="en-US" sz="1400" i="1">
                          <a:latin typeface="Cambria Math" panose="02040503050406030204" pitchFamily="18" charset="0"/>
                        </a:rPr>
                        <m:t>𝑑𝑖𝑠𝐿𝑢𝑡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zh-CN" altLang="en-US" sz="1400" i="1">
                              <a:latin typeface="Cambria Math" panose="02040503050406030204" pitchFamily="18" charset="0"/>
                            </a:rPr>
                            <m:t>𝑑𝑖𝑠𝑝𝑙𝑎𝑐𝑒𝑚𝑒𝑛𝑡𝑋</m:t>
                          </m:r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en-US" altLang="zh-CN" sz="1400" i="0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140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( ( ( 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𝑦𝐿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 + 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𝑜𝑓𝑓𝑠𝑒𝑡𝑌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 )  &lt;&lt;  1 ) + 1 ) ) ∗ 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𝑑𝑖𝑠𝐿𝑢𝑡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[ 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𝑑𝑖𝑠𝑝𝑙𝑎𝑐𝑒𝑚𝑒𝑛𝑡𝑌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 ]</m:t>
                      </m:r>
                    </m:oMath>
                  </m:oMathPara>
                </a14:m>
                <a:endParaRPr lang="zh-CN" altLang="en-US" sz="1400" dirty="0"/>
              </a:p>
            </p:txBody>
          </p:sp>
        </mc:Choice>
        <mc:Fallback xmlns=""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id="{31BE15B1-1A74-432C-AF2C-E5F69D2A8A1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8900" y="2759688"/>
                <a:ext cx="6258412" cy="523220"/>
              </a:xfrm>
              <a:prstGeom prst="rect">
                <a:avLst/>
              </a:prstGeom>
              <a:blipFill>
                <a:blip r:embed="rId2"/>
                <a:stretch>
                  <a:fillRect b="-46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矩形 91">
                <a:extLst>
                  <a:ext uri="{FF2B5EF4-FFF2-40B4-BE49-F238E27FC236}">
                    <a16:creationId xmlns:a16="http://schemas.microsoft.com/office/drawing/2014/main" id="{BD080164-EAD3-4508-BC97-3A2BC9E0075F}"/>
                  </a:ext>
                </a:extLst>
              </p:cNvPr>
              <p:cNvSpPr/>
              <p:nvPr/>
            </p:nvSpPr>
            <p:spPr>
              <a:xfrm>
                <a:off x="1403813" y="3252435"/>
                <a:ext cx="5527472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1400" i="1" smtClean="0">
                          <a:latin typeface="Cambria Math" panose="02040503050406030204" pitchFamily="18" charset="0"/>
                        </a:rPr>
                        <m:t>𝑤𝑒𝑖𝑔h𝑡𝐼𝑑𝑥𝐿</m:t>
                      </m:r>
                      <m:r>
                        <a:rPr lang="zh-CN" altLang="en-US" sz="1400" i="0">
                          <a:latin typeface="Cambria Math" panose="02040503050406030204" pitchFamily="18" charset="0"/>
                        </a:rPr>
                        <m:t> = </m:t>
                      </m:r>
                      <m:r>
                        <a:rPr lang="zh-CN" altLang="en-US" sz="1400" i="1">
                          <a:latin typeface="Cambria Math" panose="02040503050406030204" pitchFamily="18" charset="0"/>
                        </a:rPr>
                        <m:t>𝑝𝑎𝑟𝑡𝐹𝑙𝑖𝑝</m:t>
                      </m:r>
                      <m:r>
                        <a:rPr lang="zh-CN" altLang="en-US" sz="1400" i="0">
                          <a:latin typeface="Cambria Math" panose="02040503050406030204" pitchFamily="18" charset="0"/>
                        </a:rPr>
                        <m:t>  ?  </m:t>
                      </m:r>
                      <m:r>
                        <a:rPr lang="en-US" altLang="zh-CN" sz="1400" b="0" i="0" smtClean="0">
                          <a:latin typeface="Cambria Math" panose="02040503050406030204" pitchFamily="18" charset="0"/>
                        </a:rPr>
                        <m:t>16</m:t>
                      </m:r>
                      <m:r>
                        <a:rPr lang="zh-CN" altLang="en-US" sz="1400" i="0">
                          <a:latin typeface="Cambria Math" panose="02040503050406030204" pitchFamily="18" charset="0"/>
                        </a:rPr>
                        <m:t> + </m:t>
                      </m:r>
                      <m:r>
                        <a:rPr lang="zh-CN" altLang="en-US" sz="1400" i="1">
                          <a:latin typeface="Cambria Math" panose="02040503050406030204" pitchFamily="18" charset="0"/>
                        </a:rPr>
                        <m:t>𝑤𝑒𝑖𝑔h𝑡𝐼𝑑𝑥</m:t>
                      </m:r>
                      <m:r>
                        <a:rPr lang="zh-CN" altLang="en-US" sz="1400" i="0">
                          <a:latin typeface="Cambria Math" panose="02040503050406030204" pitchFamily="18" charset="0"/>
                        </a:rPr>
                        <m:t>  :  </m:t>
                      </m:r>
                      <m:r>
                        <a:rPr lang="en-US" altLang="zh-CN" sz="1400" b="0" i="0" smtClean="0">
                          <a:latin typeface="Cambria Math" panose="02040503050406030204" pitchFamily="18" charset="0"/>
                        </a:rPr>
                        <m:t>16</m:t>
                      </m:r>
                      <m:r>
                        <a:rPr lang="zh-CN" altLang="en-US" sz="1400" i="0">
                          <a:latin typeface="Cambria Math" panose="02040503050406030204" pitchFamily="18" charset="0"/>
                        </a:rPr>
                        <m:t> − </m:t>
                      </m:r>
                      <m:r>
                        <a:rPr lang="zh-CN" altLang="en-US" sz="1400" i="1">
                          <a:latin typeface="Cambria Math" panose="02040503050406030204" pitchFamily="18" charset="0"/>
                        </a:rPr>
                        <m:t>𝑤𝑒𝑖𝑔h𝑡𝐼𝑑𝑥</m:t>
                      </m:r>
                    </m:oMath>
                  </m:oMathPara>
                </a14:m>
                <a:endParaRPr lang="zh-CN" altLang="en-US" sz="1400" dirty="0"/>
              </a:p>
            </p:txBody>
          </p:sp>
        </mc:Choice>
        <mc:Fallback xmlns="">
          <p:sp>
            <p:nvSpPr>
              <p:cNvPr id="92" name="矩形 91">
                <a:extLst>
                  <a:ext uri="{FF2B5EF4-FFF2-40B4-BE49-F238E27FC236}">
                    <a16:creationId xmlns:a16="http://schemas.microsoft.com/office/drawing/2014/main" id="{BD080164-EAD3-4508-BC97-3A2BC9E0075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813" y="3252435"/>
                <a:ext cx="5527472" cy="307777"/>
              </a:xfrm>
              <a:prstGeom prst="rect">
                <a:avLst/>
              </a:prstGeom>
              <a:blipFill>
                <a:blip r:embed="rId3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" name="矩形 92">
                <a:extLst>
                  <a:ext uri="{FF2B5EF4-FFF2-40B4-BE49-F238E27FC236}">
                    <a16:creationId xmlns:a16="http://schemas.microsoft.com/office/drawing/2014/main" id="{251CE8FB-1AB5-417B-B291-9FABF684FAE3}"/>
                  </a:ext>
                </a:extLst>
              </p:cNvPr>
              <p:cNvSpPr/>
              <p:nvPr/>
            </p:nvSpPr>
            <p:spPr>
              <a:xfrm>
                <a:off x="923372" y="3521744"/>
                <a:ext cx="548114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zh-CN" altLang="en-US" sz="1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sz="1400" i="1">
                              <a:latin typeface="Cambria Math" panose="02040503050406030204" pitchFamily="18" charset="0"/>
                            </a:rPr>
                            <m:t>𝑤𝑉𝑎𝑙𝑢𝑒</m:t>
                          </m:r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 = </m:t>
                          </m:r>
                          <m:r>
                            <a:rPr lang="zh-CN" altLang="en-US" sz="1400" i="1">
                              <a:latin typeface="Cambria Math" panose="02040503050406030204" pitchFamily="18" charset="0"/>
                            </a:rPr>
                            <m:t>𝐶𝑙𝑖𝑝</m:t>
                          </m:r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3( 0, 8, ( </m:t>
                          </m:r>
                          <m:r>
                            <a:rPr lang="zh-CN" altLang="en-US" sz="1400" i="1">
                              <a:latin typeface="Cambria Math" panose="02040503050406030204" pitchFamily="18" charset="0"/>
                            </a:rPr>
                            <m:t>𝑤𝑒𝑖𝑔h𝑡𝐼𝑑𝑥𝐿</m:t>
                          </m:r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 +</m:t>
                          </m:r>
                          <m:r>
                            <a:rPr lang="en-US" altLang="zh-CN" sz="14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 )  &gt;&gt;  </m:t>
                          </m:r>
                          <m:r>
                            <a:rPr lang="en-US" altLang="zh-CN" sz="14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zh-CN" altLang="en-US" sz="1400" dirty="0"/>
              </a:p>
            </p:txBody>
          </p:sp>
        </mc:Choice>
        <mc:Fallback xmlns="">
          <p:sp>
            <p:nvSpPr>
              <p:cNvPr id="93" name="矩形 92">
                <a:extLst>
                  <a:ext uri="{FF2B5EF4-FFF2-40B4-BE49-F238E27FC236}">
                    <a16:creationId xmlns:a16="http://schemas.microsoft.com/office/drawing/2014/main" id="{251CE8FB-1AB5-417B-B291-9FABF684FA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3372" y="3521744"/>
                <a:ext cx="5481145" cy="307777"/>
              </a:xfrm>
              <a:prstGeom prst="rect">
                <a:avLst/>
              </a:prstGeom>
              <a:blipFill>
                <a:blip r:embed="rId4"/>
                <a:stretch>
                  <a:fillRect t="-102000" b="-16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4" name="表格 93">
            <a:extLst>
              <a:ext uri="{FF2B5EF4-FFF2-40B4-BE49-F238E27FC236}">
                <a16:creationId xmlns:a16="http://schemas.microsoft.com/office/drawing/2014/main" id="{F0E48F2C-630A-4DCA-8AE0-64C6DC14CD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014282"/>
              </p:ext>
            </p:extLst>
          </p:nvPr>
        </p:nvGraphicFramePr>
        <p:xfrm>
          <a:off x="1899143" y="1456561"/>
          <a:ext cx="4926965" cy="76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2960">
                  <a:extLst>
                    <a:ext uri="{9D8B030D-6E8A-4147-A177-3AD203B41FA5}">
                      <a16:colId xmlns:a16="http://schemas.microsoft.com/office/drawing/2014/main" val="251924624"/>
                    </a:ext>
                  </a:extLst>
                </a:gridCol>
                <a:gridCol w="341630">
                  <a:extLst>
                    <a:ext uri="{9D8B030D-6E8A-4147-A177-3AD203B41FA5}">
                      <a16:colId xmlns:a16="http://schemas.microsoft.com/office/drawing/2014/main" val="1934992943"/>
                    </a:ext>
                  </a:extLst>
                </a:gridCol>
                <a:gridCol w="342265">
                  <a:extLst>
                    <a:ext uri="{9D8B030D-6E8A-4147-A177-3AD203B41FA5}">
                      <a16:colId xmlns:a16="http://schemas.microsoft.com/office/drawing/2014/main" val="2420333081"/>
                    </a:ext>
                  </a:extLst>
                </a:gridCol>
                <a:gridCol w="341630">
                  <a:extLst>
                    <a:ext uri="{9D8B030D-6E8A-4147-A177-3AD203B41FA5}">
                      <a16:colId xmlns:a16="http://schemas.microsoft.com/office/drawing/2014/main" val="2564997819"/>
                    </a:ext>
                  </a:extLst>
                </a:gridCol>
                <a:gridCol w="341630">
                  <a:extLst>
                    <a:ext uri="{9D8B030D-6E8A-4147-A177-3AD203B41FA5}">
                      <a16:colId xmlns:a16="http://schemas.microsoft.com/office/drawing/2014/main" val="3111784943"/>
                    </a:ext>
                  </a:extLst>
                </a:gridCol>
                <a:gridCol w="341630">
                  <a:extLst>
                    <a:ext uri="{9D8B030D-6E8A-4147-A177-3AD203B41FA5}">
                      <a16:colId xmlns:a16="http://schemas.microsoft.com/office/drawing/2014/main" val="4065460900"/>
                    </a:ext>
                  </a:extLst>
                </a:gridCol>
                <a:gridCol w="342265">
                  <a:extLst>
                    <a:ext uri="{9D8B030D-6E8A-4147-A177-3AD203B41FA5}">
                      <a16:colId xmlns:a16="http://schemas.microsoft.com/office/drawing/2014/main" val="2220654410"/>
                    </a:ext>
                  </a:extLst>
                </a:gridCol>
                <a:gridCol w="342265">
                  <a:extLst>
                    <a:ext uri="{9D8B030D-6E8A-4147-A177-3AD203B41FA5}">
                      <a16:colId xmlns:a16="http://schemas.microsoft.com/office/drawing/2014/main" val="2715217637"/>
                    </a:ext>
                  </a:extLst>
                </a:gridCol>
                <a:gridCol w="341630">
                  <a:extLst>
                    <a:ext uri="{9D8B030D-6E8A-4147-A177-3AD203B41FA5}">
                      <a16:colId xmlns:a16="http://schemas.microsoft.com/office/drawing/2014/main" val="4222435020"/>
                    </a:ext>
                  </a:extLst>
                </a:gridCol>
                <a:gridCol w="342265">
                  <a:extLst>
                    <a:ext uri="{9D8B030D-6E8A-4147-A177-3AD203B41FA5}">
                      <a16:colId xmlns:a16="http://schemas.microsoft.com/office/drawing/2014/main" val="1216446396"/>
                    </a:ext>
                  </a:extLst>
                </a:gridCol>
                <a:gridCol w="342265">
                  <a:extLst>
                    <a:ext uri="{9D8B030D-6E8A-4147-A177-3AD203B41FA5}">
                      <a16:colId xmlns:a16="http://schemas.microsoft.com/office/drawing/2014/main" val="1831199982"/>
                    </a:ext>
                  </a:extLst>
                </a:gridCol>
                <a:gridCol w="342265">
                  <a:extLst>
                    <a:ext uri="{9D8B030D-6E8A-4147-A177-3AD203B41FA5}">
                      <a16:colId xmlns:a16="http://schemas.microsoft.com/office/drawing/2014/main" val="322545338"/>
                    </a:ext>
                  </a:extLst>
                </a:gridCol>
                <a:gridCol w="342265">
                  <a:extLst>
                    <a:ext uri="{9D8B030D-6E8A-4147-A177-3AD203B41FA5}">
                      <a16:colId xmlns:a16="http://schemas.microsoft.com/office/drawing/2014/main" val="384699104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idx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6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14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528473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disLut[idx]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4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4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4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1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−1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−2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−2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−4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−4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594132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idx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16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19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26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27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29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30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3010531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disLut[idx]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−4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−4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−4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−2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−2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−1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4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4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21393664"/>
                  </a:ext>
                </a:extLst>
              </a:tr>
            </a:tbl>
          </a:graphicData>
        </a:graphic>
      </p:graphicFrame>
      <p:sp>
        <p:nvSpPr>
          <p:cNvPr id="95" name="箭头: 右 94">
            <a:extLst>
              <a:ext uri="{FF2B5EF4-FFF2-40B4-BE49-F238E27FC236}">
                <a16:creationId xmlns:a16="http://schemas.microsoft.com/office/drawing/2014/main" id="{02A3DC95-A8F0-4BD1-AAF7-54019C68DE36}"/>
              </a:ext>
            </a:extLst>
          </p:cNvPr>
          <p:cNvSpPr/>
          <p:nvPr/>
        </p:nvSpPr>
        <p:spPr>
          <a:xfrm>
            <a:off x="1046159" y="2506383"/>
            <a:ext cx="410395" cy="3979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箭头: 右 95">
            <a:extLst>
              <a:ext uri="{FF2B5EF4-FFF2-40B4-BE49-F238E27FC236}">
                <a16:creationId xmlns:a16="http://schemas.microsoft.com/office/drawing/2014/main" id="{ABDAB061-81EA-43E4-9B6F-EB6A81AE7E12}"/>
              </a:ext>
            </a:extLst>
          </p:cNvPr>
          <p:cNvSpPr/>
          <p:nvPr/>
        </p:nvSpPr>
        <p:spPr>
          <a:xfrm>
            <a:off x="7826290" y="2522262"/>
            <a:ext cx="410395" cy="3979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7" name="矩形 96">
                <a:extLst>
                  <a:ext uri="{FF2B5EF4-FFF2-40B4-BE49-F238E27FC236}">
                    <a16:creationId xmlns:a16="http://schemas.microsoft.com/office/drawing/2014/main" id="{D0D51942-86D3-41C4-9B53-47CAD60EC1D1}"/>
                  </a:ext>
                </a:extLst>
              </p:cNvPr>
              <p:cNvSpPr/>
              <p:nvPr/>
            </p:nvSpPr>
            <p:spPr>
              <a:xfrm>
                <a:off x="311887" y="2376086"/>
                <a:ext cx="464614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1" smtClean="0">
                          <a:latin typeface="Cambria Math" panose="02040503050406030204" pitchFamily="18" charset="0"/>
                        </a:rPr>
                        <m:t>𝑥𝐿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𝑦𝐿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97" name="矩形 96">
                <a:extLst>
                  <a:ext uri="{FF2B5EF4-FFF2-40B4-BE49-F238E27FC236}">
                    <a16:creationId xmlns:a16="http://schemas.microsoft.com/office/drawing/2014/main" id="{D0D51942-86D3-41C4-9B53-47CAD60EC1D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887" y="2376086"/>
                <a:ext cx="464614" cy="338554"/>
              </a:xfrm>
              <a:prstGeom prst="rect">
                <a:avLst/>
              </a:prstGeom>
              <a:blipFill>
                <a:blip r:embed="rId5"/>
                <a:stretch>
                  <a:fillRect r="-50000" b="-109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8" name="矩形 97">
                <a:extLst>
                  <a:ext uri="{FF2B5EF4-FFF2-40B4-BE49-F238E27FC236}">
                    <a16:creationId xmlns:a16="http://schemas.microsoft.com/office/drawing/2014/main" id="{0A00AE4E-8767-489E-B393-E218D6035CD6}"/>
                  </a:ext>
                </a:extLst>
              </p:cNvPr>
              <p:cNvSpPr/>
              <p:nvPr/>
            </p:nvSpPr>
            <p:spPr>
              <a:xfrm>
                <a:off x="91239" y="2721550"/>
                <a:ext cx="107734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𝑛𝑔𝑙𝑒𝐼𝑑𝑥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98" name="矩形 97">
                <a:extLst>
                  <a:ext uri="{FF2B5EF4-FFF2-40B4-BE49-F238E27FC236}">
                    <a16:creationId xmlns:a16="http://schemas.microsoft.com/office/drawing/2014/main" id="{0A00AE4E-8767-489E-B393-E218D6035CD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239" y="2721550"/>
                <a:ext cx="1077346" cy="338554"/>
              </a:xfrm>
              <a:prstGeom prst="rect">
                <a:avLst/>
              </a:prstGeom>
              <a:blipFill>
                <a:blip r:embed="rId6"/>
                <a:stretch>
                  <a:fillRect b="-10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9" name="矩形 98">
                <a:extLst>
                  <a:ext uri="{FF2B5EF4-FFF2-40B4-BE49-F238E27FC236}">
                    <a16:creationId xmlns:a16="http://schemas.microsoft.com/office/drawing/2014/main" id="{0C4CA277-B7E8-4868-91DE-1B2B6727432C}"/>
                  </a:ext>
                </a:extLst>
              </p:cNvPr>
              <p:cNvSpPr/>
              <p:nvPr/>
            </p:nvSpPr>
            <p:spPr>
              <a:xfrm>
                <a:off x="8209256" y="2530037"/>
                <a:ext cx="96981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1">
                          <a:latin typeface="Cambria Math" panose="02040503050406030204" pitchFamily="18" charset="0"/>
                        </a:rPr>
                        <m:t>𝑤𝑉𝑎𝑙𝑢𝑒</m:t>
                      </m:r>
                      <m:r>
                        <a:rPr lang="zh-CN" altLang="en-US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99" name="矩形 98">
                <a:extLst>
                  <a:ext uri="{FF2B5EF4-FFF2-40B4-BE49-F238E27FC236}">
                    <a16:creationId xmlns:a16="http://schemas.microsoft.com/office/drawing/2014/main" id="{0C4CA277-B7E8-4868-91DE-1B2B6727432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9256" y="2530037"/>
                <a:ext cx="969816" cy="33855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矩形 99">
                <a:extLst>
                  <a:ext uri="{FF2B5EF4-FFF2-40B4-BE49-F238E27FC236}">
                    <a16:creationId xmlns:a16="http://schemas.microsoft.com/office/drawing/2014/main" id="{9F3B07B9-4052-458A-9D0A-6C5280362F69}"/>
                  </a:ext>
                </a:extLst>
              </p:cNvPr>
              <p:cNvSpPr/>
              <p:nvPr/>
            </p:nvSpPr>
            <p:spPr>
              <a:xfrm>
                <a:off x="1515884" y="2206534"/>
                <a:ext cx="2445478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1400" i="1" smtClean="0">
                          <a:latin typeface="Cambria Math" panose="02040503050406030204" pitchFamily="18" charset="0"/>
                        </a:rPr>
                        <m:t>𝑑𝑖𝑠𝑝𝑙𝑎𝑐𝑒𝑚𝑒𝑛𝑡𝑋</m:t>
                      </m:r>
                      <m:r>
                        <a:rPr lang="en-US" altLang="zh-CN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sz="1400" b="0" i="1" smtClean="0">
                          <a:latin typeface="Cambria Math" panose="02040503050406030204" pitchFamily="18" charset="0"/>
                        </a:rPr>
                        <m:t>𝑎𝑛𝑔𝑙𝑒𝐼𝑑𝑥</m:t>
                      </m:r>
                    </m:oMath>
                  </m:oMathPara>
                </a14:m>
                <a:endParaRPr lang="zh-CN" altLang="en-US" sz="1400" dirty="0"/>
              </a:p>
            </p:txBody>
          </p:sp>
        </mc:Choice>
        <mc:Fallback xmlns="">
          <p:sp>
            <p:nvSpPr>
              <p:cNvPr id="100" name="矩形 99">
                <a:extLst>
                  <a:ext uri="{FF2B5EF4-FFF2-40B4-BE49-F238E27FC236}">
                    <a16:creationId xmlns:a16="http://schemas.microsoft.com/office/drawing/2014/main" id="{9F3B07B9-4052-458A-9D0A-6C5280362F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5884" y="2206534"/>
                <a:ext cx="2445478" cy="307777"/>
              </a:xfrm>
              <a:prstGeom prst="rect">
                <a:avLst/>
              </a:prstGeom>
              <a:blipFill>
                <a:blip r:embed="rId8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" name="矩形 100">
                <a:extLst>
                  <a:ext uri="{FF2B5EF4-FFF2-40B4-BE49-F238E27FC236}">
                    <a16:creationId xmlns:a16="http://schemas.microsoft.com/office/drawing/2014/main" id="{B179446A-339A-45D4-8FFC-A2B5358B5468}"/>
                  </a:ext>
                </a:extLst>
              </p:cNvPr>
              <p:cNvSpPr/>
              <p:nvPr/>
            </p:nvSpPr>
            <p:spPr>
              <a:xfrm>
                <a:off x="1522534" y="2478184"/>
                <a:ext cx="3692678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1400" i="1" smtClean="0">
                          <a:latin typeface="Cambria Math" panose="02040503050406030204" pitchFamily="18" charset="0"/>
                        </a:rPr>
                        <m:t>𝑑𝑖𝑠𝑝𝑙𝑎𝑐𝑒𝑚𝑒𝑛𝑡</m:t>
                      </m:r>
                      <m:r>
                        <a:rPr lang="en-US" altLang="zh-CN" sz="1400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n-US" altLang="zh-CN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zh-CN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sz="1400" i="1">
                              <a:latin typeface="Cambria Math" panose="02040503050406030204" pitchFamily="18" charset="0"/>
                            </a:rPr>
                            <m:t>𝑑𝑖𝑠𝑝𝑙𝑎𝑐𝑒𝑚𝑒𝑛𝑡𝑋</m:t>
                          </m:r>
                          <m:r>
                            <a:rPr lang="en-US" altLang="zh-CN" sz="1400" b="0" i="1" smtClean="0">
                              <a:latin typeface="Cambria Math" panose="02040503050406030204" pitchFamily="18" charset="0"/>
                            </a:rPr>
                            <m:t>+8</m:t>
                          </m:r>
                        </m:e>
                      </m:d>
                      <m:r>
                        <a:rPr lang="en-US" altLang="zh-CN" sz="1400" b="0" i="1" smtClean="0">
                          <a:latin typeface="Cambria Math" panose="02040503050406030204" pitchFamily="18" charset="0"/>
                        </a:rPr>
                        <m:t>%32</m:t>
                      </m:r>
                    </m:oMath>
                  </m:oMathPara>
                </a14:m>
                <a:endParaRPr lang="zh-CN" altLang="en-US" sz="1400" dirty="0"/>
              </a:p>
            </p:txBody>
          </p:sp>
        </mc:Choice>
        <mc:Fallback xmlns="">
          <p:sp>
            <p:nvSpPr>
              <p:cNvPr id="101" name="矩形 100">
                <a:extLst>
                  <a:ext uri="{FF2B5EF4-FFF2-40B4-BE49-F238E27FC236}">
                    <a16:creationId xmlns:a16="http://schemas.microsoft.com/office/drawing/2014/main" id="{B179446A-339A-45D4-8FFC-A2B5358B54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2534" y="2478184"/>
                <a:ext cx="3692678" cy="307777"/>
              </a:xfrm>
              <a:prstGeom prst="rect">
                <a:avLst/>
              </a:prstGeom>
              <a:blipFill>
                <a:blip r:embed="rId9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35829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results</a:t>
            </a:r>
            <a:endParaRPr lang="zh-CN" altLang="en-US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C3B6C26D-9FA8-4182-9D7B-79046138E0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214232"/>
              </p:ext>
            </p:extLst>
          </p:nvPr>
        </p:nvGraphicFramePr>
        <p:xfrm>
          <a:off x="985832" y="1028120"/>
          <a:ext cx="6486384" cy="2387820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1545486">
                  <a:extLst>
                    <a:ext uri="{9D8B030D-6E8A-4147-A177-3AD203B41FA5}">
                      <a16:colId xmlns:a16="http://schemas.microsoft.com/office/drawing/2014/main" val="1961121162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1727308910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1488017004"/>
                    </a:ext>
                  </a:extLst>
                </a:gridCol>
                <a:gridCol w="993394">
                  <a:extLst>
                    <a:ext uri="{9D8B030D-6E8A-4147-A177-3AD203B41FA5}">
                      <a16:colId xmlns:a16="http://schemas.microsoft.com/office/drawing/2014/main" val="3396417845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1028795984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3897154940"/>
                    </a:ext>
                  </a:extLst>
                </a:gridCol>
              </a:tblGrid>
              <a:tr h="201780"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Random Access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6179833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Over VTM8.0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8083407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Y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U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V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 err="1">
                          <a:effectLst/>
                        </a:rPr>
                        <a:t>EncT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 err="1">
                          <a:effectLst/>
                        </a:rPr>
                        <a:t>DecT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803860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A1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0.00%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</a:rPr>
                        <a:t>0.00%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</a:rPr>
                        <a:t>0.00%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877507222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A2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0.00%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0.00%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</a:rPr>
                        <a:t>0.00%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876869843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B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</a:rPr>
                        <a:t>0.00%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0.00%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0.00%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999163348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C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</a:rPr>
                        <a:t>0.00%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</a:rPr>
                        <a:t>0.00%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0.00%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091692227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E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1998136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Overall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kern="100" dirty="0">
                          <a:effectLst/>
                        </a:rPr>
                        <a:t>0.00%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kern="100" dirty="0">
                          <a:effectLst/>
                        </a:rPr>
                        <a:t>0.00%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kern="100" dirty="0">
                          <a:effectLst/>
                        </a:rPr>
                        <a:t>0.00%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8532223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D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0.00%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</a:rPr>
                        <a:t>0.00%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</a:rPr>
                        <a:t>0.00%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75519407"/>
                  </a:ext>
                </a:extLst>
              </a:tr>
              <a:tr h="2017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F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0.00%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0.00%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0.00%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5677728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7448A7FA-B0F4-4366-ADEF-9A68DB0C5E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732896"/>
              </p:ext>
            </p:extLst>
          </p:nvPr>
        </p:nvGraphicFramePr>
        <p:xfrm>
          <a:off x="985830" y="3775842"/>
          <a:ext cx="6486382" cy="2387568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1545485">
                  <a:extLst>
                    <a:ext uri="{9D8B030D-6E8A-4147-A177-3AD203B41FA5}">
                      <a16:colId xmlns:a16="http://schemas.microsoft.com/office/drawing/2014/main" val="2015851120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2419391449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2323003393"/>
                    </a:ext>
                  </a:extLst>
                </a:gridCol>
                <a:gridCol w="993393">
                  <a:extLst>
                    <a:ext uri="{9D8B030D-6E8A-4147-A177-3AD203B41FA5}">
                      <a16:colId xmlns:a16="http://schemas.microsoft.com/office/drawing/2014/main" val="3747140270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3728960559"/>
                    </a:ext>
                  </a:extLst>
                </a:gridCol>
                <a:gridCol w="986876">
                  <a:extLst>
                    <a:ext uri="{9D8B030D-6E8A-4147-A177-3AD203B41FA5}">
                      <a16:colId xmlns:a16="http://schemas.microsoft.com/office/drawing/2014/main" val="2003139273"/>
                    </a:ext>
                  </a:extLst>
                </a:gridCol>
              </a:tblGrid>
              <a:tr h="209968"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Low Delay B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5899400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Over VTM8.0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8134779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Y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U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V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 err="1">
                          <a:effectLst/>
                        </a:rPr>
                        <a:t>EncT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 err="1">
                          <a:effectLst/>
                        </a:rPr>
                        <a:t>DecT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464106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A1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252677761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A2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803427269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B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0.00%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0.00%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0.00%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987476757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C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0.00%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</a:rPr>
                        <a:t>0.00%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0.00%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127475953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E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0.00%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</a:rPr>
                        <a:t>0.00%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0.00%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9711000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Overall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kern="100" dirty="0">
                          <a:effectLst/>
                        </a:rPr>
                        <a:t>0.00%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kern="100" dirty="0">
                          <a:effectLst/>
                        </a:rPr>
                        <a:t>0.00%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kern="100" dirty="0">
                          <a:effectLst/>
                        </a:rPr>
                        <a:t>0.00%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430729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D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0.00%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</a:rPr>
                        <a:t>0.00%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</a:rPr>
                        <a:t>0.00%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05786748"/>
                  </a:ext>
                </a:extLst>
              </a:tr>
              <a:tr h="2099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Class F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>
                          <a:effectLst/>
                        </a:rPr>
                        <a:t>0.00%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0.00%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kern="100" dirty="0">
                          <a:effectLst/>
                        </a:rPr>
                        <a:t>0.00%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32063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683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1CF672-8A7E-48DF-A765-258C3CB73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Spec text changes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C34A25C5-0326-4EA6-8695-CBCDD24537AC}"/>
                  </a:ext>
                </a:extLst>
              </p:cNvPr>
              <p:cNvSpPr/>
              <p:nvPr/>
            </p:nvSpPr>
            <p:spPr>
              <a:xfrm>
                <a:off x="419043" y="4753347"/>
                <a:ext cx="7511281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zh-CN" alt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sz="1400" i="1">
                              <a:latin typeface="Cambria Math" panose="02040503050406030204" pitchFamily="18" charset="0"/>
                            </a:rPr>
                            <m:t>𝑠𝑇𝑦𝑝𝑒</m:t>
                          </m:r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 = </m:t>
                          </m:r>
                          <m:r>
                            <a:rPr lang="zh-CN" altLang="en-US" sz="1400" i="1">
                              <a:latin typeface="Cambria Math" panose="02040503050406030204" pitchFamily="18" charset="0"/>
                            </a:rPr>
                            <m:t>𝑎𝑏𝑠</m:t>
                          </m:r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( </m:t>
                          </m:r>
                          <m:r>
                            <a:rPr lang="zh-CN" altLang="en-US" sz="1400" i="1">
                              <a:latin typeface="Cambria Math" panose="02040503050406030204" pitchFamily="18" charset="0"/>
                            </a:rPr>
                            <m:t>𝑚𝑜𝑡𝑖𝑜𝑛𝐼𝑑𝑥</m:t>
                          </m:r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 ) &lt;</m:t>
                          </m:r>
                          <m:r>
                            <a:rPr lang="zh-CN" altLang="en-US" sz="1400" strike="sngStrike">
                              <a:latin typeface="Cambria Math" panose="02040503050406030204" pitchFamily="18" charset="0"/>
                            </a:rPr>
                            <m:t>32</m:t>
                          </m:r>
                          <m:r>
                            <m:rPr>
                              <m:nor/>
                            </m:rPr>
                            <a:rPr lang="en-CA" altLang="zh-CN" sz="1400" dirty="0">
                              <a:highlight>
                                <a:srgbClr val="FFFF00"/>
                              </a:highlight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n-US" altLang="zh-CN" sz="1400" dirty="0">
                              <a:highlight>
                                <a:srgbClr val="FFFF00"/>
                              </a:highlight>
                            </a:rPr>
                            <m:t>6</m:t>
                          </m:r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? 2∶ ( </m:t>
                          </m:r>
                          <m:r>
                            <a:rPr lang="zh-CN" altLang="en-US" sz="1400" i="1">
                              <a:latin typeface="Cambria Math" panose="02040503050406030204" pitchFamily="18" charset="0"/>
                            </a:rPr>
                            <m:t>𝑚𝑜𝑡𝑖𝑜𝑛𝐼𝑑𝑥</m:t>
                          </m:r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  &lt;=  0 ? ( 1 − </m:t>
                          </m:r>
                          <m:r>
                            <a:rPr lang="zh-CN" altLang="en-US" sz="1400" i="1">
                              <a:latin typeface="Cambria Math" panose="02040503050406030204" pitchFamily="18" charset="0"/>
                            </a:rPr>
                            <m:t>𝑝𝑎𝑟𝑡𝐼𝑑𝑥</m:t>
                          </m:r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 ):</m:t>
                          </m:r>
                          <m:r>
                            <a:rPr lang="zh-CN" altLang="en-US" sz="1400" i="1">
                              <a:latin typeface="Cambria Math" panose="02040503050406030204" pitchFamily="18" charset="0"/>
                            </a:rPr>
                            <m:t>𝑝𝑎𝑟𝑡𝐼𝑑𝑥</m:t>
                          </m:r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lang="zh-CN" altLang="en-US" sz="1400" dirty="0"/>
              </a:p>
            </p:txBody>
          </p:sp>
        </mc:Choice>
        <mc:Fallback xmlns=""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C34A25C5-0326-4EA6-8695-CBCDD24537A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043" y="4753347"/>
                <a:ext cx="7511281" cy="307777"/>
              </a:xfrm>
              <a:prstGeom prst="rect">
                <a:avLst/>
              </a:prstGeom>
              <a:blipFill>
                <a:blip r:embed="rId2"/>
                <a:stretch>
                  <a:fillRect t="-102000" r="-3571" b="-16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E778C953-C849-4563-8A83-FEF5453404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619878"/>
              </p:ext>
            </p:extLst>
          </p:nvPr>
        </p:nvGraphicFramePr>
        <p:xfrm>
          <a:off x="1479317" y="3604827"/>
          <a:ext cx="5765063" cy="7340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63419">
                  <a:extLst>
                    <a:ext uri="{9D8B030D-6E8A-4147-A177-3AD203B41FA5}">
                      <a16:colId xmlns:a16="http://schemas.microsoft.com/office/drawing/2014/main" val="3854401957"/>
                    </a:ext>
                  </a:extLst>
                </a:gridCol>
                <a:gridCol w="399745">
                  <a:extLst>
                    <a:ext uri="{9D8B030D-6E8A-4147-A177-3AD203B41FA5}">
                      <a16:colId xmlns:a16="http://schemas.microsoft.com/office/drawing/2014/main" val="677213545"/>
                    </a:ext>
                  </a:extLst>
                </a:gridCol>
                <a:gridCol w="400417">
                  <a:extLst>
                    <a:ext uri="{9D8B030D-6E8A-4147-A177-3AD203B41FA5}">
                      <a16:colId xmlns:a16="http://schemas.microsoft.com/office/drawing/2014/main" val="1024886419"/>
                    </a:ext>
                  </a:extLst>
                </a:gridCol>
                <a:gridCol w="399745">
                  <a:extLst>
                    <a:ext uri="{9D8B030D-6E8A-4147-A177-3AD203B41FA5}">
                      <a16:colId xmlns:a16="http://schemas.microsoft.com/office/drawing/2014/main" val="2447497526"/>
                    </a:ext>
                  </a:extLst>
                </a:gridCol>
                <a:gridCol w="399745">
                  <a:extLst>
                    <a:ext uri="{9D8B030D-6E8A-4147-A177-3AD203B41FA5}">
                      <a16:colId xmlns:a16="http://schemas.microsoft.com/office/drawing/2014/main" val="1995999572"/>
                    </a:ext>
                  </a:extLst>
                </a:gridCol>
                <a:gridCol w="399745">
                  <a:extLst>
                    <a:ext uri="{9D8B030D-6E8A-4147-A177-3AD203B41FA5}">
                      <a16:colId xmlns:a16="http://schemas.microsoft.com/office/drawing/2014/main" val="3185198298"/>
                    </a:ext>
                  </a:extLst>
                </a:gridCol>
                <a:gridCol w="400417">
                  <a:extLst>
                    <a:ext uri="{9D8B030D-6E8A-4147-A177-3AD203B41FA5}">
                      <a16:colId xmlns:a16="http://schemas.microsoft.com/office/drawing/2014/main" val="1380485585"/>
                    </a:ext>
                  </a:extLst>
                </a:gridCol>
                <a:gridCol w="400417">
                  <a:extLst>
                    <a:ext uri="{9D8B030D-6E8A-4147-A177-3AD203B41FA5}">
                      <a16:colId xmlns:a16="http://schemas.microsoft.com/office/drawing/2014/main" val="2081311167"/>
                    </a:ext>
                  </a:extLst>
                </a:gridCol>
                <a:gridCol w="399745">
                  <a:extLst>
                    <a:ext uri="{9D8B030D-6E8A-4147-A177-3AD203B41FA5}">
                      <a16:colId xmlns:a16="http://schemas.microsoft.com/office/drawing/2014/main" val="2082922462"/>
                    </a:ext>
                  </a:extLst>
                </a:gridCol>
                <a:gridCol w="400417">
                  <a:extLst>
                    <a:ext uri="{9D8B030D-6E8A-4147-A177-3AD203B41FA5}">
                      <a16:colId xmlns:a16="http://schemas.microsoft.com/office/drawing/2014/main" val="3829668278"/>
                    </a:ext>
                  </a:extLst>
                </a:gridCol>
                <a:gridCol w="400417">
                  <a:extLst>
                    <a:ext uri="{9D8B030D-6E8A-4147-A177-3AD203B41FA5}">
                      <a16:colId xmlns:a16="http://schemas.microsoft.com/office/drawing/2014/main" val="890893460"/>
                    </a:ext>
                  </a:extLst>
                </a:gridCol>
                <a:gridCol w="400417">
                  <a:extLst>
                    <a:ext uri="{9D8B030D-6E8A-4147-A177-3AD203B41FA5}">
                      <a16:colId xmlns:a16="http://schemas.microsoft.com/office/drawing/2014/main" val="33999505"/>
                    </a:ext>
                  </a:extLst>
                </a:gridCol>
                <a:gridCol w="400417">
                  <a:extLst>
                    <a:ext uri="{9D8B030D-6E8A-4147-A177-3AD203B41FA5}">
                      <a16:colId xmlns:a16="http://schemas.microsoft.com/office/drawing/2014/main" val="2654440825"/>
                    </a:ext>
                  </a:extLst>
                </a:gridCol>
              </a:tblGrid>
              <a:tr h="1835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 err="1">
                          <a:effectLst/>
                        </a:rPr>
                        <a:t>idx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6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11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1576859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 err="1">
                          <a:effectLst/>
                        </a:rPr>
                        <a:t>disLut</a:t>
                      </a:r>
                      <a:r>
                        <a:rPr lang="en-CA" sz="1100" b="1" dirty="0">
                          <a:effectLst/>
                        </a:rPr>
                        <a:t>[</a:t>
                      </a:r>
                      <a:r>
                        <a:rPr lang="en-CA" sz="1100" b="1" dirty="0" err="1">
                          <a:effectLst/>
                        </a:rPr>
                        <a:t>idx</a:t>
                      </a:r>
                      <a:r>
                        <a:rPr lang="en-CA" sz="1100" b="1" dirty="0">
                          <a:effectLst/>
                        </a:rPr>
                        <a:t>]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 dirty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4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 dirty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4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 dirty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4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−</a:t>
                      </a:r>
                      <a:r>
                        <a:rPr lang="en-CA" sz="1100" strike="sngStrike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−</a:t>
                      </a:r>
                      <a:r>
                        <a:rPr lang="en-CA" sz="1100" strike="sngStrike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−</a:t>
                      </a:r>
                      <a:r>
                        <a:rPr lang="en-CA" sz="1100" strike="sngStrike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−</a:t>
                      </a:r>
                      <a:r>
                        <a:rPr lang="en-CA" sz="1100" strike="sngStrike" dirty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4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−</a:t>
                      </a:r>
                      <a:r>
                        <a:rPr lang="en-CA" sz="1100" strike="sngStrike" dirty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4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76433174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 err="1">
                          <a:effectLst/>
                        </a:rPr>
                        <a:t>idx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16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19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26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27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29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30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64189766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 err="1">
                          <a:effectLst/>
                        </a:rPr>
                        <a:t>disLut</a:t>
                      </a:r>
                      <a:r>
                        <a:rPr lang="en-CA" sz="1100" b="1" dirty="0">
                          <a:effectLst/>
                        </a:rPr>
                        <a:t>[</a:t>
                      </a:r>
                      <a:r>
                        <a:rPr lang="en-CA" sz="1100" b="1" dirty="0" err="1">
                          <a:effectLst/>
                        </a:rPr>
                        <a:t>idx</a:t>
                      </a:r>
                      <a:r>
                        <a:rPr lang="en-CA" sz="1100" b="1" dirty="0">
                          <a:effectLst/>
                        </a:rPr>
                        <a:t>]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−</a:t>
                      </a:r>
                      <a:r>
                        <a:rPr lang="en-CA" sz="1100" strike="sngStrike" dirty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4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−</a:t>
                      </a:r>
                      <a:r>
                        <a:rPr lang="en-CA" sz="1100" strike="sngStrike" dirty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4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−</a:t>
                      </a:r>
                      <a:r>
                        <a:rPr lang="en-CA" sz="1100" strike="sngStrike" dirty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4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−</a:t>
                      </a:r>
                      <a:r>
                        <a:rPr lang="en-CA" sz="1100" strike="sngStrike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−</a:t>
                      </a:r>
                      <a:r>
                        <a:rPr lang="en-CA" sz="1100" strike="sngStrike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−</a:t>
                      </a:r>
                      <a:r>
                        <a:rPr lang="en-CA" sz="1100" strike="sngStrike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 dirty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4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 dirty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4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3553187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DDC1F0C4-DF9A-42D8-B87E-E826A490AC46}"/>
                  </a:ext>
                </a:extLst>
              </p:cNvPr>
              <p:cNvSpPr/>
              <p:nvPr/>
            </p:nvSpPr>
            <p:spPr>
              <a:xfrm>
                <a:off x="683096" y="2212282"/>
                <a:ext cx="570528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1400" i="1">
                          <a:latin typeface="Cambria Math" panose="02040503050406030204" pitchFamily="18" charset="0"/>
                        </a:rPr>
                        <m:t>𝑤𝑒𝑖𝑔h𝑡𝐼𝑑𝑥𝐿</m:t>
                      </m:r>
                      <m:r>
                        <a:rPr lang="zh-CN" altLang="en-US" sz="1400" i="0">
                          <a:latin typeface="Cambria Math" panose="02040503050406030204" pitchFamily="18" charset="0"/>
                        </a:rPr>
                        <m:t> = </m:t>
                      </m:r>
                      <m:r>
                        <a:rPr lang="zh-CN" altLang="en-US" sz="1400" i="1">
                          <a:latin typeface="Cambria Math" panose="02040503050406030204" pitchFamily="18" charset="0"/>
                        </a:rPr>
                        <m:t>𝑝𝑎𝑟𝑡𝐹𝑙𝑖𝑝</m:t>
                      </m:r>
                      <m:r>
                        <a:rPr lang="zh-CN" altLang="en-US" sz="1400" i="0">
                          <a:latin typeface="Cambria Math" panose="02040503050406030204" pitchFamily="18" charset="0"/>
                        </a:rPr>
                        <m:t>  ?  </m:t>
                      </m:r>
                      <m:r>
                        <a:rPr lang="zh-CN" altLang="en-US" sz="1400" i="0" strike="sngStrike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32</m:t>
                      </m:r>
                      <m:r>
                        <m:rPr>
                          <m:nor/>
                        </m:rPr>
                        <a:rPr lang="en-CA" altLang="zh-CN" sz="1400" dirty="0">
                          <a:highlight>
                            <a:srgbClr val="FFFF00"/>
                          </a:highlight>
                        </a:rPr>
                        <m:t>1</m:t>
                      </m:r>
                      <m:r>
                        <m:rPr>
                          <m:nor/>
                        </m:rPr>
                        <a:rPr lang="en-US" altLang="zh-CN" sz="1400" dirty="0">
                          <a:highlight>
                            <a:srgbClr val="FFFF00"/>
                          </a:highlight>
                        </a:rPr>
                        <m:t>6</m:t>
                      </m:r>
                      <m:r>
                        <a:rPr lang="zh-CN" altLang="en-US" sz="1400" i="0">
                          <a:latin typeface="Cambria Math" panose="02040503050406030204" pitchFamily="18" charset="0"/>
                        </a:rPr>
                        <m:t>+ </m:t>
                      </m:r>
                      <m:r>
                        <a:rPr lang="zh-CN" altLang="en-US" sz="1400" i="1">
                          <a:latin typeface="Cambria Math" panose="02040503050406030204" pitchFamily="18" charset="0"/>
                        </a:rPr>
                        <m:t>𝑤𝑒𝑖𝑔h𝑡𝐼𝑑𝑥</m:t>
                      </m:r>
                      <m:r>
                        <a:rPr lang="zh-CN" altLang="en-US" sz="1400" i="0">
                          <a:latin typeface="Cambria Math" panose="02040503050406030204" pitchFamily="18" charset="0"/>
                        </a:rPr>
                        <m:t>  :  </m:t>
                      </m:r>
                      <m:r>
                        <a:rPr lang="zh-CN" altLang="en-US" sz="1400" i="0" strike="sngStrike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32</m:t>
                      </m:r>
                      <m:r>
                        <m:rPr>
                          <m:nor/>
                        </m:rPr>
                        <a:rPr lang="en-CA" altLang="zh-CN" sz="1400" dirty="0">
                          <a:highlight>
                            <a:srgbClr val="FFFF00"/>
                          </a:highlight>
                        </a:rPr>
                        <m:t>1</m:t>
                      </m:r>
                      <m:r>
                        <m:rPr>
                          <m:nor/>
                        </m:rPr>
                        <a:rPr lang="en-US" altLang="zh-CN" sz="1400" dirty="0">
                          <a:highlight>
                            <a:srgbClr val="FFFF00"/>
                          </a:highlight>
                        </a:rPr>
                        <m:t>6</m:t>
                      </m:r>
                      <m:r>
                        <a:rPr lang="zh-CN" altLang="en-US" sz="1400" i="0">
                          <a:latin typeface="Cambria Math" panose="02040503050406030204" pitchFamily="18" charset="0"/>
                        </a:rPr>
                        <m:t>− </m:t>
                      </m:r>
                      <m:r>
                        <a:rPr lang="zh-CN" altLang="en-US" sz="1400" i="1">
                          <a:latin typeface="Cambria Math" panose="02040503050406030204" pitchFamily="18" charset="0"/>
                        </a:rPr>
                        <m:t>𝑤𝑒𝑖𝑔h𝑡𝐼𝑑𝑥</m:t>
                      </m:r>
                    </m:oMath>
                  </m:oMathPara>
                </a14:m>
                <a:endParaRPr lang="zh-CN" altLang="en-US" sz="1400" dirty="0"/>
              </a:p>
            </p:txBody>
          </p:sp>
        </mc:Choice>
        <mc:Fallback xmlns=""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DDC1F0C4-DF9A-42D8-B87E-E826A490AC4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096" y="2212282"/>
                <a:ext cx="5705285" cy="307777"/>
              </a:xfrm>
              <a:prstGeom prst="rect">
                <a:avLst/>
              </a:prstGeom>
              <a:blipFill>
                <a:blip r:embed="rId3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CCB735CF-91E2-4B28-9460-6B05D18A027C}"/>
                  </a:ext>
                </a:extLst>
              </p:cNvPr>
              <p:cNvSpPr/>
              <p:nvPr/>
            </p:nvSpPr>
            <p:spPr>
              <a:xfrm>
                <a:off x="683096" y="2557989"/>
                <a:ext cx="4393402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zh-CN" alt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sz="1400" i="1">
                              <a:latin typeface="Cambria Math" panose="02040503050406030204" pitchFamily="18" charset="0"/>
                            </a:rPr>
                            <m:t>𝑤𝑉𝑎𝑙𝑢𝑒</m:t>
                          </m:r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 = </m:t>
                          </m:r>
                          <m:r>
                            <a:rPr lang="zh-CN" altLang="en-US" sz="1400" i="1">
                              <a:latin typeface="Cambria Math" panose="02040503050406030204" pitchFamily="18" charset="0"/>
                            </a:rPr>
                            <m:t>𝐶𝑙𝑖𝑝</m:t>
                          </m:r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3( 0, 8, ( </m:t>
                          </m:r>
                          <m:r>
                            <a:rPr lang="zh-CN" altLang="en-US" sz="1400" i="1">
                              <a:latin typeface="Cambria Math" panose="02040503050406030204" pitchFamily="18" charset="0"/>
                            </a:rPr>
                            <m:t>𝑤𝑒𝑖𝑔h𝑡𝐼𝑑𝑥𝐿</m:t>
                          </m:r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 + </m:t>
                          </m:r>
                          <m:r>
                            <a:rPr lang="zh-CN" altLang="en-US" sz="1400" i="0" strike="sngStrike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m:rPr>
                              <m:nor/>
                            </m:rPr>
                            <a:rPr lang="en-CA" altLang="zh-CN" sz="1400" dirty="0">
                              <a:highlight>
                                <a:srgbClr val="FFFF00"/>
                              </a:highlight>
                            </a:rPr>
                            <m:t>2</m:t>
                          </m:r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)  &gt;&gt;  </m:t>
                          </m:r>
                          <m:r>
                            <a:rPr lang="zh-CN" altLang="en-US" sz="1400" i="0" strike="sngStrike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m:rPr>
                              <m:nor/>
                            </m:rPr>
                            <a:rPr lang="en-CA" altLang="zh-CN" sz="1400" dirty="0">
                              <a:highlight>
                                <a:srgbClr val="FFFF00"/>
                              </a:highlight>
                            </a:rPr>
                            <m:t>2</m:t>
                          </m:r>
                        </m:e>
                      </m:d>
                    </m:oMath>
                  </m:oMathPara>
                </a14:m>
                <a:endParaRPr lang="zh-CN" altLang="en-US" sz="1400" dirty="0"/>
              </a:p>
            </p:txBody>
          </p:sp>
        </mc:Choice>
        <mc:Fallback xmlns=""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CCB735CF-91E2-4B28-9460-6B05D18A02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096" y="2557989"/>
                <a:ext cx="4393402" cy="307777"/>
              </a:xfrm>
              <a:prstGeom prst="rect">
                <a:avLst/>
              </a:prstGeom>
              <a:blipFill>
                <a:blip r:embed="rId4"/>
                <a:stretch>
                  <a:fillRect t="-102000" r="-8322" b="-16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>
            <a:extLst>
              <a:ext uri="{FF2B5EF4-FFF2-40B4-BE49-F238E27FC236}">
                <a16:creationId xmlns:a16="http://schemas.microsoft.com/office/drawing/2014/main" id="{041D917A-834B-4AA2-BE95-18E383925204}"/>
              </a:ext>
            </a:extLst>
          </p:cNvPr>
          <p:cNvSpPr/>
          <p:nvPr/>
        </p:nvSpPr>
        <p:spPr>
          <a:xfrm>
            <a:off x="7738213" y="2173789"/>
            <a:ext cx="6623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(1046)</a:t>
            </a:r>
            <a:endParaRPr lang="zh-CN" altLang="en-US" sz="1400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0284182-9225-46ED-BAB4-C840843EC7E9}"/>
              </a:ext>
            </a:extLst>
          </p:cNvPr>
          <p:cNvSpPr/>
          <p:nvPr/>
        </p:nvSpPr>
        <p:spPr>
          <a:xfrm>
            <a:off x="7734823" y="2511448"/>
            <a:ext cx="6623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(1047)</a:t>
            </a:r>
            <a:endParaRPr lang="zh-CN" altLang="en-US" sz="1400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68DA0E2-EC74-4053-9619-83BA771E18A0}"/>
              </a:ext>
            </a:extLst>
          </p:cNvPr>
          <p:cNvSpPr/>
          <p:nvPr/>
        </p:nvSpPr>
        <p:spPr>
          <a:xfrm>
            <a:off x="7852989" y="4753348"/>
            <a:ext cx="6623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(1059)</a:t>
            </a:r>
            <a:endParaRPr lang="zh-CN" altLang="en-US" sz="1400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130C02E-F871-4D9A-8D1A-EFBCE64C6EE1}"/>
              </a:ext>
            </a:extLst>
          </p:cNvPr>
          <p:cNvSpPr/>
          <p:nvPr/>
        </p:nvSpPr>
        <p:spPr>
          <a:xfrm>
            <a:off x="1213675" y="3180344"/>
            <a:ext cx="67166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latin typeface="Times New Roman" panose="02020603050405020304" pitchFamily="18" charset="0"/>
              </a:rPr>
              <a:t>Table 37 ‑ Specification of the geometric partitioning distance array </a:t>
            </a:r>
            <a:r>
              <a:rPr lang="en-CA" altLang="zh-CN" dirty="0" err="1">
                <a:latin typeface="Times New Roman" panose="02020603050405020304" pitchFamily="18" charset="0"/>
              </a:rPr>
              <a:t>disLut</a:t>
            </a:r>
            <a:r>
              <a:rPr lang="en-CA" altLang="zh-CN" dirty="0">
                <a:latin typeface="Times New Roman" panose="02020603050405020304" pitchFamily="18" charset="0"/>
              </a:rPr>
              <a:t>.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14F3ED7-4911-490B-894A-F1B78823563E}"/>
              </a:ext>
            </a:extLst>
          </p:cNvPr>
          <p:cNvSpPr/>
          <p:nvPr/>
        </p:nvSpPr>
        <p:spPr>
          <a:xfrm>
            <a:off x="823825" y="2903696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latin typeface="Times New Roman" panose="02020603050405020304" pitchFamily="18" charset="0"/>
              </a:rPr>
              <a:t>…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197F842-D896-47FC-81BD-2A10340F996F}"/>
              </a:ext>
            </a:extLst>
          </p:cNvPr>
          <p:cNvSpPr/>
          <p:nvPr/>
        </p:nvSpPr>
        <p:spPr>
          <a:xfrm>
            <a:off x="823825" y="437684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latin typeface="Times New Roman" panose="02020603050405020304" pitchFamily="18" charset="0"/>
              </a:rPr>
              <a:t>…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D45CD49D-70C0-467D-8401-6E7803180050}"/>
                  </a:ext>
                </a:extLst>
              </p:cNvPr>
              <p:cNvSpPr/>
              <p:nvPr/>
            </p:nvSpPr>
            <p:spPr>
              <a:xfrm>
                <a:off x="527730" y="1605798"/>
                <a:ext cx="671665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1400" i="1" smtClean="0">
                          <a:latin typeface="Cambria Math" panose="02040503050406030204" pitchFamily="18" charset="0"/>
                        </a:rPr>
                        <m:t>𝑤𝑒𝑖𝑔h𝑡𝐼𝑑𝑥</m:t>
                      </m:r>
                      <m:r>
                        <a:rPr lang="zh-CN" altLang="en-US" sz="1400" i="0">
                          <a:latin typeface="Cambria Math" panose="02040503050406030204" pitchFamily="18" charset="0"/>
                        </a:rPr>
                        <m:t> = </m:t>
                      </m:r>
                      <m:d>
                        <m:dPr>
                          <m:ctrlPr>
                            <a:rPr lang="zh-CN" alt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zh-CN" altLang="en-US" sz="1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zh-CN" altLang="en-US" sz="1400" i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d>
                                <m:dPr>
                                  <m:ctrlPr>
                                    <a:rPr lang="zh-CN" alt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sz="1400" i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zh-CN" altLang="en-US" sz="1400" i="1">
                                      <a:latin typeface="Cambria Math" panose="02040503050406030204" pitchFamily="18" charset="0"/>
                                    </a:rPr>
                                    <m:t>𝑥𝐿</m:t>
                                  </m:r>
                                  <m:r>
                                    <a:rPr lang="zh-CN" altLang="en-US" sz="1400" i="0">
                                      <a:latin typeface="Cambria Math" panose="02040503050406030204" pitchFamily="18" charset="0"/>
                                    </a:rPr>
                                    <m:t> + </m:t>
                                  </m:r>
                                  <m:r>
                                    <a:rPr lang="zh-CN" altLang="en-US" sz="1400" i="1">
                                      <a:latin typeface="Cambria Math" panose="02040503050406030204" pitchFamily="18" charset="0"/>
                                    </a:rPr>
                                    <m:t>𝑜𝑓𝑓𝑠𝑒𝑡𝑋</m:t>
                                  </m:r>
                                  <m:r>
                                    <a:rPr lang="zh-CN" altLang="en-US" sz="1400" i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e>
                              </m:d>
                              <m:r>
                                <a:rPr lang="zh-CN" altLang="en-US" sz="1400" i="0">
                                  <a:latin typeface="Cambria Math" panose="02040503050406030204" pitchFamily="18" charset="0"/>
                                </a:rPr>
                                <m:t> &lt;&lt;  1 </m:t>
                              </m:r>
                            </m:e>
                          </m:d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+ 1 </m:t>
                          </m:r>
                        </m:e>
                      </m:d>
                      <m:r>
                        <a:rPr lang="zh-CN" altLang="en-US" sz="1400" i="0">
                          <a:latin typeface="Cambria Math" panose="02040503050406030204" pitchFamily="18" charset="0"/>
                        </a:rPr>
                        <m:t>∗ </m:t>
                      </m:r>
                      <m:r>
                        <a:rPr lang="zh-CN" altLang="en-US" sz="1400" i="1">
                          <a:latin typeface="Cambria Math" panose="02040503050406030204" pitchFamily="18" charset="0"/>
                        </a:rPr>
                        <m:t>𝑑𝑖𝑠𝐿𝑢𝑡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zh-CN" altLang="en-US" sz="1400" i="1">
                              <a:latin typeface="Cambria Math" panose="02040503050406030204" pitchFamily="18" charset="0"/>
                            </a:rPr>
                            <m:t>𝑑𝑖𝑠𝑝𝑙𝑎𝑐𝑒𝑚𝑒𝑛𝑡𝑋</m:t>
                          </m:r>
                          <m:r>
                            <a:rPr lang="zh-CN" altLang="en-US" sz="1400" i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en-US" altLang="zh-CN" sz="1400" i="0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140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( ( ( 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𝑦𝐿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 + 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𝑜𝑓𝑓𝑠𝑒𝑡𝑌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 )  &lt;&lt;  1 ) + 1 ) ) ∗ 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𝑑𝑖𝑠𝐿𝑢𝑡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[ 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𝑑𝑖𝑠𝑝𝑙𝑎𝑐𝑒𝑚𝑒𝑛𝑡𝑌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 ]</m:t>
                      </m:r>
                    </m:oMath>
                  </m:oMathPara>
                </a14:m>
                <a:endParaRPr lang="zh-CN" altLang="en-US" sz="1400" dirty="0"/>
              </a:p>
            </p:txBody>
          </p:sp>
        </mc:Choice>
        <mc:Fallback xmlns=""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D45CD49D-70C0-467D-8401-6E780318005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730" y="1605798"/>
                <a:ext cx="6716650" cy="523220"/>
              </a:xfrm>
              <a:prstGeom prst="rect">
                <a:avLst/>
              </a:prstGeom>
              <a:blipFill>
                <a:blip r:embed="rId5"/>
                <a:stretch>
                  <a:fillRect b="-58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矩形 18">
            <a:extLst>
              <a:ext uri="{FF2B5EF4-FFF2-40B4-BE49-F238E27FC236}">
                <a16:creationId xmlns:a16="http://schemas.microsoft.com/office/drawing/2014/main" id="{B55AF78B-EFE5-4751-A45D-915FD269106F}"/>
              </a:ext>
            </a:extLst>
          </p:cNvPr>
          <p:cNvSpPr/>
          <p:nvPr/>
        </p:nvSpPr>
        <p:spPr>
          <a:xfrm>
            <a:off x="7734822" y="1712123"/>
            <a:ext cx="6623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(1045)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342654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Conclusion</a:t>
            </a:r>
            <a:endParaRPr lang="zh-CN" altLang="en-US" b="1" dirty="0"/>
          </a:p>
        </p:txBody>
      </p:sp>
      <p:sp>
        <p:nvSpPr>
          <p:cNvPr id="4" name="内容占位符 2"/>
          <p:cNvSpPr txBox="1"/>
          <p:nvPr/>
        </p:nvSpPr>
        <p:spPr bwMode="auto">
          <a:xfrm>
            <a:off x="492333" y="903643"/>
            <a:ext cx="8291809" cy="497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Proposed to change </a:t>
            </a:r>
            <a:r>
              <a:rPr lang="en-CA" altLang="zh-CN" dirty="0"/>
              <a:t>each value </a:t>
            </a:r>
            <a:r>
              <a:rPr lang="en-US" altLang="zh-CN" dirty="0"/>
              <a:t>in the </a:t>
            </a:r>
            <a:r>
              <a:rPr lang="en-US" altLang="zh-CN" dirty="0" err="1"/>
              <a:t>disLut</a:t>
            </a:r>
            <a:r>
              <a:rPr lang="en-CA" altLang="zh-CN" dirty="0"/>
              <a:t> to</a:t>
            </a:r>
            <a:r>
              <a:rPr lang="en-US" altLang="zh-CN" dirty="0"/>
              <a:t> half.</a:t>
            </a:r>
          </a:p>
          <a:p>
            <a:pPr lvl="1"/>
            <a:r>
              <a:rPr lang="en-US" altLang="zh-CN" dirty="0"/>
              <a:t>1 bit could be saved for each value</a:t>
            </a:r>
          </a:p>
          <a:p>
            <a:pPr lvl="1"/>
            <a:endParaRPr lang="en-US" altLang="zh-CN" dirty="0"/>
          </a:p>
          <a:p>
            <a:r>
              <a:rPr lang="en-CA" altLang="zh-CN" dirty="0"/>
              <a:t>Coding performance:</a:t>
            </a:r>
          </a:p>
          <a:p>
            <a:pPr marL="0" indent="0">
              <a:buNone/>
            </a:pPr>
            <a:r>
              <a:rPr lang="en-CA" altLang="zh-CN" sz="1800" dirty="0"/>
              <a:t>                </a:t>
            </a:r>
            <a:r>
              <a:rPr lang="en-US" altLang="zh-CN" sz="1800" dirty="0"/>
              <a:t>RA:  0.00%</a:t>
            </a:r>
            <a:r>
              <a:rPr lang="zh-CN" altLang="en-US" sz="1800" dirty="0"/>
              <a:t>  </a:t>
            </a:r>
            <a:r>
              <a:rPr lang="en-US" altLang="zh-CN" sz="1800" dirty="0"/>
              <a:t>0.00%</a:t>
            </a:r>
            <a:r>
              <a:rPr lang="zh-CN" altLang="en-US" sz="1800" dirty="0"/>
              <a:t>  </a:t>
            </a:r>
            <a:r>
              <a:rPr lang="en-US" altLang="zh-CN" sz="1800" dirty="0"/>
              <a:t>0.00%,</a:t>
            </a:r>
            <a:r>
              <a:rPr lang="zh-CN" altLang="en-US" sz="1800" dirty="0"/>
              <a:t> </a:t>
            </a:r>
            <a:r>
              <a:rPr lang="en-US" altLang="zh-CN" sz="1800" dirty="0"/>
              <a:t>98%</a:t>
            </a:r>
            <a:r>
              <a:rPr lang="zh-CN" altLang="en-US" sz="1800" dirty="0"/>
              <a:t> </a:t>
            </a:r>
            <a:r>
              <a:rPr lang="en-US" altLang="zh-CN" sz="1800" dirty="0"/>
              <a:t>97%</a:t>
            </a:r>
            <a:r>
              <a:rPr lang="zh-CN" altLang="en-US" sz="1800" dirty="0"/>
              <a:t> </a:t>
            </a:r>
            <a:endParaRPr lang="en-US" altLang="zh-CN" sz="1800" dirty="0"/>
          </a:p>
          <a:p>
            <a:pPr marL="514350" lvl="2" indent="0">
              <a:lnSpc>
                <a:spcPct val="100000"/>
              </a:lnSpc>
              <a:buNone/>
            </a:pPr>
            <a:r>
              <a:rPr lang="en-US" altLang="zh-CN" sz="1800" dirty="0"/>
              <a:t>       LDB: 0.00% </a:t>
            </a:r>
            <a:r>
              <a:rPr lang="zh-CN" altLang="en-US" sz="1800" dirty="0"/>
              <a:t> </a:t>
            </a:r>
            <a:r>
              <a:rPr lang="en-US" altLang="zh-CN" sz="1800" dirty="0"/>
              <a:t>0.00% </a:t>
            </a:r>
            <a:r>
              <a:rPr lang="zh-CN" altLang="en-US" sz="1800" dirty="0"/>
              <a:t> </a:t>
            </a:r>
            <a:r>
              <a:rPr lang="en-US" altLang="zh-CN" sz="1800" dirty="0"/>
              <a:t>0.00%,</a:t>
            </a:r>
            <a:r>
              <a:rPr lang="zh-CN" altLang="en-US" sz="1800" dirty="0"/>
              <a:t> </a:t>
            </a:r>
            <a:r>
              <a:rPr lang="en-US" altLang="zh-CN" sz="1800" dirty="0"/>
              <a:t>100%</a:t>
            </a:r>
            <a:r>
              <a:rPr lang="zh-CN" altLang="en-US" sz="1800" dirty="0"/>
              <a:t> </a:t>
            </a:r>
            <a:r>
              <a:rPr lang="en-US" altLang="zh-CN" sz="1800" dirty="0"/>
              <a:t>96%</a:t>
            </a:r>
            <a:r>
              <a:rPr lang="zh-CN" altLang="en-US" sz="1800" dirty="0"/>
              <a:t> </a:t>
            </a:r>
            <a:endParaRPr lang="en-US" altLang="zh-CN" sz="1800" dirty="0"/>
          </a:p>
          <a:p>
            <a:pPr lvl="1"/>
            <a:r>
              <a:rPr lang="en-US" altLang="zh-CN" dirty="0"/>
              <a:t>No change on performance and enc./</a:t>
            </a:r>
            <a:r>
              <a:rPr lang="en-US" altLang="zh-CN" dirty="0" err="1"/>
              <a:t>dec.</a:t>
            </a:r>
            <a:r>
              <a:rPr lang="en-US" altLang="zh-CN" dirty="0"/>
              <a:t> time.</a:t>
            </a:r>
          </a:p>
          <a:p>
            <a:pPr marL="257175" lvl="1" indent="0">
              <a:buNone/>
            </a:pPr>
            <a:endParaRPr lang="en-US" altLang="zh-CN" dirty="0"/>
          </a:p>
          <a:p>
            <a:pPr marL="257175" lvl="1" indent="0">
              <a:buNone/>
            </a:pPr>
            <a:endParaRPr lang="en-US" altLang="zh-CN" dirty="0"/>
          </a:p>
          <a:p>
            <a:r>
              <a:rPr lang="en-US" altLang="zh-CN" dirty="0"/>
              <a:t>Recommend to adopt into VVC. </a:t>
            </a:r>
          </a:p>
          <a:p>
            <a:r>
              <a:rPr lang="en-US" altLang="zh-CN" dirty="0"/>
              <a:t>Thanks for crosschecking by </a:t>
            </a:r>
            <a:r>
              <a:rPr lang="en-US" altLang="zh-CN" dirty="0" err="1"/>
              <a:t>Kwai</a:t>
            </a:r>
            <a:r>
              <a:rPr lang="en-US" altLang="zh-CN" dirty="0"/>
              <a:t>.</a:t>
            </a:r>
            <a:endParaRPr lang="en-US" altLang="zh-CN" b="1" dirty="0">
              <a:solidFill>
                <a:srgbClr val="004C97"/>
              </a:solidFill>
            </a:endParaRPr>
          </a:p>
          <a:p>
            <a:pPr marL="0" indent="0">
              <a:buNone/>
            </a:pPr>
            <a:endParaRPr lang="en-US" altLang="zh-CN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/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</a:spPr>
      <a:bodyPr vert="horz" wrap="square" lIns="91440" tIns="45720" rIns="91440" bIns="45720" numCol="1" anchor="t" anchorCtr="0" compatLnSpc="1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1703</TotalTime>
  <Words>761</Words>
  <Application>Microsoft Office PowerPoint</Application>
  <PresentationFormat>全屏显示(4:3)</PresentationFormat>
  <Paragraphs>344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 Unicode MS</vt:lpstr>
      <vt:lpstr>等线</vt:lpstr>
      <vt:lpstr>Arial</vt:lpstr>
      <vt:lpstr>Arial Black</vt:lpstr>
      <vt:lpstr>Cambria Math</vt:lpstr>
      <vt:lpstr>Eras Demi ITC</vt:lpstr>
      <vt:lpstr>Times New Roman</vt:lpstr>
      <vt:lpstr>新实验室模板</vt:lpstr>
      <vt:lpstr>JVET-R0366:  Simplified disLut for GPM</vt:lpstr>
      <vt:lpstr>Problem statement</vt:lpstr>
      <vt:lpstr>Proposed method</vt:lpstr>
      <vt:lpstr>Experimental results</vt:lpstr>
      <vt:lpstr>Spec text changes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Administrator</cp:lastModifiedBy>
  <cp:revision>544</cp:revision>
  <dcterms:created xsi:type="dcterms:W3CDTF">2018-12-28T13:08:00Z</dcterms:created>
  <dcterms:modified xsi:type="dcterms:W3CDTF">2020-04-17T09:37:52Z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