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0"/>
  </p:notesMasterIdLst>
  <p:handoutMasterIdLst>
    <p:handoutMasterId r:id="rId11"/>
  </p:handoutMasterIdLst>
  <p:sldIdLst>
    <p:sldId id="315" r:id="rId2"/>
    <p:sldId id="321" r:id="rId3"/>
    <p:sldId id="330" r:id="rId4"/>
    <p:sldId id="331" r:id="rId5"/>
    <p:sldId id="332" r:id="rId6"/>
    <p:sldId id="333" r:id="rId7"/>
    <p:sldId id="334" r:id="rId8"/>
    <p:sldId id="320" r:id="rId9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EEB9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03" d="100"/>
          <a:sy n="103" d="100"/>
        </p:scale>
        <p:origin x="2268" y="10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2020/4/19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21D5FF0A-B22E-451D-A1F0-F12CAE8E1569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50DB6231-1B8D-42FD-8152-4156DA001916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22B22C0E-0753-4F14-8276-9B8BF2E15898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 smtClean="0"/>
              <a:t>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JVET-R0351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Adrian Browne</a:t>
            </a:r>
            <a:endParaRPr lang="en-US" altLang="ja-JP" dirty="0">
              <a:latin typeface="Arial" charset="0"/>
            </a:endParaRP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dirty="0" smtClean="0"/>
              <a:t>This contribution presents VTM 8.0 performance at multiple bit depths</a:t>
            </a:r>
          </a:p>
          <a:p>
            <a:pPr lvl="1"/>
            <a:r>
              <a:rPr lang="en-GB" dirty="0" smtClean="0"/>
              <a:t>8, 10, 12, 14 and 16 bits</a:t>
            </a:r>
          </a:p>
          <a:p>
            <a:pPr lvl="1"/>
            <a:endParaRPr lang="en-GB" dirty="0" smtClean="0"/>
          </a:p>
          <a:p>
            <a:r>
              <a:rPr lang="en-CA" dirty="0" smtClean="0"/>
              <a:t>Study aims:</a:t>
            </a:r>
          </a:p>
          <a:p>
            <a:endParaRPr lang="en-CA" sz="800" dirty="0" smtClean="0"/>
          </a:p>
          <a:p>
            <a:pPr lvl="1"/>
            <a:r>
              <a:rPr lang="en-CA" dirty="0"/>
              <a:t>T</a:t>
            </a:r>
            <a:r>
              <a:rPr lang="en-CA" dirty="0" smtClean="0"/>
              <a:t>est </a:t>
            </a:r>
            <a:r>
              <a:rPr lang="en-CA" dirty="0"/>
              <a:t>the correctness of VVC under </a:t>
            </a:r>
            <a:r>
              <a:rPr lang="en-CA" dirty="0" smtClean="0"/>
              <a:t>currently defined profiles</a:t>
            </a:r>
          </a:p>
          <a:p>
            <a:pPr lvl="2"/>
            <a:r>
              <a:rPr lang="en-CA" dirty="0" smtClean="0"/>
              <a:t>Does VVC achieve expected PSNR at very low / negative QP?</a:t>
            </a:r>
          </a:p>
          <a:p>
            <a:pPr lvl="2"/>
            <a:endParaRPr lang="en-CA" sz="800" dirty="0" smtClean="0"/>
          </a:p>
          <a:p>
            <a:pPr lvl="1"/>
            <a:r>
              <a:rPr lang="en-CA" dirty="0" smtClean="0"/>
              <a:t>Identify </a:t>
            </a:r>
            <a:r>
              <a:rPr lang="en-CA" dirty="0"/>
              <a:t>problems </a:t>
            </a:r>
            <a:r>
              <a:rPr lang="en-CA" dirty="0" smtClean="0"/>
              <a:t>to </a:t>
            </a:r>
            <a:r>
              <a:rPr lang="en-CA" dirty="0"/>
              <a:t>be solved for </a:t>
            </a:r>
            <a:r>
              <a:rPr lang="en-CA" dirty="0" smtClean="0"/>
              <a:t>potential future higher </a:t>
            </a:r>
            <a:r>
              <a:rPr lang="en-CA" dirty="0"/>
              <a:t>bit </a:t>
            </a:r>
            <a:r>
              <a:rPr lang="en-CA" dirty="0" smtClean="0"/>
              <a:t>profiles</a:t>
            </a:r>
          </a:p>
          <a:p>
            <a:pPr lvl="2"/>
            <a:r>
              <a:rPr lang="en-CA" dirty="0" smtClean="0"/>
              <a:t>Are </a:t>
            </a:r>
            <a:r>
              <a:rPr lang="en-CA" dirty="0" smtClean="0"/>
              <a:t>changes similar to those in HEVC Range Extensions applicable to VVC?</a:t>
            </a:r>
          </a:p>
          <a:p>
            <a:pPr lvl="3"/>
            <a:r>
              <a:rPr lang="en-CA" dirty="0" smtClean="0"/>
              <a:t>Extended precision flag</a:t>
            </a:r>
          </a:p>
          <a:p>
            <a:pPr lvl="3"/>
            <a:r>
              <a:rPr lang="en-CA" dirty="0" smtClean="0"/>
              <a:t>High precision forward transform</a:t>
            </a:r>
          </a:p>
          <a:p>
            <a:pPr lvl="2"/>
            <a:r>
              <a:rPr lang="en-CA" dirty="0" smtClean="0"/>
              <a:t>What other tools can benefit from higher precision?</a:t>
            </a:r>
          </a:p>
          <a:p>
            <a:pPr lvl="3"/>
            <a:r>
              <a:rPr lang="en-CA" dirty="0" smtClean="0"/>
              <a:t>i.e. improve </a:t>
            </a:r>
            <a:r>
              <a:rPr lang="en-CA" dirty="0"/>
              <a:t>PSNR for 12, 14 and 16 bit </a:t>
            </a:r>
            <a:r>
              <a:rPr lang="en-CA" dirty="0" smtClean="0"/>
              <a:t>depths</a:t>
            </a:r>
            <a:endParaRPr lang="en-CA" dirty="0"/>
          </a:p>
          <a:p>
            <a:pPr lvl="1"/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GB" dirty="0"/>
          </a:p>
          <a:p>
            <a:endParaRPr lang="en-GB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JVET-R0351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Background – HEVC Range Extensions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HEVC Range Extensions introduced flag for higher numerical accuracy</a:t>
            </a:r>
          </a:p>
          <a:p>
            <a:pPr lvl="1"/>
            <a:r>
              <a:rPr lang="en-GB" dirty="0" err="1"/>
              <a:t>extended_precision_processing_flag</a:t>
            </a:r>
            <a:r>
              <a:rPr lang="en-GB" dirty="0"/>
              <a:t> </a:t>
            </a:r>
            <a:r>
              <a:rPr lang="en-GB" dirty="0" smtClean="0"/>
              <a:t>in SPS</a:t>
            </a:r>
          </a:p>
          <a:p>
            <a:pPr lvl="1"/>
            <a:r>
              <a:rPr lang="en-GB" dirty="0" smtClean="0"/>
              <a:t>Increases numerical accuracy from transform onwards</a:t>
            </a:r>
          </a:p>
          <a:p>
            <a:pPr lvl="1"/>
            <a:r>
              <a:rPr lang="en-GB" dirty="0" smtClean="0"/>
              <a:t>If disabled, </a:t>
            </a:r>
            <a:r>
              <a:rPr lang="en-CA" dirty="0"/>
              <a:t>MAX_TR_DYNAMIC_RANGE </a:t>
            </a:r>
            <a:r>
              <a:rPr lang="en-CA" dirty="0" smtClean="0"/>
              <a:t> = 15 bits + sign bit</a:t>
            </a:r>
          </a:p>
          <a:p>
            <a:pPr lvl="1"/>
            <a:r>
              <a:rPr lang="en-CA" dirty="0" smtClean="0"/>
              <a:t>If enabled, </a:t>
            </a:r>
            <a:r>
              <a:rPr lang="en-CA" dirty="0"/>
              <a:t>MAX_TR_DYNAMIC_RANGE </a:t>
            </a:r>
            <a:r>
              <a:rPr lang="en-CA" dirty="0" smtClean="0"/>
              <a:t> = max(15, </a:t>
            </a:r>
            <a:r>
              <a:rPr lang="en-CA" dirty="0" err="1" smtClean="0"/>
              <a:t>bitDepth</a:t>
            </a:r>
            <a:r>
              <a:rPr lang="en-CA" dirty="0" smtClean="0"/>
              <a:t> + 6) bits + sign bit</a:t>
            </a:r>
          </a:p>
          <a:p>
            <a:pPr lvl="1"/>
            <a:endParaRPr lang="en-CA" dirty="0"/>
          </a:p>
          <a:p>
            <a:r>
              <a:rPr lang="en-CA" dirty="0" smtClean="0"/>
              <a:t>Higher precision forward transforms in HM</a:t>
            </a:r>
          </a:p>
          <a:p>
            <a:pPr lvl="1"/>
            <a:r>
              <a:rPr lang="en-CA" dirty="0" smtClean="0"/>
              <a:t>14 bit rather than standard 6 bit</a:t>
            </a:r>
          </a:p>
          <a:p>
            <a:pPr lvl="1"/>
            <a:r>
              <a:rPr lang="en-CA" dirty="0" smtClean="0"/>
              <a:t>Non-normative as inverse transform in decoder is unchanged</a:t>
            </a:r>
          </a:p>
          <a:p>
            <a:pPr lvl="1"/>
            <a:r>
              <a:rPr lang="en-GB" dirty="0" smtClean="0"/>
              <a:t>Achieved PSNR gains at QP’=4 over HM with standard 6 bit transforms</a:t>
            </a:r>
          </a:p>
          <a:p>
            <a:pPr lvl="2"/>
            <a:r>
              <a:rPr lang="en-CA" dirty="0" smtClean="0"/>
              <a:t>1.03dB at 10 bit, 8.77dB at 12 bit, 19.74dB at 14 bit</a:t>
            </a:r>
          </a:p>
          <a:p>
            <a:pPr lvl="2"/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2711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Background – </a:t>
            </a:r>
            <a:r>
              <a:rPr lang="en-GB" sz="2800" dirty="0" smtClean="0"/>
              <a:t>HM16.21</a:t>
            </a:r>
            <a:endParaRPr lang="en-GB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99" y="1129928"/>
            <a:ext cx="4465097" cy="17460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898489"/>
            <a:ext cx="4465097" cy="17460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99" y="4663858"/>
            <a:ext cx="4465097" cy="1746046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4140000" y="2708920"/>
            <a:ext cx="577096" cy="504056"/>
          </a:xfrm>
          <a:prstGeom prst="straightConnector1">
            <a:avLst/>
          </a:prstGeom>
          <a:ln w="317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6000000">
            <a:off x="4167758" y="4392506"/>
            <a:ext cx="577096" cy="504056"/>
          </a:xfrm>
          <a:prstGeom prst="straightConnector1">
            <a:avLst/>
          </a:prstGeom>
          <a:ln w="317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777532" y="1638275"/>
            <a:ext cx="259237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Without extended precision,</a:t>
            </a:r>
          </a:p>
          <a:p>
            <a:r>
              <a:rPr lang="en-GB" sz="1400" dirty="0" smtClean="0"/>
              <a:t>16 bit processing overflows at </a:t>
            </a:r>
          </a:p>
          <a:p>
            <a:r>
              <a:rPr lang="en-GB" sz="1400" dirty="0"/>
              <a:t>l</a:t>
            </a:r>
            <a:r>
              <a:rPr lang="en-GB" sz="1400" dirty="0" smtClean="0"/>
              <a:t>owest QPs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383815" y="3287737"/>
            <a:ext cx="29001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With extended precision,16 bit </a:t>
            </a:r>
          </a:p>
          <a:p>
            <a:r>
              <a:rPr lang="en-GB" sz="1400" dirty="0" smtClean="0"/>
              <a:t>processing no longer overflows at </a:t>
            </a:r>
          </a:p>
          <a:p>
            <a:r>
              <a:rPr lang="en-GB" sz="1400" dirty="0"/>
              <a:t>l</a:t>
            </a:r>
            <a:r>
              <a:rPr lang="en-GB" sz="1400" dirty="0" smtClean="0"/>
              <a:t>owest QPs but does not perform</a:t>
            </a:r>
          </a:p>
          <a:p>
            <a:r>
              <a:rPr lang="en-GB" sz="1400" dirty="0"/>
              <a:t>a</a:t>
            </a:r>
            <a:r>
              <a:rPr lang="en-GB" sz="1400" dirty="0" smtClean="0"/>
              <a:t>ny better than 12 bit</a:t>
            </a:r>
            <a:endParaRPr lang="en-GB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4777532" y="5333988"/>
            <a:ext cx="3369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With high precision forward transforms,</a:t>
            </a:r>
          </a:p>
          <a:p>
            <a:r>
              <a:rPr lang="en-GB" sz="1400" dirty="0" smtClean="0"/>
              <a:t>12, 14 and 16 bit achieve higher PSNRs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00160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Implementation – VTM 8.0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VTM 8.0 has inherited the following from HM (not in VVC spec)</a:t>
            </a:r>
          </a:p>
          <a:p>
            <a:pPr lvl="1"/>
            <a:r>
              <a:rPr lang="en-CA" dirty="0" err="1"/>
              <a:t>RExt</a:t>
            </a:r>
            <a:r>
              <a:rPr lang="en-CA" dirty="0"/>
              <a:t>__</a:t>
            </a:r>
            <a:r>
              <a:rPr lang="en-CA" dirty="0" smtClean="0"/>
              <a:t>HIGH_BIT_DEPTH_SUPPORT </a:t>
            </a:r>
            <a:r>
              <a:rPr lang="en-CA" dirty="0" smtClean="0"/>
              <a:t>pre-processor </a:t>
            </a:r>
            <a:r>
              <a:rPr lang="en-CA" dirty="0" smtClean="0"/>
              <a:t>directive</a:t>
            </a:r>
          </a:p>
          <a:p>
            <a:pPr lvl="2"/>
            <a:r>
              <a:rPr lang="en-GB" dirty="0" smtClean="0"/>
              <a:t>Enables different data types for high bit depth processing</a:t>
            </a:r>
          </a:p>
          <a:p>
            <a:pPr lvl="2"/>
            <a:r>
              <a:rPr lang="en-GB" dirty="0" smtClean="0"/>
              <a:t>When enabled VTM 8.0 will not compile (Patch ready for merge request)</a:t>
            </a:r>
          </a:p>
          <a:p>
            <a:pPr marL="1371600" lvl="3" indent="0">
              <a:buNone/>
            </a:pPr>
            <a:endParaRPr lang="en-GB" dirty="0" smtClean="0"/>
          </a:p>
          <a:p>
            <a:pPr lvl="1"/>
            <a:r>
              <a:rPr lang="en-CA" dirty="0" err="1" smtClean="0"/>
              <a:t>RExt</a:t>
            </a:r>
            <a:r>
              <a:rPr lang="en-CA" dirty="0"/>
              <a:t>__</a:t>
            </a:r>
            <a:r>
              <a:rPr lang="en-CA" dirty="0" smtClean="0"/>
              <a:t>HIGH_BIT_PRECISION_FORWARD_TRANSFORM directive</a:t>
            </a:r>
          </a:p>
          <a:p>
            <a:pPr lvl="2"/>
            <a:r>
              <a:rPr lang="en-CA" dirty="0" smtClean="0"/>
              <a:t>Data structure for different forward and inverse transforms exists</a:t>
            </a:r>
          </a:p>
          <a:p>
            <a:pPr lvl="3"/>
            <a:r>
              <a:rPr lang="en-CA" dirty="0"/>
              <a:t>In VTM8.0 both forward and inverse transforms are identical and 6 bit</a:t>
            </a:r>
          </a:p>
          <a:p>
            <a:pPr lvl="3"/>
            <a:r>
              <a:rPr lang="en-CA" dirty="0" smtClean="0"/>
              <a:t>Introduced 14 bit forward transforms in encoder, 6 bit inverse transform unchanged</a:t>
            </a:r>
          </a:p>
          <a:p>
            <a:pPr lvl="4"/>
            <a:r>
              <a:rPr lang="en-CA" sz="1400" dirty="0" smtClean="0"/>
              <a:t>DCT2</a:t>
            </a:r>
            <a:r>
              <a:rPr lang="en-CA" sz="1400" dirty="0"/>
              <a:t>, DCT8 and </a:t>
            </a:r>
            <a:r>
              <a:rPr lang="en-CA" sz="1400" dirty="0" smtClean="0"/>
              <a:t>DST7</a:t>
            </a:r>
          </a:p>
          <a:p>
            <a:pPr lvl="4"/>
            <a:endParaRPr lang="en-CA" sz="1400" dirty="0" smtClean="0"/>
          </a:p>
          <a:p>
            <a:pPr lvl="1"/>
            <a:r>
              <a:rPr lang="en-CA" dirty="0" smtClean="0"/>
              <a:t>Extended precision flag in SPS</a:t>
            </a:r>
          </a:p>
          <a:p>
            <a:pPr lvl="2"/>
            <a:r>
              <a:rPr lang="en-CA" dirty="0" smtClean="0"/>
              <a:t>When enabled problems in multiple tools identified</a:t>
            </a:r>
          </a:p>
          <a:p>
            <a:pPr lvl="3"/>
            <a:r>
              <a:rPr lang="en-CA" dirty="0" smtClean="0"/>
              <a:t>ALF,  BCW, BIO (Patch ready for merge request)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0814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Results – VTM 8.0</a:t>
            </a:r>
            <a:endParaRPr lang="en-GB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00" y="1175409"/>
            <a:ext cx="4465097" cy="17460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907090"/>
            <a:ext cx="4465097" cy="17460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178" y="4653136"/>
            <a:ext cx="4465097" cy="1746046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4140000" y="2708920"/>
            <a:ext cx="577096" cy="504056"/>
          </a:xfrm>
          <a:prstGeom prst="straightConnector1">
            <a:avLst/>
          </a:prstGeom>
          <a:ln w="317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6000000">
            <a:off x="4167758" y="4392506"/>
            <a:ext cx="577096" cy="504056"/>
          </a:xfrm>
          <a:prstGeom prst="straightConnector1">
            <a:avLst/>
          </a:prstGeom>
          <a:ln w="317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822626" y="1534854"/>
            <a:ext cx="29017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Without extended precision,</a:t>
            </a:r>
          </a:p>
          <a:p>
            <a:r>
              <a:rPr lang="en-GB" sz="1400" dirty="0" smtClean="0"/>
              <a:t>16 bit processing overflows at </a:t>
            </a:r>
          </a:p>
          <a:p>
            <a:r>
              <a:rPr lang="en-GB" sz="1400" dirty="0"/>
              <a:t>l</a:t>
            </a:r>
            <a:r>
              <a:rPr lang="en-GB" sz="1400" dirty="0" smtClean="0"/>
              <a:t>owest QPs in VTM 8.0, and never</a:t>
            </a:r>
          </a:p>
          <a:p>
            <a:r>
              <a:rPr lang="en-GB" sz="1400" dirty="0" smtClean="0"/>
              <a:t>exceeds 14 bit PSNR. </a:t>
            </a:r>
            <a:endParaRPr lang="en-GB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383815" y="3287737"/>
            <a:ext cx="28825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With extended precision enabled,</a:t>
            </a:r>
          </a:p>
          <a:p>
            <a:r>
              <a:rPr lang="en-GB" sz="1400" dirty="0" smtClean="0"/>
              <a:t>16 bit processing no longer </a:t>
            </a:r>
          </a:p>
          <a:p>
            <a:r>
              <a:rPr lang="en-GB" sz="1400" dirty="0" smtClean="0"/>
              <a:t>overflows at lowest QPs but does </a:t>
            </a:r>
          </a:p>
          <a:p>
            <a:r>
              <a:rPr lang="en-GB" sz="1400" dirty="0" smtClean="0"/>
              <a:t>not perform any better than 14 bit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4822626" y="5108679"/>
            <a:ext cx="36776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With high precision forward transforms,</a:t>
            </a:r>
          </a:p>
          <a:p>
            <a:r>
              <a:rPr lang="en-GB" sz="1400" dirty="0" smtClean="0"/>
              <a:t>12, 14 and 16 bit achieve higher PSNRs.</a:t>
            </a:r>
          </a:p>
          <a:p>
            <a:r>
              <a:rPr lang="en-GB" sz="1400" dirty="0" smtClean="0"/>
              <a:t>All bit depths achieve theoretical maximum </a:t>
            </a:r>
          </a:p>
          <a:p>
            <a:r>
              <a:rPr lang="en-GB" sz="1400" dirty="0" smtClean="0"/>
              <a:t>Indicating encoding is approaching lossless.</a:t>
            </a:r>
          </a:p>
        </p:txBody>
      </p:sp>
    </p:spTree>
    <p:extLst>
      <p:ext uri="{BB962C8B-B14F-4D97-AF65-F5344CB8AC3E}">
        <p14:creationId xmlns:p14="http://schemas.microsoft.com/office/powerpoint/2010/main" val="291648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Proposals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z="1800" dirty="0"/>
              <a:t>The extended precision flag is </a:t>
            </a:r>
            <a:r>
              <a:rPr lang="en-CA" sz="1800" dirty="0" smtClean="0"/>
              <a:t>kept in VTM</a:t>
            </a:r>
          </a:p>
          <a:p>
            <a:pPr lvl="1"/>
            <a:r>
              <a:rPr lang="en-CA" sz="1600" dirty="0" smtClean="0"/>
              <a:t>Currently contained in SPS within </a:t>
            </a:r>
            <a:r>
              <a:rPr lang="en-CA" sz="1600" dirty="0" err="1" smtClean="0"/>
              <a:t>RExt</a:t>
            </a:r>
            <a:r>
              <a:rPr lang="en-CA" sz="1600" dirty="0" smtClean="0"/>
              <a:t> structure </a:t>
            </a:r>
            <a:endParaRPr lang="en-CA" sz="1600" dirty="0"/>
          </a:p>
          <a:p>
            <a:pPr lvl="1"/>
            <a:r>
              <a:rPr lang="en-CA" sz="1600" dirty="0" smtClean="0"/>
              <a:t>At risk as </a:t>
            </a:r>
            <a:r>
              <a:rPr lang="en-CA" sz="1600" dirty="0" err="1" smtClean="0"/>
              <a:t>RExt</a:t>
            </a:r>
            <a:r>
              <a:rPr lang="en-CA" sz="1600" dirty="0" smtClean="0"/>
              <a:t> structure in PPS removed from VTM 8.0</a:t>
            </a:r>
          </a:p>
          <a:p>
            <a:pPr lvl="1"/>
            <a:r>
              <a:rPr lang="en-CA" sz="1600" dirty="0" smtClean="0"/>
              <a:t>Allows investigation </a:t>
            </a:r>
            <a:r>
              <a:rPr lang="en-CA" sz="1600" dirty="0"/>
              <a:t>of tools and techniques </a:t>
            </a:r>
            <a:r>
              <a:rPr lang="en-CA" sz="1600" dirty="0" smtClean="0"/>
              <a:t>beyond version 1 profiles</a:t>
            </a:r>
          </a:p>
          <a:p>
            <a:pPr lvl="1"/>
            <a:endParaRPr lang="en-CA" dirty="0" smtClean="0"/>
          </a:p>
          <a:p>
            <a:pPr lvl="0"/>
            <a:r>
              <a:rPr lang="en-CA" sz="1800" dirty="0" smtClean="0"/>
              <a:t>The bug fixes reported in the submission are adopted</a:t>
            </a:r>
          </a:p>
          <a:p>
            <a:pPr lvl="1"/>
            <a:r>
              <a:rPr lang="en-CA" sz="1600" dirty="0" smtClean="0"/>
              <a:t>A merge request will be made when required</a:t>
            </a:r>
          </a:p>
          <a:p>
            <a:pPr lvl="1"/>
            <a:r>
              <a:rPr lang="en-CA" sz="1600" dirty="0" smtClean="0"/>
              <a:t>None of the changes requires a specification change</a:t>
            </a:r>
          </a:p>
          <a:p>
            <a:pPr lvl="1"/>
            <a:endParaRPr lang="en-GB" dirty="0" smtClean="0"/>
          </a:p>
          <a:p>
            <a:pPr lvl="0"/>
            <a:r>
              <a:rPr lang="en-CA" sz="1800" dirty="0" smtClean="0"/>
              <a:t>If / when work commences on </a:t>
            </a:r>
            <a:r>
              <a:rPr lang="en-CA" sz="1800" dirty="0"/>
              <a:t>version 2 of </a:t>
            </a:r>
            <a:r>
              <a:rPr lang="en-CA" sz="1800" dirty="0" smtClean="0"/>
              <a:t>VVC</a:t>
            </a:r>
          </a:p>
          <a:p>
            <a:pPr lvl="1"/>
            <a:r>
              <a:rPr lang="en-CA" sz="1600" dirty="0"/>
              <a:t>H</a:t>
            </a:r>
            <a:r>
              <a:rPr lang="en-CA" sz="1600" dirty="0" smtClean="0"/>
              <a:t>igher </a:t>
            </a:r>
            <a:r>
              <a:rPr lang="en-CA" sz="1600" dirty="0"/>
              <a:t>bit depths up to 16 bit are </a:t>
            </a:r>
            <a:r>
              <a:rPr lang="en-CA" sz="1600" dirty="0" smtClean="0"/>
              <a:t>studied</a:t>
            </a:r>
          </a:p>
          <a:p>
            <a:pPr lvl="2"/>
            <a:r>
              <a:rPr lang="en-CA" sz="1400" dirty="0" smtClean="0"/>
              <a:t>Application areas include </a:t>
            </a:r>
          </a:p>
          <a:p>
            <a:pPr lvl="3"/>
            <a:r>
              <a:rPr lang="en-CA" dirty="0" smtClean="0"/>
              <a:t>medical images (16 bits) </a:t>
            </a:r>
          </a:p>
          <a:p>
            <a:pPr lvl="3"/>
            <a:r>
              <a:rPr lang="en-CA" dirty="0" smtClean="0"/>
              <a:t>camera capture (12/14 bit)</a:t>
            </a:r>
          </a:p>
          <a:p>
            <a:pPr lvl="2"/>
            <a:r>
              <a:rPr lang="en-CA" sz="1400" dirty="0" smtClean="0"/>
              <a:t>Increasing the reach of VVC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JVET-R0351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2020/4/19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6187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570</Words>
  <Application>Microsoft Office PowerPoint</Application>
  <PresentationFormat>On-screen Show (4:3)</PresentationFormat>
  <Paragraphs>114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 Unicode MS</vt:lpstr>
      <vt:lpstr>メイリオ</vt:lpstr>
      <vt:lpstr>ＭＳ Ｐゴシック</vt:lpstr>
      <vt:lpstr>Arial</vt:lpstr>
      <vt:lpstr>HGPｺﾞｼｯｸE</vt:lpstr>
      <vt:lpstr>HGP行書体</vt:lpstr>
      <vt:lpstr>HGP創英角ｺﾞｼｯｸUB</vt:lpstr>
      <vt:lpstr>Lucida Sans</vt:lpstr>
      <vt:lpstr>ＭＳ Ｐ明朝</vt:lpstr>
      <vt:lpstr>GBM_Master</vt:lpstr>
      <vt:lpstr>High bit depths</vt:lpstr>
      <vt:lpstr>Introduction</vt:lpstr>
      <vt:lpstr>Background – HEVC Range Extensions</vt:lpstr>
      <vt:lpstr>Background – HM16.21</vt:lpstr>
      <vt:lpstr>Implementation – VTM 8.0</vt:lpstr>
      <vt:lpstr>Results – VTM 8.0</vt:lpstr>
      <vt:lpstr>Proposals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2020-04-19T11:23:20Z</dcterms:modified>
</cp:coreProperties>
</file>