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1" r:id="rId1"/>
  </p:sldMasterIdLst>
  <p:notesMasterIdLst>
    <p:notesMasterId r:id="rId7"/>
  </p:notesMasterIdLst>
  <p:handoutMasterIdLst>
    <p:handoutMasterId r:id="rId8"/>
  </p:handoutMasterIdLst>
  <p:sldIdLst>
    <p:sldId id="267" r:id="rId2"/>
    <p:sldId id="268" r:id="rId3"/>
    <p:sldId id="283" r:id="rId4"/>
    <p:sldId id="284" r:id="rId5"/>
    <p:sldId id="285" r:id="rId6"/>
  </p:sldIdLst>
  <p:sldSz cx="9144000" cy="5143500" type="screen16x9"/>
  <p:notesSz cx="6731000" cy="9867900"/>
  <p:embeddedFontLst>
    <p:embeddedFont>
      <p:font typeface="Malgun Gothic" panose="020B0503020000020004" pitchFamily="34" charset="-127"/>
      <p:regular r:id="rId9"/>
      <p:bold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Frutiger LT Com 45 Light" panose="020B0303030504020204" pitchFamily="34" charset="0"/>
      <p:regular r:id="rId15"/>
      <p:bold r:id="rId16"/>
      <p:italic r:id="rId17"/>
      <p:boldItalic r:id="rId18"/>
    </p:embeddedFont>
    <p:embeddedFont>
      <p:font typeface="Frutiger LT Com 55 Roman" panose="020B0503030504020204" pitchFamily="34" charset="0"/>
      <p:regular r:id="rId19"/>
      <p:bold r:id="rId20"/>
      <p:italic r:id="rId21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1D9FF"/>
    <a:srgbClr val="0000FF"/>
    <a:srgbClr val="9393FF"/>
    <a:srgbClr val="179C7D"/>
    <a:srgbClr val="D4E6F4"/>
    <a:srgbClr val="6161FF"/>
    <a:srgbClr val="EB6A0A"/>
    <a:srgbClr val="A2D7CB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08" autoAdjust="0"/>
    <p:restoredTop sz="95903" autoAdjust="0"/>
  </p:normalViewPr>
  <p:slideViewPr>
    <p:cSldViewPr showGuides="1">
      <p:cViewPr>
        <p:scale>
          <a:sx n="90" d="100"/>
          <a:sy n="90" d="100"/>
        </p:scale>
        <p:origin x="544" y="44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17.04.2020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17.04.2020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Michael Schäfer</a:t>
            </a:r>
            <a:endParaRPr lang="de-DE" dirty="0"/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</a:t>
            </a:r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Michael Schäfer</a:t>
            </a:r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Michael Schäfer</a:t>
            </a:r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Michael Schäfer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Michael Schäfer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Michael Schäfer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Michael Schäfer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8" r:id="rId6"/>
  </p:sldLayoutIdLst>
  <p:hf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>
          <a:xfrm>
            <a:off x="252000" y="483518"/>
            <a:ext cx="8640000" cy="1368152"/>
          </a:xfrm>
        </p:spPr>
        <p:txBody>
          <a:bodyPr/>
          <a:lstStyle/>
          <a:p>
            <a:pPr algn="ctr"/>
            <a:r>
              <a:rPr lang="en-US" sz="3000" cap="none" dirty="0" smtClean="0"/>
              <a:t>JVET-R350: </a:t>
            </a:r>
            <a:r>
              <a:rPr lang="en-CA" sz="3000" dirty="0"/>
              <a:t>MIP for all channels in the case of 4:4:4-chroma format and of single tree</a:t>
            </a:r>
            <a:r>
              <a:rPr lang="en-US" cap="none" dirty="0"/>
              <a:t/>
            </a:r>
            <a:br>
              <a:rPr lang="en-US" cap="none" dirty="0"/>
            </a:b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Jonathan Pfaff</a:t>
            </a:r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755576" y="228371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Fraunhofer </a:t>
            </a:r>
            <a:r>
              <a:rPr lang="de-DE" dirty="0" smtClean="0"/>
              <a:t>HHI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980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245876" y="411510"/>
            <a:ext cx="8640000" cy="681311"/>
          </a:xfrm>
        </p:spPr>
        <p:txBody>
          <a:bodyPr/>
          <a:lstStyle/>
          <a:p>
            <a:r>
              <a:rPr lang="de-DE" dirty="0" smtClean="0"/>
              <a:t>OVERVIEW OF PROPOSAL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402061"/>
          </a:xfrm>
        </p:spPr>
        <p:txBody>
          <a:bodyPr/>
          <a:lstStyle/>
          <a:p>
            <a:r>
              <a:rPr lang="de-DE" b="1" dirty="0" err="1" smtClean="0"/>
              <a:t>Proposed</a:t>
            </a:r>
            <a:r>
              <a:rPr lang="de-DE" b="1" dirty="0" smtClean="0"/>
              <a:t> </a:t>
            </a:r>
            <a:r>
              <a:rPr lang="de-DE" b="1" dirty="0" err="1" smtClean="0"/>
              <a:t>method</a:t>
            </a:r>
            <a:r>
              <a:rPr lang="de-DE" b="1" dirty="0" smtClean="0"/>
              <a:t>:</a:t>
            </a:r>
          </a:p>
          <a:p>
            <a:pPr lvl="1"/>
            <a:r>
              <a:rPr lang="de-DE" dirty="0" err="1" smtClean="0"/>
              <a:t>For</a:t>
            </a:r>
            <a:r>
              <a:rPr lang="de-DE" dirty="0" smtClean="0"/>
              <a:t> 4:4:4-content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single</a:t>
            </a:r>
            <a:r>
              <a:rPr lang="de-DE" dirty="0" smtClean="0"/>
              <a:t> </a:t>
            </a:r>
            <a:r>
              <a:rPr lang="de-DE" dirty="0" err="1" smtClean="0"/>
              <a:t>tree</a:t>
            </a:r>
            <a:r>
              <a:rPr lang="de-DE" dirty="0" smtClean="0"/>
              <a:t>,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luma</a:t>
            </a:r>
            <a:r>
              <a:rPr lang="de-DE" dirty="0" smtClean="0"/>
              <a:t> </a:t>
            </a:r>
            <a:r>
              <a:rPr lang="de-DE" dirty="0" err="1" smtClean="0"/>
              <a:t>component</a:t>
            </a:r>
            <a:r>
              <a:rPr lang="de-DE" dirty="0" smtClean="0"/>
              <a:t> </a:t>
            </a:r>
            <a:r>
              <a:rPr lang="de-DE" dirty="0" err="1" smtClean="0"/>
              <a:t>uses</a:t>
            </a:r>
            <a:r>
              <a:rPr lang="de-DE" dirty="0" smtClean="0"/>
              <a:t> MIP </a:t>
            </a:r>
            <a:r>
              <a:rPr lang="de-DE" dirty="0" err="1" smtClean="0"/>
              <a:t>mode</a:t>
            </a:r>
            <a:r>
              <a:rPr lang="de-DE" dirty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chroma-intra</a:t>
            </a:r>
            <a:r>
              <a:rPr lang="de-DE" dirty="0" smtClean="0"/>
              <a:t> </a:t>
            </a:r>
            <a:r>
              <a:rPr lang="de-DE" dirty="0" err="1" smtClean="0"/>
              <a:t>mode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DM-mode, also </a:t>
            </a:r>
            <a:r>
              <a:rPr lang="de-DE" dirty="0" err="1" smtClean="0"/>
              <a:t>other</a:t>
            </a:r>
            <a:r>
              <a:rPr lang="de-DE" dirty="0" smtClean="0"/>
              <a:t> </a:t>
            </a:r>
            <a:r>
              <a:rPr lang="de-DE" dirty="0" err="1" smtClean="0"/>
              <a:t>two</a:t>
            </a:r>
            <a:r>
              <a:rPr lang="de-DE" dirty="0" smtClean="0"/>
              <a:t> </a:t>
            </a:r>
            <a:r>
              <a:rPr lang="de-DE" dirty="0" err="1" smtClean="0"/>
              <a:t>components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this</a:t>
            </a:r>
            <a:r>
              <a:rPr lang="de-DE" dirty="0" smtClean="0"/>
              <a:t> MIP </a:t>
            </a:r>
            <a:r>
              <a:rPr lang="de-DE" dirty="0" err="1" smtClean="0"/>
              <a:t>mode</a:t>
            </a:r>
            <a:r>
              <a:rPr lang="de-DE" dirty="0" smtClean="0"/>
              <a:t>.</a:t>
            </a:r>
            <a:endParaRPr lang="de-DE" dirty="0" smtClean="0"/>
          </a:p>
          <a:p>
            <a:pPr lvl="1"/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change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non-4:4:4 </a:t>
            </a:r>
            <a:r>
              <a:rPr lang="de-DE" dirty="0" err="1" smtClean="0"/>
              <a:t>or</a:t>
            </a:r>
            <a:r>
              <a:rPr lang="de-DE" dirty="0" smtClean="0"/>
              <a:t> non-single-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case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change</a:t>
            </a:r>
            <a:r>
              <a:rPr lang="de-DE" dirty="0" smtClean="0"/>
              <a:t> in </a:t>
            </a:r>
            <a:r>
              <a:rPr lang="de-DE" dirty="0" err="1" smtClean="0"/>
              <a:t>encoder</a:t>
            </a:r>
            <a:r>
              <a:rPr lang="de-DE" dirty="0" smtClean="0"/>
              <a:t> </a:t>
            </a:r>
            <a:r>
              <a:rPr lang="de-DE" dirty="0" err="1" smtClean="0"/>
              <a:t>search</a:t>
            </a:r>
            <a:r>
              <a:rPr lang="de-DE" dirty="0" smtClean="0"/>
              <a:t>. </a:t>
            </a:r>
            <a:r>
              <a:rPr lang="de-DE" dirty="0" smtClean="0"/>
              <a:t> </a:t>
            </a:r>
            <a:endParaRPr lang="de-DE" dirty="0" smtClean="0"/>
          </a:p>
          <a:p>
            <a:r>
              <a:rPr lang="de-DE" b="1" dirty="0" smtClean="0"/>
              <a:t>Relation </a:t>
            </a:r>
            <a:r>
              <a:rPr lang="de-DE" b="1" dirty="0" err="1" smtClean="0"/>
              <a:t>to</a:t>
            </a:r>
            <a:r>
              <a:rPr lang="de-DE" b="1" dirty="0" smtClean="0"/>
              <a:t> ACT:</a:t>
            </a:r>
            <a:endParaRPr lang="de-DE" b="1" dirty="0" smtClean="0"/>
          </a:p>
          <a:p>
            <a:pPr lvl="1"/>
            <a:r>
              <a:rPr lang="de-DE" dirty="0" smtClean="0"/>
              <a:t>ACT </a:t>
            </a:r>
            <a:r>
              <a:rPr lang="de-DE" dirty="0" err="1" smtClean="0"/>
              <a:t>works</a:t>
            </a:r>
            <a:r>
              <a:rPr lang="de-DE" dirty="0" smtClean="0"/>
              <a:t> </a:t>
            </a:r>
            <a:r>
              <a:rPr lang="de-DE" dirty="0" err="1" smtClean="0"/>
              <a:t>best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strong </a:t>
            </a:r>
            <a:r>
              <a:rPr lang="de-DE" dirty="0" err="1" smtClean="0"/>
              <a:t>correlation</a:t>
            </a:r>
            <a:r>
              <a:rPr lang="de-DE" dirty="0" smtClean="0"/>
              <a:t> </a:t>
            </a:r>
            <a:r>
              <a:rPr lang="de-DE" dirty="0" err="1" smtClean="0"/>
              <a:t>between</a:t>
            </a:r>
            <a:r>
              <a:rPr lang="de-DE" dirty="0" smtClean="0"/>
              <a:t> </a:t>
            </a:r>
            <a:r>
              <a:rPr lang="de-DE" dirty="0" err="1" smtClean="0"/>
              <a:t>channels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If</a:t>
            </a:r>
            <a:r>
              <a:rPr lang="de-DE" dirty="0" smtClean="0"/>
              <a:t> ACT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enabled</a:t>
            </a:r>
            <a:r>
              <a:rPr lang="de-DE" dirty="0" smtClean="0"/>
              <a:t> on a  block, </a:t>
            </a:r>
            <a:r>
              <a:rPr lang="de-DE" dirty="0" err="1" smtClean="0"/>
              <a:t>chroma-intra</a:t>
            </a:r>
            <a:r>
              <a:rPr lang="de-DE" dirty="0" smtClean="0"/>
              <a:t> </a:t>
            </a:r>
            <a:r>
              <a:rPr lang="de-DE" dirty="0" err="1" smtClean="0"/>
              <a:t>mode</a:t>
            </a:r>
            <a:r>
              <a:rPr lang="de-DE" dirty="0" smtClean="0"/>
              <a:t> </a:t>
            </a:r>
            <a:r>
              <a:rPr lang="de-DE" dirty="0" err="1" smtClean="0"/>
              <a:t>has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DM-mode.</a:t>
            </a:r>
            <a:endParaRPr lang="de-DE" dirty="0" smtClean="0"/>
          </a:p>
          <a:p>
            <a:pPr lvl="1"/>
            <a:r>
              <a:rPr lang="de-DE" dirty="0" smtClean="0"/>
              <a:t>Experimental </a:t>
            </a:r>
            <a:r>
              <a:rPr lang="de-DE" dirty="0" err="1" smtClean="0"/>
              <a:t>results</a:t>
            </a:r>
            <a:r>
              <a:rPr lang="de-DE" dirty="0" smtClean="0"/>
              <a:t> </a:t>
            </a:r>
            <a:r>
              <a:rPr lang="de-DE" dirty="0" err="1" smtClean="0"/>
              <a:t>show</a:t>
            </a:r>
            <a:r>
              <a:rPr lang="de-DE" dirty="0" smtClean="0"/>
              <a:t> </a:t>
            </a:r>
            <a:r>
              <a:rPr lang="de-DE" dirty="0" err="1" smtClean="0"/>
              <a:t>gain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-1.81% / -1.28% </a:t>
            </a:r>
            <a:r>
              <a:rPr lang="de-DE" dirty="0" err="1" smtClean="0"/>
              <a:t>for</a:t>
            </a:r>
            <a:r>
              <a:rPr lang="de-DE" dirty="0" smtClean="0"/>
              <a:t> RGB-</a:t>
            </a:r>
            <a:r>
              <a:rPr lang="de-DE" dirty="0" err="1" smtClean="0"/>
              <a:t>camera</a:t>
            </a:r>
            <a:r>
              <a:rPr lang="de-DE" dirty="0" smtClean="0"/>
              <a:t>-content, AI/RA. RGB-</a:t>
            </a:r>
            <a:r>
              <a:rPr lang="de-DE" dirty="0" err="1" smtClean="0"/>
              <a:t>camera</a:t>
            </a:r>
            <a:r>
              <a:rPr lang="de-DE" dirty="0" smtClean="0"/>
              <a:t>-</a:t>
            </a:r>
            <a:r>
              <a:rPr lang="de-DE" dirty="0" err="1" smtClean="0"/>
              <a:t>captured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intersection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/>
              <a:t> </a:t>
            </a:r>
            <a:r>
              <a:rPr lang="de-DE" dirty="0" smtClean="0"/>
              <a:t>MIP/ACT  - relevant </a:t>
            </a:r>
            <a:r>
              <a:rPr lang="de-DE" dirty="0" err="1" smtClean="0"/>
              <a:t>cases</a:t>
            </a:r>
            <a:r>
              <a:rPr lang="de-DE" dirty="0" smtClean="0"/>
              <a:t>. 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610000" y="4899823"/>
            <a:ext cx="3924000" cy="4571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5" name="Fußzeilenplatzhalter 5">
            <a:extLst>
              <a:ext uri="{FF2B5EF4-FFF2-40B4-BE49-F238E27FC236}">
                <a16:creationId xmlns:a16="http://schemas.microsoft.com/office/drawing/2014/main" id="{A4E57F96-0D39-A049-81BE-74D5BE54E040}"/>
              </a:ext>
            </a:extLst>
          </p:cNvPr>
          <p:cNvSpPr txBox="1">
            <a:spLocks/>
          </p:cNvSpPr>
          <p:nvPr/>
        </p:nvSpPr>
        <p:spPr>
          <a:xfrm>
            <a:off x="8028384" y="4807042"/>
            <a:ext cx="79208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sz="900" kern="1200">
                <a:solidFill>
                  <a:schemeClr val="tx1">
                    <a:tint val="75000"/>
                  </a:schemeClr>
                </a:solidFill>
                <a:latin typeface="Frutiger LT Com 55 Roman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9pPr>
          </a:lstStyle>
          <a:p>
            <a:r>
              <a:rPr lang="de-DE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9110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245876" y="411510"/>
            <a:ext cx="8640000" cy="681311"/>
          </a:xfrm>
        </p:spPr>
        <p:txBody>
          <a:bodyPr/>
          <a:lstStyle/>
          <a:p>
            <a:r>
              <a:rPr lang="de-DE" sz="2400" dirty="0" err="1" smtClean="0"/>
              <a:t>ExperIMEntal</a:t>
            </a:r>
            <a:r>
              <a:rPr lang="de-DE" sz="2400" dirty="0" smtClean="0"/>
              <a:t> </a:t>
            </a:r>
            <a:r>
              <a:rPr lang="de-DE" sz="2400" dirty="0" err="1" smtClean="0"/>
              <a:t>results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 smtClean="0"/>
              <a:t>Camera</a:t>
            </a:r>
            <a:r>
              <a:rPr lang="de-DE" sz="2400" dirty="0" smtClean="0"/>
              <a:t> </a:t>
            </a:r>
            <a:r>
              <a:rPr lang="de-DE" sz="2400" dirty="0" err="1" smtClean="0"/>
              <a:t>Capured</a:t>
            </a:r>
            <a:r>
              <a:rPr lang="de-DE" sz="2400" dirty="0" smtClean="0"/>
              <a:t> Content</a:t>
            </a:r>
            <a:endParaRPr lang="de-DE" sz="240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245876" y="1203598"/>
            <a:ext cx="8640000" cy="3816424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 </a:t>
            </a:r>
            <a:r>
              <a:rPr lang="de-DE" dirty="0" smtClean="0"/>
              <a:t>All </a:t>
            </a:r>
            <a:r>
              <a:rPr lang="de-DE" dirty="0" err="1" smtClean="0"/>
              <a:t>Intra</a:t>
            </a: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Random </a:t>
            </a:r>
            <a:r>
              <a:rPr lang="de-DE" dirty="0"/>
              <a:t>A</a:t>
            </a:r>
            <a:r>
              <a:rPr lang="de-DE" dirty="0" smtClean="0"/>
              <a:t>ccess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 smtClean="0"/>
          </a:p>
        </p:txBody>
      </p:sp>
      <p:sp>
        <p:nvSpPr>
          <p:cNvPr id="5" name="Fußzeilenplatzhalter 5">
            <a:extLst>
              <a:ext uri="{FF2B5EF4-FFF2-40B4-BE49-F238E27FC236}">
                <a16:creationId xmlns:a16="http://schemas.microsoft.com/office/drawing/2014/main" id="{A4E57F96-0D39-A049-81BE-74D5BE54E040}"/>
              </a:ext>
            </a:extLst>
          </p:cNvPr>
          <p:cNvSpPr txBox="1">
            <a:spLocks/>
          </p:cNvSpPr>
          <p:nvPr/>
        </p:nvSpPr>
        <p:spPr>
          <a:xfrm>
            <a:off x="8028384" y="4807042"/>
            <a:ext cx="79208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sz="900" kern="1200">
                <a:solidFill>
                  <a:schemeClr val="tx1">
                    <a:tint val="75000"/>
                  </a:schemeClr>
                </a:solidFill>
                <a:latin typeface="Frutiger LT Com 55 Roman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9pPr>
          </a:lstStyle>
          <a:p>
            <a:r>
              <a:rPr lang="de-DE" dirty="0"/>
              <a:t>2</a:t>
            </a: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671883"/>
              </p:ext>
            </p:extLst>
          </p:nvPr>
        </p:nvGraphicFramePr>
        <p:xfrm>
          <a:off x="899592" y="1563638"/>
          <a:ext cx="6624735" cy="1186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2720">
                  <a:extLst>
                    <a:ext uri="{9D8B030D-6E8A-4147-A177-3AD203B41FA5}">
                      <a16:colId xmlns:a16="http://schemas.microsoft.com/office/drawing/2014/main" val="2456461747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584210070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1691759973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2597097948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2414226407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61326806"/>
                    </a:ext>
                  </a:extLst>
                </a:gridCol>
              </a:tblGrid>
              <a:tr h="496930"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Y/G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U/B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V/R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enc time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dec</a:t>
                      </a: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time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78436683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 4:4:4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6489955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RGB 4:4:4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-1.81%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-1.00%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3875865"/>
                  </a:ext>
                </a:extLst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77268"/>
              </p:ext>
            </p:extLst>
          </p:nvPr>
        </p:nvGraphicFramePr>
        <p:xfrm>
          <a:off x="877291" y="3606794"/>
          <a:ext cx="6629400" cy="1186815"/>
        </p:xfrm>
        <a:graphic>
          <a:graphicData uri="http://schemas.openxmlformats.org/drawingml/2006/table">
            <a:tbl>
              <a:tblPr firstRow="1" firstCol="1" bandRow="1"/>
              <a:tblGrid>
                <a:gridCol w="1177925">
                  <a:extLst>
                    <a:ext uri="{9D8B030D-6E8A-4147-A177-3AD203B41FA5}">
                      <a16:colId xmlns:a16="http://schemas.microsoft.com/office/drawing/2014/main" val="2210754838"/>
                    </a:ext>
                  </a:extLst>
                </a:gridCol>
                <a:gridCol w="1090295">
                  <a:extLst>
                    <a:ext uri="{9D8B030D-6E8A-4147-A177-3AD203B41FA5}">
                      <a16:colId xmlns:a16="http://schemas.microsoft.com/office/drawing/2014/main" val="2108002114"/>
                    </a:ext>
                  </a:extLst>
                </a:gridCol>
                <a:gridCol w="1090295">
                  <a:extLst>
                    <a:ext uri="{9D8B030D-6E8A-4147-A177-3AD203B41FA5}">
                      <a16:colId xmlns:a16="http://schemas.microsoft.com/office/drawing/2014/main" val="2242408342"/>
                    </a:ext>
                  </a:extLst>
                </a:gridCol>
                <a:gridCol w="1090295">
                  <a:extLst>
                    <a:ext uri="{9D8B030D-6E8A-4147-A177-3AD203B41FA5}">
                      <a16:colId xmlns:a16="http://schemas.microsoft.com/office/drawing/2014/main" val="3097662907"/>
                    </a:ext>
                  </a:extLst>
                </a:gridCol>
                <a:gridCol w="1090295">
                  <a:extLst>
                    <a:ext uri="{9D8B030D-6E8A-4147-A177-3AD203B41FA5}">
                      <a16:colId xmlns:a16="http://schemas.microsoft.com/office/drawing/2014/main" val="1093035258"/>
                    </a:ext>
                  </a:extLst>
                </a:gridCol>
                <a:gridCol w="1090295">
                  <a:extLst>
                    <a:ext uri="{9D8B030D-6E8A-4147-A177-3AD203B41FA5}">
                      <a16:colId xmlns:a16="http://schemas.microsoft.com/office/drawing/2014/main" val="1128244040"/>
                    </a:ext>
                  </a:extLst>
                </a:gridCol>
              </a:tblGrid>
              <a:tr h="497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A0A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Y/G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A0A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U/B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A0A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V/R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A0A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enc time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A0A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 time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A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035527"/>
                  </a:ext>
                </a:extLst>
              </a:tr>
              <a:tr h="344805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YUV 4:4:4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A0A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4CC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4CC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4CC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4CC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4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823191"/>
                  </a:ext>
                </a:extLst>
              </a:tr>
              <a:tr h="344805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RGB 4:4:4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A0A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-1.28%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BE7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BE7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BE7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BE7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B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6866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724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245876" y="411510"/>
            <a:ext cx="8640000" cy="681311"/>
          </a:xfrm>
        </p:spPr>
        <p:txBody>
          <a:bodyPr/>
          <a:lstStyle/>
          <a:p>
            <a:r>
              <a:rPr lang="de-DE" sz="2400" dirty="0" err="1" smtClean="0"/>
              <a:t>ExperIMEntal</a:t>
            </a:r>
            <a:r>
              <a:rPr lang="de-DE" sz="2400" dirty="0" smtClean="0"/>
              <a:t> </a:t>
            </a:r>
            <a:r>
              <a:rPr lang="de-DE" sz="2400" dirty="0" err="1" smtClean="0"/>
              <a:t>results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smtClean="0"/>
              <a:t>Screen </a:t>
            </a:r>
            <a:r>
              <a:rPr lang="de-DE" sz="2400" dirty="0" err="1" smtClean="0"/>
              <a:t>content</a:t>
            </a:r>
            <a:r>
              <a:rPr lang="de-DE" sz="2400" dirty="0" smtClean="0"/>
              <a:t>, RGB</a:t>
            </a:r>
            <a:endParaRPr lang="de-DE" sz="240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245876" y="1203598"/>
            <a:ext cx="8640000" cy="3816424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 </a:t>
            </a:r>
            <a:r>
              <a:rPr lang="de-DE" dirty="0" smtClean="0"/>
              <a:t>All </a:t>
            </a:r>
            <a:r>
              <a:rPr lang="de-DE" dirty="0" err="1" smtClean="0"/>
              <a:t>Intra</a:t>
            </a: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Random Access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lvl="1"/>
            <a:endParaRPr lang="de-DE" dirty="0" smtClean="0"/>
          </a:p>
        </p:txBody>
      </p:sp>
      <p:sp>
        <p:nvSpPr>
          <p:cNvPr id="5" name="Fußzeilenplatzhalter 5">
            <a:extLst>
              <a:ext uri="{FF2B5EF4-FFF2-40B4-BE49-F238E27FC236}">
                <a16:creationId xmlns:a16="http://schemas.microsoft.com/office/drawing/2014/main" id="{A4E57F96-0D39-A049-81BE-74D5BE54E040}"/>
              </a:ext>
            </a:extLst>
          </p:cNvPr>
          <p:cNvSpPr txBox="1">
            <a:spLocks/>
          </p:cNvSpPr>
          <p:nvPr/>
        </p:nvSpPr>
        <p:spPr>
          <a:xfrm>
            <a:off x="8028384" y="4807042"/>
            <a:ext cx="79208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sz="900" kern="1200">
                <a:solidFill>
                  <a:schemeClr val="tx1">
                    <a:tint val="75000"/>
                  </a:schemeClr>
                </a:solidFill>
                <a:latin typeface="Frutiger LT Com 55 Roman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9pPr>
          </a:lstStyle>
          <a:p>
            <a:r>
              <a:rPr lang="de-DE" dirty="0"/>
              <a:t>2</a:t>
            </a: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599254"/>
              </p:ext>
            </p:extLst>
          </p:nvPr>
        </p:nvGraphicFramePr>
        <p:xfrm>
          <a:off x="1907704" y="1419623"/>
          <a:ext cx="5760642" cy="15841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3562">
                  <a:extLst>
                    <a:ext uri="{9D8B030D-6E8A-4147-A177-3AD203B41FA5}">
                      <a16:colId xmlns:a16="http://schemas.microsoft.com/office/drawing/2014/main" val="4104760777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2366768578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3330628034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1182489721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3351259311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2457982576"/>
                    </a:ext>
                  </a:extLst>
                </a:gridCol>
              </a:tblGrid>
              <a:tr h="4197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>
                          <a:effectLst/>
                        </a:rPr>
                        <a:t>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>
                          <a:effectLst/>
                        </a:rPr>
                        <a:t>B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>
                          <a:effectLst/>
                        </a:rPr>
                        <a:t>R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 dirty="0" err="1">
                          <a:effectLst/>
                        </a:rPr>
                        <a:t>enc</a:t>
                      </a:r>
                      <a:r>
                        <a:rPr lang="de-DE" sz="1100" dirty="0">
                          <a:effectLst/>
                        </a:rPr>
                        <a:t> time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>
                          <a:effectLst/>
                        </a:rPr>
                        <a:t>dec time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9529084"/>
                  </a:ext>
                </a:extLst>
              </a:tr>
              <a:tr h="29110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TGM 1080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-0.05%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-0.05%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-0.03%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100%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101%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3401673338"/>
                  </a:ext>
                </a:extLst>
              </a:tr>
              <a:tr h="29110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 dirty="0">
                          <a:effectLst/>
                        </a:rPr>
                        <a:t>TGM 720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-0.49%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-0.35%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-0.31%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101%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96%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503958302"/>
                  </a:ext>
                </a:extLst>
              </a:tr>
              <a:tr h="29110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Animation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-0.77%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-0.59%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-0.62%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95%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100%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725448261"/>
                  </a:ext>
                </a:extLst>
              </a:tr>
              <a:tr h="29110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 dirty="0">
                          <a:effectLst/>
                        </a:rPr>
                        <a:t>Mixed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-0.81%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-0.74%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-0.65%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99%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99%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3073892337"/>
                  </a:ext>
                </a:extLst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659175"/>
              </p:ext>
            </p:extLst>
          </p:nvPr>
        </p:nvGraphicFramePr>
        <p:xfrm>
          <a:off x="1907704" y="3480479"/>
          <a:ext cx="5760642" cy="15395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3562">
                  <a:extLst>
                    <a:ext uri="{9D8B030D-6E8A-4147-A177-3AD203B41FA5}">
                      <a16:colId xmlns:a16="http://schemas.microsoft.com/office/drawing/2014/main" val="4282951597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1064022722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2494409450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3694162388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128661011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2660316570"/>
                    </a:ext>
                  </a:extLst>
                </a:gridCol>
              </a:tblGrid>
              <a:tr h="3695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 dirty="0">
                          <a:effectLst/>
                        </a:rPr>
                        <a:t>G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>
                          <a:effectLst/>
                        </a:rPr>
                        <a:t>B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>
                          <a:effectLst/>
                        </a:rPr>
                        <a:t>R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>
                          <a:effectLst/>
                        </a:rPr>
                        <a:t>enc time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>
                          <a:effectLst/>
                        </a:rPr>
                        <a:t>dec time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05623399"/>
                  </a:ext>
                </a:extLst>
              </a:tr>
              <a:tr h="292506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TGM 1080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-0.03%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-0.01%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-0.03%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99%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93%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3033347527"/>
                  </a:ext>
                </a:extLst>
              </a:tr>
              <a:tr h="292506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TGM 720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-0.30%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-0.22%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-0.29%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97%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97%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3733797715"/>
                  </a:ext>
                </a:extLst>
              </a:tr>
              <a:tr h="292506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Animation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-0.41%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-0.35%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-0.37%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99%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100%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574187189"/>
                  </a:ext>
                </a:extLst>
              </a:tr>
              <a:tr h="292506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Mixed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-0.81%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-0.63%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>
                          <a:effectLst/>
                        </a:rPr>
                        <a:t>-0.59%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99%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dirty="0">
                          <a:effectLst/>
                        </a:rPr>
                        <a:t>101%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442149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79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245876" y="411510"/>
            <a:ext cx="8640000" cy="681311"/>
          </a:xfrm>
        </p:spPr>
        <p:txBody>
          <a:bodyPr/>
          <a:lstStyle/>
          <a:p>
            <a:r>
              <a:rPr lang="de-DE" sz="2400" dirty="0" err="1" smtClean="0"/>
              <a:t>ExperIMEntal</a:t>
            </a:r>
            <a:r>
              <a:rPr lang="de-DE" sz="2400" dirty="0" smtClean="0"/>
              <a:t> </a:t>
            </a:r>
            <a:r>
              <a:rPr lang="de-DE" sz="2400" dirty="0" err="1" smtClean="0"/>
              <a:t>results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smtClean="0"/>
              <a:t>Screen </a:t>
            </a:r>
            <a:r>
              <a:rPr lang="de-DE" sz="2400" dirty="0" err="1" smtClean="0"/>
              <a:t>content</a:t>
            </a:r>
            <a:r>
              <a:rPr lang="de-DE" sz="2400" dirty="0" smtClean="0"/>
              <a:t>, YUV</a:t>
            </a:r>
            <a:endParaRPr lang="de-DE" sz="240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245876" y="1203598"/>
            <a:ext cx="8640000" cy="3816424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 </a:t>
            </a:r>
            <a:r>
              <a:rPr lang="de-DE" dirty="0" smtClean="0"/>
              <a:t>All </a:t>
            </a:r>
            <a:r>
              <a:rPr lang="de-DE" dirty="0" err="1" smtClean="0"/>
              <a:t>Intra</a:t>
            </a: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Random Access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lvl="1"/>
            <a:endParaRPr lang="de-DE" dirty="0" smtClean="0"/>
          </a:p>
        </p:txBody>
      </p:sp>
      <p:sp>
        <p:nvSpPr>
          <p:cNvPr id="5" name="Fußzeilenplatzhalter 5">
            <a:extLst>
              <a:ext uri="{FF2B5EF4-FFF2-40B4-BE49-F238E27FC236}">
                <a16:creationId xmlns:a16="http://schemas.microsoft.com/office/drawing/2014/main" id="{A4E57F96-0D39-A049-81BE-74D5BE54E040}"/>
              </a:ext>
            </a:extLst>
          </p:cNvPr>
          <p:cNvSpPr txBox="1">
            <a:spLocks/>
          </p:cNvSpPr>
          <p:nvPr/>
        </p:nvSpPr>
        <p:spPr>
          <a:xfrm>
            <a:off x="8028384" y="4807042"/>
            <a:ext cx="79208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sz="900" kern="1200">
                <a:solidFill>
                  <a:schemeClr val="tx1">
                    <a:tint val="75000"/>
                  </a:schemeClr>
                </a:solidFill>
                <a:latin typeface="Frutiger LT Com 55 Roman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9pPr>
          </a:lstStyle>
          <a:p>
            <a:r>
              <a:rPr lang="de-DE" dirty="0"/>
              <a:t>2</a:t>
            </a: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05690"/>
              </p:ext>
            </p:extLst>
          </p:nvPr>
        </p:nvGraphicFramePr>
        <p:xfrm>
          <a:off x="1907704" y="1419623"/>
          <a:ext cx="5760642" cy="15841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3562">
                  <a:extLst>
                    <a:ext uri="{9D8B030D-6E8A-4147-A177-3AD203B41FA5}">
                      <a16:colId xmlns:a16="http://schemas.microsoft.com/office/drawing/2014/main" val="4104760777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2366768578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3330628034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1182489721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3351259311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2457982576"/>
                    </a:ext>
                  </a:extLst>
                </a:gridCol>
              </a:tblGrid>
              <a:tr h="4197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 dirty="0" smtClean="0">
                          <a:effectLst/>
                        </a:rPr>
                        <a:t>Y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 dirty="0" smtClean="0">
                          <a:effectLst/>
                        </a:rPr>
                        <a:t>U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 dirty="0" smtClean="0">
                          <a:effectLst/>
                        </a:rPr>
                        <a:t>V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 dirty="0" err="1">
                          <a:effectLst/>
                        </a:rPr>
                        <a:t>enc</a:t>
                      </a:r>
                      <a:r>
                        <a:rPr lang="de-DE" sz="1100" dirty="0">
                          <a:effectLst/>
                        </a:rPr>
                        <a:t> time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>
                          <a:effectLst/>
                        </a:rPr>
                        <a:t>dec time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9529084"/>
                  </a:ext>
                </a:extLst>
              </a:tr>
              <a:tr h="29110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TGM 1080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1673338"/>
                  </a:ext>
                </a:extLst>
              </a:tr>
              <a:tr h="29110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 dirty="0">
                          <a:effectLst/>
                        </a:rPr>
                        <a:t>TGM 720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03958302"/>
                  </a:ext>
                </a:extLst>
              </a:tr>
              <a:tr h="29110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Animation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25448261"/>
                  </a:ext>
                </a:extLst>
              </a:tr>
              <a:tr h="29110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 dirty="0">
                          <a:effectLst/>
                        </a:rPr>
                        <a:t>Mixed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3892337"/>
                  </a:ext>
                </a:extLst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936670"/>
              </p:ext>
            </p:extLst>
          </p:nvPr>
        </p:nvGraphicFramePr>
        <p:xfrm>
          <a:off x="1907704" y="3480479"/>
          <a:ext cx="5760642" cy="15395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3562">
                  <a:extLst>
                    <a:ext uri="{9D8B030D-6E8A-4147-A177-3AD203B41FA5}">
                      <a16:colId xmlns:a16="http://schemas.microsoft.com/office/drawing/2014/main" val="4282951597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1064022722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2494409450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3694162388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128661011"/>
                    </a:ext>
                  </a:extLst>
                </a:gridCol>
                <a:gridCol w="947416">
                  <a:extLst>
                    <a:ext uri="{9D8B030D-6E8A-4147-A177-3AD203B41FA5}">
                      <a16:colId xmlns:a16="http://schemas.microsoft.com/office/drawing/2014/main" val="2660316570"/>
                    </a:ext>
                  </a:extLst>
                </a:gridCol>
              </a:tblGrid>
              <a:tr h="3695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 dirty="0" smtClean="0">
                          <a:effectLst/>
                        </a:rPr>
                        <a:t>Y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 dirty="0" smtClean="0">
                          <a:effectLst/>
                        </a:rPr>
                        <a:t>U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 dirty="0" smtClean="0">
                          <a:effectLst/>
                        </a:rPr>
                        <a:t>V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>
                          <a:effectLst/>
                        </a:rPr>
                        <a:t>enc time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100">
                          <a:effectLst/>
                        </a:rPr>
                        <a:t>dec time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05623399"/>
                  </a:ext>
                </a:extLst>
              </a:tr>
              <a:tr h="292506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TGM 1080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3347527"/>
                  </a:ext>
                </a:extLst>
              </a:tr>
              <a:tr h="292506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TGM 720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3797715"/>
                  </a:ext>
                </a:extLst>
              </a:tr>
              <a:tr h="292506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Animation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-0,15%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-0,16%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4187189"/>
                  </a:ext>
                </a:extLst>
              </a:tr>
              <a:tr h="292506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100">
                          <a:effectLst/>
                        </a:rPr>
                        <a:t>Mixed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-0,14%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-0,15%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-0,26%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42149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900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489</Words>
  <Application>Microsoft Office PowerPoint</Application>
  <PresentationFormat>Bildschirmpräsentation (16:9)</PresentationFormat>
  <Paragraphs>193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3" baseType="lpstr">
      <vt:lpstr>Malgun Gothic</vt:lpstr>
      <vt:lpstr>Calibri</vt:lpstr>
      <vt:lpstr>Wingdings</vt:lpstr>
      <vt:lpstr>Times New Roman</vt:lpstr>
      <vt:lpstr>Arial</vt:lpstr>
      <vt:lpstr>Frutiger LT Com 45 Light</vt:lpstr>
      <vt:lpstr>Frutiger LT Com 55 Roman</vt:lpstr>
      <vt:lpstr>Fraunhofer HHI Master</vt:lpstr>
      <vt:lpstr>JVET-R350: MIP for all channels in the case of 4:4:4-chroma format and of single tree </vt:lpstr>
      <vt:lpstr>OVERVIEW OF PROPOSAL</vt:lpstr>
      <vt:lpstr>ExperIMEntal results for Camera Capured Content</vt:lpstr>
      <vt:lpstr>ExperIMEntal results for Screen content, RGB</vt:lpstr>
      <vt:lpstr>ExperIMEntal results for Screen content, YUV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Pfaff, Jonathan</cp:lastModifiedBy>
  <cp:revision>604</cp:revision>
  <cp:lastPrinted>2019-06-16T15:28:32Z</cp:lastPrinted>
  <dcterms:created xsi:type="dcterms:W3CDTF">2016-03-16T10:16:45Z</dcterms:created>
  <dcterms:modified xsi:type="dcterms:W3CDTF">2020-04-17T13:06:03Z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