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4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473" r:id="rId2"/>
    <p:sldId id="480" r:id="rId3"/>
    <p:sldId id="483" r:id="rId4"/>
    <p:sldId id="482" r:id="rId5"/>
    <p:sldId id="481" r:id="rId6"/>
    <p:sldId id="477" r:id="rId7"/>
    <p:sldId id="479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C97"/>
    <a:srgbClr val="000000"/>
    <a:srgbClr val="9F1115"/>
    <a:srgbClr val="1E4BA7"/>
    <a:srgbClr val="FFFFFF"/>
    <a:srgbClr val="004181"/>
    <a:srgbClr val="E6E6E6"/>
    <a:srgbClr val="5374B1"/>
    <a:srgbClr val="1548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>
        <p:scale>
          <a:sx n="81" d="100"/>
          <a:sy n="81" d="100"/>
        </p:scale>
        <p:origin x="-704" y="2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196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  <a:t>2020/4/9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2345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AB45E-A16E-4ECE-8561-605081E31EFB}" type="datetimeFigureOut">
              <a:rPr lang="zh-CN" altLang="en-US" smtClean="0"/>
              <a:t>2020/4/9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8613AD-59D8-4D01-82C6-706CC7DEA6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753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252415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0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449764"/>
            <a:ext cx="78867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138518" y="4329488"/>
            <a:ext cx="7372070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/>
          <p:cNvSpPr/>
          <p:nvPr userDrawn="1"/>
        </p:nvSpPr>
        <p:spPr>
          <a:xfrm>
            <a:off x="1272988" y="908050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3" name="组合 82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84" name="组合 83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86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5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3" name="图片 92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cxnSp>
        <p:nvCxnSpPr>
          <p:cNvPr id="94" name="直接连接符 93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98" name="直接连接符 97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2020/4/9</a:t>
            </a:fld>
            <a:endParaRPr lang="zh-CN" altLang="en-US"/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6" name="矩形 35"/>
          <p:cNvSpPr/>
          <p:nvPr userDrawn="1"/>
        </p:nvSpPr>
        <p:spPr>
          <a:xfrm>
            <a:off x="5827058" y="370713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2020/4/9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41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组合 63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65" name="组合 64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6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6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9" name="图片 68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30" name="矩形 29"/>
          <p:cNvSpPr/>
          <p:nvPr userDrawn="1"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1" name="矩形 30"/>
          <p:cNvSpPr/>
          <p:nvPr userDrawn="1"/>
        </p:nvSpPr>
        <p:spPr>
          <a:xfrm>
            <a:off x="5791200" y="370713"/>
            <a:ext cx="3333176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3" name="矩形 32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2020/4/9</a:t>
            </a:fld>
            <a:endParaRPr lang="zh-CN" altLang="en-US"/>
          </a:p>
        </p:txBody>
      </p:sp>
      <p:sp>
        <p:nvSpPr>
          <p:cNvPr id="4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472102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50" name="直接连接符 4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54" name="直接连接符 5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9577" y="4064551"/>
            <a:ext cx="6858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6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组合 36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38" name="组合 37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40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9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3" name="图片 52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11272" y="370713"/>
            <a:ext cx="341310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19624" y="1268029"/>
            <a:ext cx="9144000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4629306"/>
            <a:ext cx="9144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7" name="矩形 46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2020/4/9</a:t>
            </a:fld>
            <a:endParaRPr lang="zh-CN" altLang="en-US"/>
          </a:p>
        </p:txBody>
      </p:sp>
      <p:sp>
        <p:nvSpPr>
          <p:cNvPr id="4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21" name="直接连接符 20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24" name="直接连接符 2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82391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412776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2348882"/>
            <a:ext cx="3868340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1" y="1412776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1" y="2348882"/>
            <a:ext cx="3887391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2020/4/9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208349" y="128847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819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49" y="763928"/>
            <a:ext cx="8291809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t>2020/4/9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952750" y="647210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36609"/>
            <a:ext cx="6690167" cy="0"/>
          </a:xfrm>
          <a:prstGeom prst="line">
            <a:avLst/>
          </a:prstGeom>
          <a:ln w="381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42" name="直接连接符 41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23"/>
          <p:cNvGrpSpPr/>
          <p:nvPr userDrawn="1"/>
        </p:nvGrpSpPr>
        <p:grpSpPr bwMode="auto">
          <a:xfrm rot="5400000">
            <a:off x="6251446" y="316704"/>
            <a:ext cx="88906" cy="639763"/>
            <a:chOff x="871911" y="5177756"/>
            <a:chExt cx="8272089" cy="640348"/>
          </a:xfrm>
        </p:grpSpPr>
        <p:cxnSp>
          <p:nvCxnSpPr>
            <p:cNvPr id="56" name="直接连接符 55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 userDrawn="1"/>
        </p:nvSpPr>
        <p:spPr>
          <a:xfrm>
            <a:off x="7443134" y="6364716"/>
            <a:ext cx="1517012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1" name="Picture 2" descr="https://gss3.bdstatic.com/-Po3dSag_xI4khGkpoWK1HF6hhy/baike/c0%3Dbaike80%2C5%2C5%2C80%2C26/sign=57d0ceb7aacc7cd9ee203c8b58684a5a/d50735fae6cd7b89652eefd9062442a7d9330e2e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834" y="6487211"/>
            <a:ext cx="278645" cy="27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140" y="6572090"/>
            <a:ext cx="832609" cy="1325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7381549" y="6479308"/>
            <a:ext cx="314009" cy="299056"/>
          </a:xfrm>
          <a:prstGeom prst="rect">
            <a:avLst/>
          </a:prstGeom>
        </p:spPr>
      </p:pic>
      <p:pic>
        <p:nvPicPr>
          <p:cNvPr id="37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668" y="6562471"/>
            <a:ext cx="910657" cy="1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9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7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905" indent="-128905" algn="l" defTabSz="514350" rtl="0" eaLnBrk="1" fontAlgn="base" hangingPunct="1">
        <a:lnSpc>
          <a:spcPct val="90000"/>
        </a:lnSpc>
        <a:spcBef>
          <a:spcPts val="56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608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325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43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60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78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1637462"/>
          </a:xfrm>
        </p:spPr>
        <p:txBody>
          <a:bodyPr/>
          <a:lstStyle/>
          <a:p>
            <a:r>
              <a:rPr lang="en-US" altLang="zh-CN" dirty="0" smtClean="0"/>
              <a:t>JVET-R0345: 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Unified primary transform kernel for ISP mode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1004" y="3939200"/>
            <a:ext cx="6928512" cy="1655762"/>
          </a:xfrm>
        </p:spPr>
        <p:txBody>
          <a:bodyPr/>
          <a:lstStyle/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Junyan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Huo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Wenhan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Qiao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Haixin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Wang, </a:t>
            </a:r>
          </a:p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Yanzhuo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Ma,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Shuai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Wan,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Fuzheng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Yang,</a:t>
            </a:r>
          </a:p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Yuanfang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Yu, Yang Liu, </a:t>
            </a:r>
          </a:p>
          <a:p>
            <a:endParaRPr lang="en-US" altLang="zh-CN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April. 2020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841" y="102470"/>
            <a:ext cx="8935651" cy="42673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b="1" dirty="0" smtClean="0"/>
              <a:t>Primary transform kernel for ISP mode</a:t>
            </a:r>
            <a:endParaRPr lang="en-CA" altLang="zh-CN" b="1" dirty="0"/>
          </a:p>
        </p:txBody>
      </p:sp>
      <p:sp>
        <p:nvSpPr>
          <p:cNvPr id="5" name="文本框 4"/>
          <p:cNvSpPr txBox="1"/>
          <p:nvPr/>
        </p:nvSpPr>
        <p:spPr bwMode="auto">
          <a:xfrm>
            <a:off x="219807" y="715164"/>
            <a:ext cx="8361485" cy="149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altLang="zh-CN" sz="2000" b="1" dirty="0" smtClean="0"/>
              <a:t>In VVC Draft</a:t>
            </a:r>
          </a:p>
          <a:p>
            <a:pPr marL="342900" indent="-342900">
              <a:buFont typeface="Arial" pitchFamily="34" charset="0"/>
              <a:buChar char="•"/>
            </a:pPr>
            <a:endParaRPr lang="en-US" altLang="zh-CN" sz="700" b="1" dirty="0" smtClean="0"/>
          </a:p>
          <a:p>
            <a:r>
              <a:rPr lang="en-US" altLang="zh-CN" dirty="0" smtClean="0"/>
              <a:t>When LFNST is enabled, t</a:t>
            </a:r>
            <a:r>
              <a:rPr lang="en-US" altLang="zh-CN" dirty="0" smtClean="0"/>
              <a:t>he </a:t>
            </a:r>
            <a:r>
              <a:rPr lang="en-US" altLang="zh-CN" dirty="0"/>
              <a:t>primary transform kernels selection of ISP mode: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When </a:t>
            </a:r>
            <a:r>
              <a:rPr lang="en-US" altLang="zh-CN" dirty="0" err="1"/>
              <a:t>lfnst_idx</a:t>
            </a:r>
            <a:r>
              <a:rPr lang="en-US" altLang="zh-CN" dirty="0"/>
              <a:t> == 0, the primary transform kernels may be DCT-2 or DST-7 which  are selected according to </a:t>
            </a:r>
            <a:r>
              <a:rPr lang="en-US" altLang="zh-CN" dirty="0" smtClean="0"/>
              <a:t>width </a:t>
            </a:r>
            <a:r>
              <a:rPr lang="en-US" altLang="zh-CN" dirty="0"/>
              <a:t>and height.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When </a:t>
            </a:r>
            <a:r>
              <a:rPr lang="en-US" altLang="zh-CN" dirty="0" err="1"/>
              <a:t>lfnst_idx</a:t>
            </a:r>
            <a:r>
              <a:rPr lang="en-US" altLang="zh-CN" dirty="0"/>
              <a:t> == 1 or 2, the primary transform kernels are DCT-2.</a:t>
            </a:r>
          </a:p>
        </p:txBody>
      </p:sp>
      <p:sp>
        <p:nvSpPr>
          <p:cNvPr id="7" name="文本框 4"/>
          <p:cNvSpPr txBox="1"/>
          <p:nvPr/>
        </p:nvSpPr>
        <p:spPr bwMode="auto">
          <a:xfrm>
            <a:off x="224154" y="4096584"/>
            <a:ext cx="8361485" cy="213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altLang="zh-CN" sz="2000" b="1" dirty="0" smtClean="0"/>
              <a:t>ISP+LFNST</a:t>
            </a:r>
            <a:endParaRPr lang="en-US" altLang="zh-CN" sz="2000" b="1" dirty="0" smtClean="0"/>
          </a:p>
          <a:p>
            <a:pPr marL="342900" indent="-342900">
              <a:buFont typeface="Arial" pitchFamily="34" charset="0"/>
              <a:buChar char="•"/>
            </a:pPr>
            <a:endParaRPr lang="en-US" altLang="zh-CN" sz="700" b="1" dirty="0" smtClean="0"/>
          </a:p>
          <a:p>
            <a:r>
              <a:rPr lang="en-US" altLang="zh-CN" dirty="0" smtClean="0"/>
              <a:t>JVET-</a:t>
            </a:r>
            <a:r>
              <a:rPr lang="en-US" altLang="zh-CN" dirty="0" err="1" smtClean="0"/>
              <a:t>P_Notes</a:t>
            </a:r>
            <a:r>
              <a:rPr lang="en-US" altLang="zh-CN" dirty="0" smtClean="0"/>
              <a:t>-</a:t>
            </a:r>
            <a:r>
              <a:rPr lang="en-US" altLang="zh-CN" dirty="0" err="1" smtClean="0"/>
              <a:t>dD</a:t>
            </a:r>
            <a:r>
              <a:rPr lang="en-US" altLang="zh-CN" dirty="0" smtClean="0"/>
              <a:t>:</a:t>
            </a:r>
          </a:p>
          <a:p>
            <a:endParaRPr lang="en-US" altLang="zh-CN" sz="800" dirty="0" smtClean="0"/>
          </a:p>
          <a:p>
            <a:r>
              <a:rPr lang="en-US" altLang="zh-CN" dirty="0"/>
              <a:t>It is further reported that the gain of ISP (based on tool-off test) increases when combined with LFNST. This seems to indicate that the two tools have a positive synergy</a:t>
            </a:r>
            <a:r>
              <a:rPr lang="en-US" altLang="zh-CN" dirty="0" smtClean="0"/>
              <a:t>.</a:t>
            </a:r>
          </a:p>
          <a:p>
            <a:endParaRPr lang="en-US" altLang="zh-CN" dirty="0"/>
          </a:p>
          <a:p>
            <a:r>
              <a:rPr lang="en-US" altLang="zh-CN" dirty="0" smtClean="0"/>
              <a:t>ISP tool-off test:</a:t>
            </a:r>
          </a:p>
          <a:p>
            <a:endParaRPr lang="en-US" altLang="zh-CN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5" y="2249203"/>
            <a:ext cx="8877300" cy="189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7510586"/>
              </p:ext>
            </p:extLst>
          </p:nvPr>
        </p:nvGraphicFramePr>
        <p:xfrm>
          <a:off x="1805354" y="5681794"/>
          <a:ext cx="5830276" cy="2845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08768"/>
                <a:gridCol w="714860"/>
                <a:gridCol w="715536"/>
                <a:gridCol w="715536"/>
                <a:gridCol w="683073"/>
                <a:gridCol w="704715"/>
                <a:gridCol w="683073"/>
                <a:gridCol w="704715"/>
              </a:tblGrid>
              <a:tr h="28452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zh-CN" sz="11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VTM6.0</a:t>
                      </a:r>
                      <a:endParaRPr lang="zh-CN" sz="1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0.20%</a:t>
                      </a:r>
                      <a:endParaRPr lang="zh-CN" sz="1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0.25%</a:t>
                      </a:r>
                      <a:endParaRPr lang="zh-CN" sz="1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0.19%</a:t>
                      </a:r>
                      <a:endParaRPr lang="zh-CN" sz="1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97%</a:t>
                      </a:r>
                      <a:endParaRPr lang="zh-CN" sz="1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100%</a:t>
                      </a:r>
                      <a:endParaRPr lang="zh-CN" sz="1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96%</a:t>
                      </a:r>
                      <a:endParaRPr lang="zh-CN" sz="1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99%</a:t>
                      </a:r>
                      <a:endParaRPr lang="zh-CN" sz="1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8634924"/>
              </p:ext>
            </p:extLst>
          </p:nvPr>
        </p:nvGraphicFramePr>
        <p:xfrm>
          <a:off x="1797539" y="6019090"/>
          <a:ext cx="5830276" cy="4241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6219"/>
                <a:gridCol w="713777"/>
                <a:gridCol w="714453"/>
                <a:gridCol w="714453"/>
                <a:gridCol w="682039"/>
                <a:gridCol w="703648"/>
                <a:gridCol w="682039"/>
                <a:gridCol w="703648"/>
              </a:tblGrid>
              <a:tr h="27388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zh-CN" sz="11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VTM</a:t>
                      </a:r>
                      <a:r>
                        <a:rPr lang="en-CA" altLang="zh-CN" sz="11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7.0</a:t>
                      </a: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zh-CN" sz="11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ISP+LFNST</a:t>
                      </a:r>
                      <a:endParaRPr lang="zh-CN" sz="1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0.32%</a:t>
                      </a:r>
                      <a:endParaRPr lang="zh-CN" sz="1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0.24%</a:t>
                      </a:r>
                      <a:endParaRPr lang="zh-CN" sz="1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0.31%</a:t>
                      </a:r>
                      <a:endParaRPr lang="zh-CN" sz="1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95%</a:t>
                      </a:r>
                      <a:endParaRPr lang="zh-CN" sz="1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100%</a:t>
                      </a:r>
                      <a:endParaRPr lang="zh-CN" sz="1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96%</a:t>
                      </a:r>
                      <a:endParaRPr lang="zh-CN" sz="1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100%</a:t>
                      </a:r>
                      <a:endParaRPr lang="zh-CN" sz="1100" dirty="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841" y="102470"/>
            <a:ext cx="8935651" cy="42673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b="1" dirty="0" smtClean="0"/>
              <a:t>Primary transform kernel for ISP mode</a:t>
            </a:r>
            <a:endParaRPr lang="en-CA" altLang="zh-CN" b="1" dirty="0"/>
          </a:p>
        </p:txBody>
      </p:sp>
      <p:sp>
        <p:nvSpPr>
          <p:cNvPr id="7" name="文本框 4"/>
          <p:cNvSpPr txBox="1"/>
          <p:nvPr/>
        </p:nvSpPr>
        <p:spPr bwMode="auto">
          <a:xfrm>
            <a:off x="224154" y="751764"/>
            <a:ext cx="8361485" cy="1000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altLang="zh-CN" sz="2000" b="1" dirty="0" smtClean="0"/>
              <a:t>Proposed method</a:t>
            </a:r>
          </a:p>
          <a:p>
            <a:endParaRPr lang="en-US" altLang="zh-CN" sz="700" dirty="0" smtClean="0"/>
          </a:p>
          <a:p>
            <a:r>
              <a:rPr lang="en-US" altLang="zh-CN" dirty="0" smtClean="0"/>
              <a:t>Primary </a:t>
            </a:r>
            <a:r>
              <a:rPr lang="en-US" altLang="zh-CN" dirty="0"/>
              <a:t>transform </a:t>
            </a:r>
            <a:r>
              <a:rPr lang="en-US" altLang="zh-CN" dirty="0" smtClean="0"/>
              <a:t>kernels </a:t>
            </a:r>
            <a:r>
              <a:rPr lang="en-US" altLang="zh-CN" dirty="0"/>
              <a:t>of ISP </a:t>
            </a:r>
            <a:r>
              <a:rPr lang="en-US" altLang="zh-CN" dirty="0" smtClean="0"/>
              <a:t>mode are unified to </a:t>
            </a:r>
            <a:r>
              <a:rPr lang="en-US" altLang="zh-CN" dirty="0"/>
              <a:t>DCT-2 </a:t>
            </a:r>
            <a:r>
              <a:rPr lang="en-US" altLang="zh-CN" dirty="0" smtClean="0"/>
              <a:t>when </a:t>
            </a:r>
            <a:r>
              <a:rPr lang="en-US" altLang="zh-CN" dirty="0" err="1" smtClean="0"/>
              <a:t>sps_lfnst_enabled_flag</a:t>
            </a:r>
            <a:r>
              <a:rPr lang="en-US" altLang="zh-CN" dirty="0" smtClean="0"/>
              <a:t> is equal to 1</a:t>
            </a:r>
            <a:endParaRPr lang="en-US" altLang="zh-CN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929" y="1998259"/>
            <a:ext cx="6008858" cy="189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0102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CA" altLang="zh-CN" b="1" dirty="0"/>
              <a:t>Spec text </a:t>
            </a:r>
            <a:r>
              <a:rPr lang="en-CA" altLang="zh-CN" b="1" dirty="0" smtClean="0"/>
              <a:t>changes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786" y="467570"/>
            <a:ext cx="7309575" cy="3713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786" y="4054104"/>
            <a:ext cx="7309575" cy="2768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260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CN" b="1" dirty="0"/>
              <a:t>Experimental results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1002458"/>
              </p:ext>
            </p:extLst>
          </p:nvPr>
        </p:nvGraphicFramePr>
        <p:xfrm>
          <a:off x="843751" y="742936"/>
          <a:ext cx="6628465" cy="27313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7703">
                  <a:extLst>
                    <a:ext uri="{9D8B030D-6E8A-4147-A177-3AD203B41FA5}">
                      <a16:colId xmlns:a16="http://schemas.microsoft.com/office/drawing/2014/main" xmlns="" val="1298559805"/>
                    </a:ext>
                  </a:extLst>
                </a:gridCol>
                <a:gridCol w="1021094">
                  <a:extLst>
                    <a:ext uri="{9D8B030D-6E8A-4147-A177-3AD203B41FA5}">
                      <a16:colId xmlns:a16="http://schemas.microsoft.com/office/drawing/2014/main" xmlns="" val="505173337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xmlns="" val="621670248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xmlns="" val="2318632266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xmlns="" val="345799004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xmlns="" val="643378182"/>
                    </a:ext>
                  </a:extLst>
                </a:gridCol>
              </a:tblGrid>
              <a:tr h="255654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All Intra 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757828074"/>
                  </a:ext>
                </a:extLst>
              </a:tr>
              <a:tr h="438464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Over </a:t>
                      </a:r>
                      <a:r>
                        <a:rPr lang="en-US" sz="1400" dirty="0" smtClean="0">
                          <a:effectLst/>
                        </a:rPr>
                        <a:t>VTM-8.0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515106650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V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 err="1">
                          <a:effectLst/>
                        </a:rPr>
                        <a:t>EncT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4138947319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0.09%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-0.09%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708394110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0.05%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0.06%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0.10%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738661339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0.06%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0.15%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0.18%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237062000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0.05%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0.12%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0.05%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486590108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0.15%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0.24%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0.32%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079469425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0.06%</a:t>
                      </a:r>
                      <a:endParaRPr lang="zh-CN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0.13%</a:t>
                      </a:r>
                      <a:endParaRPr lang="zh-CN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0.12%</a:t>
                      </a:r>
                      <a:endParaRPr lang="zh-CN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zh-CN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170287205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0.04%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0.09%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0.05%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396017798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F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-0.04%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0.06%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821906154"/>
                  </a:ext>
                </a:extLst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7621338"/>
              </p:ext>
            </p:extLst>
          </p:nvPr>
        </p:nvGraphicFramePr>
        <p:xfrm>
          <a:off x="843751" y="3645246"/>
          <a:ext cx="6628466" cy="28374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66381">
                  <a:extLst>
                    <a:ext uri="{9D8B030D-6E8A-4147-A177-3AD203B41FA5}">
                      <a16:colId xmlns:a16="http://schemas.microsoft.com/office/drawing/2014/main" xmlns="" val="3572418488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xmlns="" val="3674797368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xmlns="" val="3857555899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xmlns="" val="2761595016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xmlns="" val="3050235940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xmlns="" val="247103335"/>
                    </a:ext>
                  </a:extLst>
                </a:gridCol>
              </a:tblGrid>
              <a:tr h="373456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Random Access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712618808"/>
                  </a:ext>
                </a:extLst>
              </a:tr>
              <a:tr h="373456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 dirty="0">
                          <a:effectLst/>
                        </a:rPr>
                        <a:t>　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Over </a:t>
                      </a:r>
                      <a:r>
                        <a:rPr lang="en-US" sz="1400" dirty="0" smtClean="0">
                          <a:effectLst/>
                        </a:rPr>
                        <a:t>VTM-8.0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884897807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V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689029836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0.02%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-0.03%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358857695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0.05%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0.22%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309234347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0.04%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0.02%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0.07%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257136389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0.02%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0.02%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0.09%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461492781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937138220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0.02%</a:t>
                      </a:r>
                      <a:endParaRPr lang="zh-CN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0.02%</a:t>
                      </a:r>
                      <a:endParaRPr lang="zh-CN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0.08%</a:t>
                      </a:r>
                      <a:endParaRPr lang="zh-CN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zh-CN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zh-CN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772152814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0.08%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0.12%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0.19%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890946877"/>
                  </a:ext>
                </a:extLst>
              </a:tr>
              <a:tr h="2204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F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0.04%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0.04%</a:t>
                      </a:r>
                      <a:endParaRPr lang="zh-CN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5726160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683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Conclusion</a:t>
            </a:r>
            <a:endParaRPr lang="zh-CN" altLang="en-US" b="1" dirty="0"/>
          </a:p>
        </p:txBody>
      </p:sp>
      <p:sp>
        <p:nvSpPr>
          <p:cNvPr id="4" name="内容占位符 2"/>
          <p:cNvSpPr txBox="1"/>
          <p:nvPr/>
        </p:nvSpPr>
        <p:spPr bwMode="auto">
          <a:xfrm>
            <a:off x="492333" y="903643"/>
            <a:ext cx="8291809" cy="497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128905" indent="-128905" algn="l" defTabSz="514350" rtl="0" eaLnBrk="1" fontAlgn="base" hangingPunct="1">
              <a:lnSpc>
                <a:spcPct val="90000"/>
              </a:lnSpc>
              <a:spcBef>
                <a:spcPts val="5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 marL="38608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2pPr>
            <a:lvl3pPr marL="64325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3pPr>
            <a:lvl4pPr marL="90043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4pPr>
            <a:lvl5pPr marL="115760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5pPr>
            <a:lvl6pPr marL="141478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95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913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630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Proposed to </a:t>
            </a:r>
            <a:r>
              <a:rPr lang="en-US" altLang="zh-CN" dirty="0" smtClean="0"/>
              <a:t>use a unified </a:t>
            </a:r>
            <a:r>
              <a:rPr lang="en-US" altLang="zh-CN" dirty="0"/>
              <a:t>primary transform kernel for ISP mode.</a:t>
            </a:r>
          </a:p>
          <a:p>
            <a:pPr lvl="1"/>
            <a:r>
              <a:rPr lang="en-US" altLang="zh-CN" dirty="0" smtClean="0"/>
              <a:t>DCT-2 </a:t>
            </a:r>
            <a:r>
              <a:rPr lang="en-US" altLang="zh-CN" dirty="0"/>
              <a:t>when </a:t>
            </a:r>
            <a:r>
              <a:rPr lang="en-US" altLang="zh-CN" dirty="0" err="1" smtClean="0"/>
              <a:t>sps_lfnst_enabled_flag</a:t>
            </a:r>
            <a:r>
              <a:rPr lang="en-US" altLang="zh-CN" dirty="0" smtClean="0"/>
              <a:t> is equal to 1</a:t>
            </a:r>
            <a:endParaRPr lang="en-US" altLang="zh-CN" dirty="0" smtClean="0"/>
          </a:p>
          <a:p>
            <a:pPr lvl="1"/>
            <a:endParaRPr lang="en-US" altLang="zh-CN" dirty="0"/>
          </a:p>
          <a:p>
            <a:r>
              <a:rPr lang="en-CA" altLang="zh-CN" dirty="0" smtClean="0"/>
              <a:t>Coding performance:</a:t>
            </a:r>
            <a:endParaRPr lang="en-CA" altLang="zh-CN" dirty="0"/>
          </a:p>
          <a:p>
            <a:pPr marL="0" indent="0">
              <a:buNone/>
            </a:pPr>
            <a:r>
              <a:rPr lang="en-CA" altLang="zh-CN" sz="1800" dirty="0"/>
              <a:t>               </a:t>
            </a:r>
            <a:r>
              <a:rPr lang="en-CA" altLang="zh-CN" sz="1800" dirty="0" smtClean="0"/>
              <a:t> </a:t>
            </a:r>
            <a:r>
              <a:rPr lang="en-US" altLang="zh-CN" sz="1800" dirty="0" smtClean="0"/>
              <a:t>AI</a:t>
            </a:r>
            <a:r>
              <a:rPr lang="en-US" altLang="zh-CN" sz="1800" dirty="0"/>
              <a:t>:  </a:t>
            </a:r>
            <a:r>
              <a:rPr lang="en-US" altLang="zh-CN" sz="1800" dirty="0" smtClean="0"/>
              <a:t>0.06%</a:t>
            </a:r>
            <a:r>
              <a:rPr lang="zh-CN" altLang="en-US" sz="1800" dirty="0" smtClean="0"/>
              <a:t>  </a:t>
            </a:r>
            <a:r>
              <a:rPr lang="en-US" altLang="zh-CN" sz="1800" dirty="0" smtClean="0"/>
              <a:t>0.13%</a:t>
            </a:r>
            <a:r>
              <a:rPr lang="zh-CN" altLang="en-US" sz="1800" dirty="0" smtClean="0"/>
              <a:t>  </a:t>
            </a:r>
            <a:r>
              <a:rPr lang="en-US" altLang="zh-CN" sz="1800" dirty="0" smtClean="0"/>
              <a:t>0.12%,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99%</a:t>
            </a:r>
            <a:r>
              <a:rPr lang="zh-CN" altLang="en-US" sz="1800" dirty="0" smtClean="0"/>
              <a:t> </a:t>
            </a:r>
            <a:r>
              <a:rPr lang="en-US" altLang="zh-CN" sz="1800" dirty="0"/>
              <a:t>100%</a:t>
            </a:r>
            <a:r>
              <a:rPr lang="zh-CN" altLang="en-US" sz="1800" dirty="0"/>
              <a:t> </a:t>
            </a:r>
            <a:endParaRPr lang="en-US" altLang="zh-CN" sz="1800" dirty="0"/>
          </a:p>
          <a:p>
            <a:pPr marL="514350" lvl="2" indent="0">
              <a:lnSpc>
                <a:spcPct val="100000"/>
              </a:lnSpc>
              <a:buNone/>
            </a:pPr>
            <a:r>
              <a:rPr lang="en-US" altLang="zh-CN" sz="1800" dirty="0"/>
              <a:t>       RA: </a:t>
            </a:r>
            <a:r>
              <a:rPr lang="en-US" altLang="zh-CN" sz="1800" dirty="0" smtClean="0"/>
              <a:t>0.02% 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0.02% 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0.08%,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99%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99%</a:t>
            </a:r>
            <a:r>
              <a:rPr lang="zh-CN" altLang="en-US" sz="1800" dirty="0" smtClean="0"/>
              <a:t> </a:t>
            </a:r>
            <a:endParaRPr lang="en-US" altLang="zh-CN" sz="1800" dirty="0"/>
          </a:p>
          <a:p>
            <a:pPr lvl="1"/>
            <a:r>
              <a:rPr lang="en-US" altLang="zh-CN" dirty="0" smtClean="0"/>
              <a:t>Complexity reduction of </a:t>
            </a:r>
            <a:r>
              <a:rPr lang="en-US" altLang="zh-CN" dirty="0"/>
              <a:t>encoder and decoder </a:t>
            </a:r>
            <a:r>
              <a:rPr lang="en-US" altLang="zh-CN" dirty="0" smtClean="0"/>
              <a:t>with </a:t>
            </a:r>
            <a:r>
              <a:rPr lang="en-US" altLang="zh-CN" dirty="0"/>
              <a:t>little loss.</a:t>
            </a:r>
          </a:p>
          <a:p>
            <a:pPr marL="257175" lvl="1" indent="0">
              <a:buNone/>
            </a:pPr>
            <a:endParaRPr lang="en-US" altLang="zh-CN" dirty="0"/>
          </a:p>
          <a:p>
            <a:pPr marL="257175" lvl="1" indent="0">
              <a:buNone/>
            </a:pPr>
            <a:endParaRPr lang="en-US" altLang="zh-CN" dirty="0"/>
          </a:p>
          <a:p>
            <a:r>
              <a:rPr lang="en-US" altLang="zh-CN" dirty="0"/>
              <a:t>Recommend to adopt into VVC. </a:t>
            </a:r>
          </a:p>
          <a:p>
            <a:r>
              <a:rPr lang="en-US" altLang="zh-CN" dirty="0"/>
              <a:t>Thanks crosschecking by </a:t>
            </a:r>
            <a:r>
              <a:rPr lang="en-US" altLang="zh-CN" dirty="0" err="1" smtClean="0"/>
              <a:t>Tencent</a:t>
            </a:r>
            <a:r>
              <a:rPr lang="en-US" altLang="zh-CN" dirty="0" smtClean="0"/>
              <a:t>.</a:t>
            </a:r>
            <a:endParaRPr lang="en-US" altLang="zh-CN" b="1" dirty="0">
              <a:solidFill>
                <a:srgbClr val="004C97"/>
              </a:solidFill>
            </a:endParaRPr>
          </a:p>
          <a:p>
            <a:pPr marL="0" indent="0">
              <a:buNone/>
            </a:pP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 txBox="1"/>
          <p:nvPr/>
        </p:nvSpPr>
        <p:spPr bwMode="auto">
          <a:xfrm>
            <a:off x="-223543" y="2117407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kern="0" dirty="0">
                <a:solidFill>
                  <a:srgbClr val="1E4BA7"/>
                </a:solidFill>
                <a:ea typeface="PMingLiU" panose="02020500000000000000" pitchFamily="18" charset="-120"/>
              </a:rPr>
              <a:t>Thank you</a:t>
            </a:r>
            <a:r>
              <a:rPr lang="zh-CN" altLang="en-US" sz="5400" kern="0" dirty="0">
                <a:solidFill>
                  <a:srgbClr val="1E4BA7"/>
                </a:solidFill>
                <a:ea typeface="PMingLiU" panose="02020500000000000000" pitchFamily="18" charset="-120"/>
              </a:rPr>
              <a:t> </a:t>
            </a:r>
            <a:endParaRPr lang="zh-TW" altLang="en-US" sz="5400" kern="0" dirty="0">
              <a:solidFill>
                <a:srgbClr val="1E4BA7"/>
              </a:solidFill>
              <a:ea typeface="PMingLiU" panose="02020500000000000000" pitchFamily="18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>
          <a:noFill/>
        </a:ln>
      </a:spPr>
      <a:bodyPr vert="horz" wrap="square" lIns="91440" tIns="45720" rIns="91440" bIns="45720" numCol="1" anchor="t" anchorCtr="0" compatLnSpc="1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新实验室模板</Template>
  <TotalTime>68</TotalTime>
  <Words>464</Words>
  <Application>Microsoft Office PowerPoint</Application>
  <PresentationFormat>全屏显示(4:3)</PresentationFormat>
  <Paragraphs>177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新实验室模板</vt:lpstr>
      <vt:lpstr>JVET-R0345:  Unified primary transform kernel for ISP mode</vt:lpstr>
      <vt:lpstr>Primary transform kernel for ISP mode</vt:lpstr>
      <vt:lpstr>Primary transform kernel for ISP mode</vt:lpstr>
      <vt:lpstr>Spec text changes</vt:lpstr>
      <vt:lpstr>Experimental results</vt:lpstr>
      <vt:lpstr>Conclusion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CCLM DM adaption</dc:title>
  <dc:creator>ma yz</dc:creator>
  <cp:lastModifiedBy>HJY</cp:lastModifiedBy>
  <cp:revision>513</cp:revision>
  <dcterms:created xsi:type="dcterms:W3CDTF">2018-12-28T13:08:00Z</dcterms:created>
  <dcterms:modified xsi:type="dcterms:W3CDTF">2020-04-09T14:17:26Z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