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61" r:id="rId1"/>
  </p:sldMasterIdLst>
  <p:notesMasterIdLst>
    <p:notesMasterId r:id="rId6"/>
  </p:notes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FF"/>
    <a:srgbClr val="325AB4"/>
    <a:srgbClr val="78E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10" autoAdjust="0"/>
    <p:restoredTop sz="95646"/>
  </p:normalViewPr>
  <p:slideViewPr>
    <p:cSldViewPr snapToGrid="0">
      <p:cViewPr varScale="1">
        <p:scale>
          <a:sx n="128" d="100"/>
          <a:sy n="128" d="100"/>
        </p:scale>
        <p:origin x="3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4/9/20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4/9/20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4/9/20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4/9/20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4/9/20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4/9/20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4/9/20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4/9/20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CE1F2-7225-4BC9-8AB9-82D4687F71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226" y="1788454"/>
            <a:ext cx="8857132" cy="2098226"/>
          </a:xfrm>
        </p:spPr>
        <p:txBody>
          <a:bodyPr/>
          <a:lstStyle/>
          <a:p>
            <a:r>
              <a:rPr lang="en-US" altLang="zh-CN" sz="4400" dirty="0"/>
              <a:t>AHG11:</a:t>
            </a:r>
            <a:r>
              <a:rPr lang="zh-CN" altLang="en-US" sz="4400" dirty="0"/>
              <a:t> </a:t>
            </a:r>
            <a:r>
              <a:rPr lang="en-US" altLang="zh-CN" sz="4400" dirty="0"/>
              <a:t>Maximum</a:t>
            </a:r>
            <a:r>
              <a:rPr lang="zh-CN" altLang="en-US" sz="4400" dirty="0"/>
              <a:t> </a:t>
            </a:r>
            <a:r>
              <a:rPr lang="en-US" altLang="zh-CN" sz="4400" dirty="0"/>
              <a:t>QP</a:t>
            </a:r>
            <a:r>
              <a:rPr lang="zh-CN" altLang="en-US" sz="4400" dirty="0"/>
              <a:t> </a:t>
            </a:r>
            <a:r>
              <a:rPr lang="en-US" altLang="zh-CN" sz="4400" dirty="0"/>
              <a:t>for</a:t>
            </a:r>
            <a:r>
              <a:rPr lang="zh-CN" altLang="en-US" sz="4400" dirty="0"/>
              <a:t> </a:t>
            </a:r>
            <a:r>
              <a:rPr lang="en-US" altLang="zh-CN" sz="4400" dirty="0"/>
              <a:t>escape</a:t>
            </a:r>
            <a:r>
              <a:rPr lang="zh-CN" altLang="en-US" sz="4400" dirty="0"/>
              <a:t> </a:t>
            </a:r>
            <a:r>
              <a:rPr lang="en-US" altLang="zh-CN" sz="4400" dirty="0"/>
              <a:t>value</a:t>
            </a:r>
            <a:r>
              <a:rPr lang="zh-CN" altLang="en-US" sz="4400" dirty="0"/>
              <a:t> </a:t>
            </a:r>
            <a:r>
              <a:rPr lang="en-US" altLang="zh-CN" sz="4400" dirty="0"/>
              <a:t>in</a:t>
            </a:r>
            <a:r>
              <a:rPr lang="zh-CN" altLang="en-US" sz="4400" dirty="0"/>
              <a:t> </a:t>
            </a:r>
            <a:r>
              <a:rPr lang="en-US" altLang="zh-CN" sz="4400" dirty="0"/>
              <a:t>palette</a:t>
            </a:r>
            <a:r>
              <a:rPr lang="zh-CN" altLang="en-US" sz="4400" dirty="0"/>
              <a:t> </a:t>
            </a:r>
            <a:r>
              <a:rPr lang="en-US" altLang="zh-CN" sz="4400" dirty="0"/>
              <a:t>coding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/>
          <a:p>
            <a:r>
              <a:rPr lang="en-US" dirty="0" err="1"/>
              <a:t>Jizheng</a:t>
            </a:r>
            <a:r>
              <a:rPr lang="en-US" dirty="0"/>
              <a:t> Xu</a:t>
            </a:r>
            <a:r>
              <a:rPr lang="en-US" altLang="zh-CN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Li</a:t>
            </a:r>
            <a:r>
              <a:rPr lang="zh-CN" altLang="en-US" dirty="0"/>
              <a:t> </a:t>
            </a:r>
            <a:r>
              <a:rPr lang="en-US" altLang="zh-CN" dirty="0"/>
              <a:t>Zhang,</a:t>
            </a:r>
            <a:r>
              <a:rPr lang="zh-CN" altLang="en-US" dirty="0"/>
              <a:t> </a:t>
            </a:r>
            <a:r>
              <a:rPr lang="en-US" altLang="zh-CN" dirty="0" err="1"/>
              <a:t>Weijia</a:t>
            </a:r>
            <a:r>
              <a:rPr lang="zh-CN" altLang="en-US" dirty="0"/>
              <a:t> </a:t>
            </a:r>
            <a:r>
              <a:rPr lang="en-US" altLang="zh-CN" dirty="0"/>
              <a:t>Zhu</a:t>
            </a:r>
            <a:r>
              <a:rPr lang="zh-CN" altLang="en-US" dirty="0"/>
              <a:t> </a:t>
            </a:r>
            <a:r>
              <a:rPr lang="en-US" altLang="zh-CN" dirty="0"/>
              <a:t>and</a:t>
            </a:r>
            <a:r>
              <a:rPr lang="zh-CN" altLang="en-US" dirty="0"/>
              <a:t> </a:t>
            </a:r>
            <a:r>
              <a:rPr lang="en-US" altLang="zh-CN" dirty="0"/>
              <a:t>Kai</a:t>
            </a:r>
            <a:r>
              <a:rPr lang="zh-CN" altLang="en-US" dirty="0"/>
              <a:t> </a:t>
            </a:r>
            <a:r>
              <a:rPr lang="en-US" altLang="zh-CN" dirty="0"/>
              <a:t>Zhang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336DA-068B-A049-8AB3-E3278A3F0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EG(5)</a:t>
            </a:r>
            <a:r>
              <a:rPr lang="zh-CN" altLang="en-US" dirty="0"/>
              <a:t> </a:t>
            </a:r>
            <a:r>
              <a:rPr lang="en-US" altLang="zh-CN" dirty="0"/>
              <a:t>to</a:t>
            </a:r>
            <a:r>
              <a:rPr lang="zh-CN" altLang="en-US" dirty="0"/>
              <a:t> </a:t>
            </a:r>
            <a:r>
              <a:rPr lang="en-US" altLang="zh-CN" dirty="0"/>
              <a:t>code</a:t>
            </a:r>
            <a:r>
              <a:rPr lang="zh-CN" altLang="en-US" dirty="0"/>
              <a:t> </a:t>
            </a:r>
            <a:r>
              <a:rPr lang="en-US" altLang="zh-CN" dirty="0"/>
              <a:t>escape</a:t>
            </a:r>
            <a:r>
              <a:rPr lang="zh-CN" altLang="en-US" dirty="0"/>
              <a:t> </a:t>
            </a:r>
            <a:r>
              <a:rPr lang="en-US" altLang="zh-CN" dirty="0"/>
              <a:t>values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A09F827-C495-6F41-8542-D0F8A07284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7192637"/>
              </p:ext>
            </p:extLst>
          </p:nvPr>
        </p:nvGraphicFramePr>
        <p:xfrm>
          <a:off x="1083365" y="2484783"/>
          <a:ext cx="9988827" cy="22683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0898">
                  <a:extLst>
                    <a:ext uri="{9D8B030D-6E8A-4147-A177-3AD203B41FA5}">
                      <a16:colId xmlns:a16="http://schemas.microsoft.com/office/drawing/2014/main" val="359711853"/>
                    </a:ext>
                  </a:extLst>
                </a:gridCol>
                <a:gridCol w="950881">
                  <a:extLst>
                    <a:ext uri="{9D8B030D-6E8A-4147-A177-3AD203B41FA5}">
                      <a16:colId xmlns:a16="http://schemas.microsoft.com/office/drawing/2014/main" val="2410849057"/>
                    </a:ext>
                  </a:extLst>
                </a:gridCol>
                <a:gridCol w="950881">
                  <a:extLst>
                    <a:ext uri="{9D8B030D-6E8A-4147-A177-3AD203B41FA5}">
                      <a16:colId xmlns:a16="http://schemas.microsoft.com/office/drawing/2014/main" val="1293089100"/>
                    </a:ext>
                  </a:extLst>
                </a:gridCol>
                <a:gridCol w="950881">
                  <a:extLst>
                    <a:ext uri="{9D8B030D-6E8A-4147-A177-3AD203B41FA5}">
                      <a16:colId xmlns:a16="http://schemas.microsoft.com/office/drawing/2014/main" val="514375047"/>
                    </a:ext>
                  </a:extLst>
                </a:gridCol>
                <a:gridCol w="950881">
                  <a:extLst>
                    <a:ext uri="{9D8B030D-6E8A-4147-A177-3AD203B41FA5}">
                      <a16:colId xmlns:a16="http://schemas.microsoft.com/office/drawing/2014/main" val="1426863049"/>
                    </a:ext>
                  </a:extLst>
                </a:gridCol>
                <a:gridCol w="950881">
                  <a:extLst>
                    <a:ext uri="{9D8B030D-6E8A-4147-A177-3AD203B41FA5}">
                      <a16:colId xmlns:a16="http://schemas.microsoft.com/office/drawing/2014/main" val="671065595"/>
                    </a:ext>
                  </a:extLst>
                </a:gridCol>
                <a:gridCol w="950881">
                  <a:extLst>
                    <a:ext uri="{9D8B030D-6E8A-4147-A177-3AD203B41FA5}">
                      <a16:colId xmlns:a16="http://schemas.microsoft.com/office/drawing/2014/main" val="4207041062"/>
                    </a:ext>
                  </a:extLst>
                </a:gridCol>
                <a:gridCol w="950881">
                  <a:extLst>
                    <a:ext uri="{9D8B030D-6E8A-4147-A177-3AD203B41FA5}">
                      <a16:colId xmlns:a16="http://schemas.microsoft.com/office/drawing/2014/main" val="255213056"/>
                    </a:ext>
                  </a:extLst>
                </a:gridCol>
                <a:gridCol w="950881">
                  <a:extLst>
                    <a:ext uri="{9D8B030D-6E8A-4147-A177-3AD203B41FA5}">
                      <a16:colId xmlns:a16="http://schemas.microsoft.com/office/drawing/2014/main" val="1116730139"/>
                    </a:ext>
                  </a:extLst>
                </a:gridCol>
                <a:gridCol w="950881">
                  <a:extLst>
                    <a:ext uri="{9D8B030D-6E8A-4147-A177-3AD203B41FA5}">
                      <a16:colId xmlns:a16="http://schemas.microsoft.com/office/drawing/2014/main" val="1958330894"/>
                    </a:ext>
                  </a:extLst>
                </a:gridCol>
              </a:tblGrid>
              <a:tr h="324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Base QP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…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18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19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20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21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22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23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24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…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5532278"/>
                  </a:ext>
                </a:extLst>
              </a:tr>
              <a:tr h="64810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Max escape value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…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51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45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40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36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32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28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25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…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8846303"/>
                  </a:ext>
                </a:extLst>
              </a:tr>
              <a:tr h="6481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Max bits of EG(5)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…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8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8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8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8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8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…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51053047"/>
                  </a:ext>
                </a:extLst>
              </a:tr>
              <a:tr h="6481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Min bits of EG(5)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…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…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501096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A0886D7-E633-FF4B-BA1C-975C510BA153}"/>
              </a:ext>
            </a:extLst>
          </p:cNvPr>
          <p:cNvSpPr txBox="1"/>
          <p:nvPr/>
        </p:nvSpPr>
        <p:spPr>
          <a:xfrm>
            <a:off x="1411357" y="5198165"/>
            <a:ext cx="73491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Min</a:t>
            </a:r>
            <a:r>
              <a:rPr lang="zh-CN" altLang="en-US" dirty="0"/>
              <a:t> </a:t>
            </a:r>
            <a:r>
              <a:rPr lang="en-US" altLang="zh-CN" dirty="0"/>
              <a:t>bit</a:t>
            </a:r>
            <a:r>
              <a:rPr lang="zh-CN" altLang="en-US" dirty="0"/>
              <a:t> </a:t>
            </a:r>
            <a:r>
              <a:rPr lang="en-US" altLang="zh-CN" dirty="0"/>
              <a:t>length</a:t>
            </a:r>
            <a:r>
              <a:rPr lang="zh-CN" altLang="en-US" dirty="0"/>
              <a:t> </a:t>
            </a:r>
            <a:r>
              <a:rPr lang="en-US" altLang="zh-CN" dirty="0"/>
              <a:t>=</a:t>
            </a:r>
            <a:r>
              <a:rPr lang="zh-CN" altLang="en-US" dirty="0"/>
              <a:t> </a:t>
            </a:r>
            <a:r>
              <a:rPr lang="en-US" altLang="zh-CN" dirty="0"/>
              <a:t>6</a:t>
            </a:r>
          </a:p>
          <a:p>
            <a:r>
              <a:rPr lang="en-US" altLang="zh-CN" dirty="0"/>
              <a:t>Max</a:t>
            </a:r>
            <a:r>
              <a:rPr lang="zh-CN" altLang="en-US" dirty="0"/>
              <a:t> </a:t>
            </a:r>
            <a:r>
              <a:rPr lang="en-US" altLang="zh-CN" dirty="0"/>
              <a:t>bin</a:t>
            </a:r>
            <a:r>
              <a:rPr lang="zh-CN" altLang="en-US" dirty="0"/>
              <a:t> </a:t>
            </a:r>
            <a:r>
              <a:rPr lang="en-US" altLang="zh-CN" dirty="0"/>
              <a:t>length</a:t>
            </a:r>
            <a:r>
              <a:rPr lang="zh-CN" altLang="en-US" dirty="0"/>
              <a:t> </a:t>
            </a:r>
            <a:r>
              <a:rPr lang="en-US" altLang="zh-CN" dirty="0"/>
              <a:t>=</a:t>
            </a:r>
            <a:r>
              <a:rPr lang="zh-CN" altLang="en-US" dirty="0"/>
              <a:t> </a:t>
            </a:r>
            <a:r>
              <a:rPr lang="en-US" altLang="zh-CN" dirty="0"/>
              <a:t>min</a:t>
            </a:r>
            <a:r>
              <a:rPr lang="zh-CN" altLang="en-US" dirty="0"/>
              <a:t> </a:t>
            </a:r>
            <a:r>
              <a:rPr lang="en-US" altLang="zh-CN" dirty="0"/>
              <a:t>bit</a:t>
            </a:r>
            <a:r>
              <a:rPr lang="zh-CN" altLang="en-US" dirty="0"/>
              <a:t> </a:t>
            </a:r>
            <a:r>
              <a:rPr lang="en-US" altLang="zh-CN" dirty="0"/>
              <a:t>length</a:t>
            </a:r>
            <a:r>
              <a:rPr lang="zh-CN" altLang="en-US" dirty="0"/>
              <a:t> </a:t>
            </a:r>
            <a:r>
              <a:rPr lang="en-US" altLang="zh-CN" dirty="0"/>
              <a:t>when</a:t>
            </a:r>
            <a:r>
              <a:rPr lang="zh-CN" altLang="en-US" dirty="0"/>
              <a:t> </a:t>
            </a:r>
            <a:r>
              <a:rPr lang="en-US" altLang="zh-CN" dirty="0"/>
              <a:t>base</a:t>
            </a:r>
            <a:r>
              <a:rPr lang="zh-CN" altLang="en-US" dirty="0"/>
              <a:t> </a:t>
            </a:r>
            <a:r>
              <a:rPr lang="en-US" altLang="zh-CN" dirty="0"/>
              <a:t>QP</a:t>
            </a:r>
            <a:r>
              <a:rPr lang="zh-CN" altLang="en-US" dirty="0"/>
              <a:t> </a:t>
            </a:r>
            <a:r>
              <a:rPr lang="en-US" altLang="zh-CN" dirty="0"/>
              <a:t>is</a:t>
            </a:r>
            <a:r>
              <a:rPr lang="zh-CN" altLang="en-US" dirty="0"/>
              <a:t> </a:t>
            </a:r>
            <a:r>
              <a:rPr lang="en-US" altLang="zh-CN" dirty="0"/>
              <a:t>larger</a:t>
            </a:r>
            <a:r>
              <a:rPr lang="zh-CN" altLang="en-US" dirty="0"/>
              <a:t> </a:t>
            </a:r>
            <a:r>
              <a:rPr lang="en-US" altLang="zh-CN" dirty="0"/>
              <a:t>than</a:t>
            </a:r>
            <a:r>
              <a:rPr lang="zh-CN" altLang="en-US" dirty="0"/>
              <a:t> </a:t>
            </a:r>
            <a:r>
              <a:rPr lang="en-US" altLang="zh-CN" dirty="0"/>
              <a:t>or</a:t>
            </a:r>
            <a:r>
              <a:rPr lang="zh-CN" altLang="en-US" dirty="0"/>
              <a:t> </a:t>
            </a:r>
            <a:r>
              <a:rPr lang="en-US" altLang="zh-CN" dirty="0"/>
              <a:t>equal</a:t>
            </a:r>
            <a:r>
              <a:rPr lang="zh-CN" altLang="en-US" dirty="0"/>
              <a:t> </a:t>
            </a:r>
            <a:r>
              <a:rPr lang="en-US" altLang="zh-CN" dirty="0"/>
              <a:t>to</a:t>
            </a:r>
            <a:r>
              <a:rPr lang="zh-CN" altLang="en-US" dirty="0"/>
              <a:t> </a:t>
            </a:r>
            <a:r>
              <a:rPr lang="en-US" altLang="zh-CN" dirty="0"/>
              <a:t>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439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9DA72-06B9-E44A-829C-122B76DEA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</a:t>
            </a:r>
            <a:r>
              <a:rPr lang="zh-CN" altLang="en-US" dirty="0"/>
              <a:t> </a:t>
            </a:r>
            <a:r>
              <a:rPr lang="en-US" altLang="zh-CN" dirty="0"/>
              <a:t>results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B9179FF-34B5-074A-B60E-42E5DD37DB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024448"/>
              </p:ext>
            </p:extLst>
          </p:nvPr>
        </p:nvGraphicFramePr>
        <p:xfrm>
          <a:off x="1649896" y="1130244"/>
          <a:ext cx="5893905" cy="57277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8866">
                  <a:extLst>
                    <a:ext uri="{9D8B030D-6E8A-4147-A177-3AD203B41FA5}">
                      <a16:colId xmlns:a16="http://schemas.microsoft.com/office/drawing/2014/main" val="2515881634"/>
                    </a:ext>
                  </a:extLst>
                </a:gridCol>
                <a:gridCol w="680486">
                  <a:extLst>
                    <a:ext uri="{9D8B030D-6E8A-4147-A177-3AD203B41FA5}">
                      <a16:colId xmlns:a16="http://schemas.microsoft.com/office/drawing/2014/main" val="1952376392"/>
                    </a:ext>
                  </a:extLst>
                </a:gridCol>
                <a:gridCol w="680486">
                  <a:extLst>
                    <a:ext uri="{9D8B030D-6E8A-4147-A177-3AD203B41FA5}">
                      <a16:colId xmlns:a16="http://schemas.microsoft.com/office/drawing/2014/main" val="2353782448"/>
                    </a:ext>
                  </a:extLst>
                </a:gridCol>
                <a:gridCol w="1323095">
                  <a:extLst>
                    <a:ext uri="{9D8B030D-6E8A-4147-A177-3AD203B41FA5}">
                      <a16:colId xmlns:a16="http://schemas.microsoft.com/office/drawing/2014/main" val="956950403"/>
                    </a:ext>
                  </a:extLst>
                </a:gridCol>
                <a:gridCol w="680486">
                  <a:extLst>
                    <a:ext uri="{9D8B030D-6E8A-4147-A177-3AD203B41FA5}">
                      <a16:colId xmlns:a16="http://schemas.microsoft.com/office/drawing/2014/main" val="388541014"/>
                    </a:ext>
                  </a:extLst>
                </a:gridCol>
                <a:gridCol w="680486">
                  <a:extLst>
                    <a:ext uri="{9D8B030D-6E8A-4147-A177-3AD203B41FA5}">
                      <a16:colId xmlns:a16="http://schemas.microsoft.com/office/drawing/2014/main" val="1032384320"/>
                    </a:ext>
                  </a:extLst>
                </a:gridCol>
              </a:tblGrid>
              <a:tr h="200640"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All Intra Main10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2690096475"/>
                  </a:ext>
                </a:extLst>
              </a:tr>
              <a:tr h="19108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Over VTM-8.0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999511"/>
                  </a:ext>
                </a:extLst>
              </a:tr>
              <a:tr h="19108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1149010195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TGM 1080p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1843072037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TGM 720p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3261734478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Animation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3852627721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Mixed content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3454238378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Camera-Captured content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888644108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2039202068"/>
                  </a:ext>
                </a:extLst>
              </a:tr>
              <a:tr h="19108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extLst>
                  <a:ext uri="{0D108BD9-81ED-4DB2-BD59-A6C34878D82A}">
                    <a16:rowId xmlns:a16="http://schemas.microsoft.com/office/drawing/2014/main" val="2509848789"/>
                  </a:ext>
                </a:extLst>
              </a:tr>
              <a:tr h="19108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extLst>
                  <a:ext uri="{0D108BD9-81ED-4DB2-BD59-A6C34878D82A}">
                    <a16:rowId xmlns:a16="http://schemas.microsoft.com/office/drawing/2014/main" val="537978374"/>
                  </a:ext>
                </a:extLst>
              </a:tr>
              <a:tr h="238083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Random access Main10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243701098"/>
                  </a:ext>
                </a:extLst>
              </a:tr>
              <a:tr h="19108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Over VTM-8.0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1835177"/>
                  </a:ext>
                </a:extLst>
              </a:tr>
              <a:tr h="19108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2778512286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TGM 1080p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3934303939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TGM 720p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2045060917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Animation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1733290124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Mixed content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-0.17%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3728179852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Camera-Captured content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1231461021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2999330892"/>
                  </a:ext>
                </a:extLst>
              </a:tr>
              <a:tr h="19108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extLst>
                  <a:ext uri="{0D108BD9-81ED-4DB2-BD59-A6C34878D82A}">
                    <a16:rowId xmlns:a16="http://schemas.microsoft.com/office/drawing/2014/main" val="3512881075"/>
                  </a:ext>
                </a:extLst>
              </a:tr>
              <a:tr h="19108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extLst>
                  <a:ext uri="{0D108BD9-81ED-4DB2-BD59-A6C34878D82A}">
                    <a16:rowId xmlns:a16="http://schemas.microsoft.com/office/drawing/2014/main" val="3425898977"/>
                  </a:ext>
                </a:extLst>
              </a:tr>
              <a:tr h="200640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Low delay B Main10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3891393129"/>
                  </a:ext>
                </a:extLst>
              </a:tr>
              <a:tr h="19108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Over VTM-8.0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737305"/>
                  </a:ext>
                </a:extLst>
              </a:tr>
              <a:tr h="19108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2160031786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TGM 1080p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1510310987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TGM 720p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96%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64488537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Animation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531690959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Mixed content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-0.20%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154728981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Camera-Captured content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-0.18%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-0.28%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1852301627"/>
                  </a:ext>
                </a:extLst>
              </a:tr>
              <a:tr h="1719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99%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471" marR="47471" marT="0" marB="0" anchor="ctr"/>
                </a:tc>
                <a:extLst>
                  <a:ext uri="{0D108BD9-81ED-4DB2-BD59-A6C34878D82A}">
                    <a16:rowId xmlns:a16="http://schemas.microsoft.com/office/drawing/2014/main" val="38850849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4884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E4624-2974-D841-ACFA-2F3CB3470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Text</a:t>
            </a:r>
            <a:r>
              <a:rPr lang="zh-CN" altLang="en-US" dirty="0"/>
              <a:t> </a:t>
            </a:r>
            <a:r>
              <a:rPr lang="en-US" altLang="zh-CN" dirty="0"/>
              <a:t>changes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73D2745-6DBF-8841-8735-8C94C0B97292}"/>
              </a:ext>
            </a:extLst>
          </p:cNvPr>
          <p:cNvSpPr/>
          <p:nvPr/>
        </p:nvSpPr>
        <p:spPr>
          <a:xfrm>
            <a:off x="1089992" y="1439087"/>
            <a:ext cx="11102008" cy="4998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914400" algn="l"/>
                <a:tab pos="1008380" algn="l"/>
                <a:tab pos="1260475" algn="l"/>
                <a:tab pos="6171565" algn="r"/>
              </a:tabLst>
            </a:pPr>
            <a:r>
              <a:rPr lang="en-CA" b="1" dirty="0">
                <a:latin typeface="Times New Roman" panose="02020603050405020304" pitchFamily="18" charset="0"/>
                <a:ea typeface="SimSun" panose="02010600030101010101" pitchFamily="2" charset="-122"/>
              </a:rPr>
              <a:t>8.4.5.3 Decoding process for palette mode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914400" algn="l"/>
                <a:tab pos="1008380" algn="l"/>
                <a:tab pos="1260475" algn="l"/>
                <a:tab pos="6171565" algn="r"/>
              </a:tabLst>
            </a:pP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…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 (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bIsEscapeSample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1), the following ordered steps apply: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0005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The quantization parameter 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is derived as follows: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504190" algn="l"/>
                <a:tab pos="571500" algn="l"/>
                <a:tab pos="756285" algn="l"/>
                <a:tab pos="1008380" algn="l"/>
                <a:tab pos="1260475" algn="l"/>
                <a:tab pos="1890395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cIdx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0,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0287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1008380" algn="l"/>
                <a:tab pos="3079115" algn="ctr"/>
                <a:tab pos="6156960" algn="r"/>
              </a:tabLst>
            </a:pP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CA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Min(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Max( 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QpPrimeTsMin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Qp′Y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)</a:t>
            </a:r>
            <a:r>
              <a:rPr lang="en-CA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23 + </a:t>
            </a:r>
            <a:r>
              <a:rPr lang="en-CA" dirty="0" err="1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QpBdOffset</a:t>
            </a:r>
            <a:r>
              <a:rPr lang="en-CA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)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	(444)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504190" algn="l"/>
                <a:tab pos="571500" algn="l"/>
                <a:tab pos="756285" algn="l"/>
                <a:tab pos="1008380" algn="l"/>
                <a:tab pos="1260475" algn="l"/>
                <a:tab pos="1890395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if 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cIdx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1,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0287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1008380" algn="l"/>
                <a:tab pos="3079115" algn="ctr"/>
                <a:tab pos="6156960" algn="r"/>
              </a:tabLst>
            </a:pP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CA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Min(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Max( 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QpPrimeTsMin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Qp′Cb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)</a:t>
            </a:r>
            <a:r>
              <a:rPr lang="en-CA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23 + </a:t>
            </a:r>
            <a:r>
              <a:rPr lang="en-CA" dirty="0" err="1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QpBdOffset</a:t>
            </a:r>
            <a:r>
              <a:rPr lang="en-CA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)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	(445)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504190" algn="l"/>
                <a:tab pos="571500" algn="l"/>
                <a:tab pos="756285" algn="l"/>
                <a:tab pos="1008380" algn="l"/>
                <a:tab pos="1260475" algn="l"/>
                <a:tab pos="1890395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 (</a:t>
            </a:r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cIdx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2),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0287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1008380" algn="l"/>
                <a:tab pos="3079115" algn="ctr"/>
                <a:tab pos="6156960" algn="r"/>
              </a:tabLst>
            </a:pP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CA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Min(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Max( 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QpPrimeTsMin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CA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Qp′Cr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 )</a:t>
            </a:r>
            <a:r>
              <a:rPr lang="en-CA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23 + </a:t>
            </a:r>
            <a:r>
              <a:rPr lang="en-CA" dirty="0" err="1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QpBdOffset</a:t>
            </a:r>
            <a:r>
              <a:rPr lang="en-CA" dirty="0"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)</a:t>
            </a: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	(446)</a:t>
            </a:r>
            <a:endParaRPr lang="en-US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914400" algn="l"/>
                <a:tab pos="1008380" algn="l"/>
                <a:tab pos="1260475" algn="l"/>
                <a:tab pos="6171565" algn="r"/>
              </a:tabLst>
            </a:pP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…</a:t>
            </a:r>
            <a:endParaRPr lang="en-US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743905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4601</TotalTime>
  <Words>514</Words>
  <Application>Microsoft Macintosh PowerPoint</Application>
  <PresentationFormat>Widescreen</PresentationFormat>
  <Paragraphs>199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Franklin Gothic Book</vt:lpstr>
      <vt:lpstr>Times New Roman</vt:lpstr>
      <vt:lpstr>Crop</vt:lpstr>
      <vt:lpstr>AHG11: Maximum QP for escape value in palette coding</vt:lpstr>
      <vt:lpstr>EG(5) to code escape values</vt:lpstr>
      <vt:lpstr>Simulation results</vt:lpstr>
      <vt:lpstr>Text changes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xujizheng@bytedance.com</dc:creator>
  <cp:lastModifiedBy>许继征</cp:lastModifiedBy>
  <cp:revision>335</cp:revision>
  <dcterms:created xsi:type="dcterms:W3CDTF">2018-06-14T01:00:05Z</dcterms:created>
  <dcterms:modified xsi:type="dcterms:W3CDTF">2020-04-09T14:59:26Z</dcterms:modified>
</cp:coreProperties>
</file>