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59" r:id="rId4"/>
    <p:sldId id="263" r:id="rId5"/>
    <p:sldId id="260" r:id="rId6"/>
    <p:sldId id="261" r:id="rId7"/>
    <p:sldId id="262" r:id="rId8"/>
    <p:sldId id="26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2" autoAdjust="0"/>
    <p:restoredTop sz="94240" autoAdjust="0"/>
  </p:normalViewPr>
  <p:slideViewPr>
    <p:cSldViewPr snapToGrid="0">
      <p:cViewPr varScale="1">
        <p:scale>
          <a:sx n="137" d="100"/>
          <a:sy n="137" d="100"/>
        </p:scale>
        <p:origin x="1709" y="91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AHG16: Clean-up on palette predictor update for local dual tree</a:t>
            </a:r>
            <a:br>
              <a:rPr lang="en-US" altLang="ko-KR" dirty="0" smtClean="0"/>
            </a:br>
            <a:r>
              <a:rPr lang="en-US" altLang="ko-KR" dirty="0" smtClean="0"/>
              <a:t>(JVET-R309)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0982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Hyeongmun Jang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1613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Introduction</a:t>
            </a:r>
          </a:p>
          <a:p>
            <a:pPr lvl="1"/>
            <a:r>
              <a:rPr lang="en-US" altLang="ko-KR" dirty="0" smtClean="0"/>
              <a:t>Palette predictor mode can supports non-4:4:4 format</a:t>
            </a:r>
          </a:p>
          <a:p>
            <a:pPr lvl="1"/>
            <a:r>
              <a:rPr lang="en-US" altLang="ko-KR" dirty="0" smtClean="0"/>
              <a:t>In order to support non-4:4:4 format, default value is used for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 smtClean="0"/>
              <a:t>Chroma component entries of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CU in local dual tree structure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 err="1"/>
              <a:t>L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component entries of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CU in local dual tree structure</a:t>
            </a:r>
          </a:p>
          <a:p>
            <a:pPr marL="914400" lvl="2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Problem statement</a:t>
            </a:r>
            <a:endParaRPr lang="en-US" altLang="ko-KR" dirty="0"/>
          </a:p>
          <a:p>
            <a:pPr lvl="1"/>
            <a:r>
              <a:rPr lang="en-US" altLang="ko-KR" dirty="0"/>
              <a:t>M</a:t>
            </a:r>
            <a:r>
              <a:rPr lang="en-US" altLang="ko-KR" dirty="0" smtClean="0"/>
              <a:t>ismatch between SPEC and SW on predictor  palette update for local dual tree</a:t>
            </a:r>
          </a:p>
          <a:p>
            <a:pPr lvl="1"/>
            <a:r>
              <a:rPr lang="en-US" altLang="ko-KR" dirty="0" smtClean="0"/>
              <a:t>Predictor palette update for local dual tree causes worst case decoding throughput delay.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Proposed</a:t>
            </a:r>
          </a:p>
          <a:p>
            <a:pPr lvl="1"/>
            <a:r>
              <a:rPr lang="en-US" altLang="ko-KR" dirty="0" smtClean="0"/>
              <a:t>Fix SPEC to align with SW.</a:t>
            </a:r>
          </a:p>
          <a:p>
            <a:pPr lvl="1"/>
            <a:r>
              <a:rPr lang="en-US" altLang="ko-KR" dirty="0" smtClean="0"/>
              <a:t>Furthermore, propose two alternative methods to cut worst case decoding throughput delay, </a:t>
            </a:r>
          </a:p>
          <a:p>
            <a:pPr marL="1257300" lvl="2" indent="-342900">
              <a:buAutoNum type="arabicPeriod"/>
            </a:pPr>
            <a:r>
              <a:rPr lang="en-US" altLang="ko-KR" dirty="0" smtClean="0"/>
              <a:t>Disable local dual tree “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” predictor palette update process</a:t>
            </a:r>
          </a:p>
          <a:p>
            <a:pPr marL="1257300" lvl="2" indent="-342900">
              <a:buAutoNum type="arabicPeriod"/>
            </a:pPr>
            <a:r>
              <a:rPr lang="en-US" altLang="ko-KR" dirty="0" smtClean="0"/>
              <a:t>Disable local dual tree “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&amp;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” predictor palette update process</a:t>
            </a:r>
          </a:p>
          <a:p>
            <a:pPr lvl="2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Mismatch between SPEC and SW on predictor palette update for local dual tree</a:t>
            </a:r>
          </a:p>
          <a:p>
            <a:pPr lvl="1"/>
            <a:r>
              <a:rPr lang="en-US" altLang="ko-KR" dirty="0" smtClean="0"/>
              <a:t>In Spec, predictor palette update is applied only when the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CU is coded by PLT</a:t>
            </a:r>
          </a:p>
          <a:p>
            <a:pPr lvl="2"/>
            <a:r>
              <a:rPr lang="en-US" altLang="ko-KR" dirty="0" smtClean="0"/>
              <a:t>it means that even if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CU is coded by PLT, the predictor palette is not updated.</a:t>
            </a:r>
          </a:p>
          <a:p>
            <a:pPr lvl="1"/>
            <a:r>
              <a:rPr lang="en-US" altLang="ko-KR" dirty="0" smtClean="0"/>
              <a:t>In S/W, predictor palette update is applied for every PLT coded CU 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05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local dual tree, predictor palette update causes worst case decoding throughput delay.</a:t>
            </a:r>
          </a:p>
          <a:p>
            <a:pPr lvl="1"/>
            <a:r>
              <a:rPr lang="en-US" altLang="ko-KR" dirty="0" smtClean="0"/>
              <a:t>Except PLT in local dual tree,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coding unit could be decoded without any dependency caused by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coding unit for local dual tree structure.</a:t>
            </a:r>
          </a:p>
          <a:p>
            <a:pPr lvl="1"/>
            <a:r>
              <a:rPr lang="en-US" altLang="ko-KR" dirty="0" smtClean="0"/>
              <a:t>However, local dual tree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predictor palette update creates dependency for decoding following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coding unit.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54407" y="2748782"/>
            <a:ext cx="152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Example case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262" y="2280485"/>
            <a:ext cx="7628011" cy="39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06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1, fix SPEC to align with SW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081" y="1436488"/>
            <a:ext cx="5733340" cy="408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67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Mehtod</a:t>
            </a:r>
            <a:r>
              <a:rPr lang="en-US" altLang="ko-KR" dirty="0" smtClean="0"/>
              <a:t> 2, disable predictor palette update for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CU in local dual tree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349" y="1361432"/>
            <a:ext cx="5733340" cy="408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45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Mehtod</a:t>
            </a:r>
            <a:r>
              <a:rPr lang="en-US" altLang="ko-KR" dirty="0" smtClean="0"/>
              <a:t> 3, disable predictor palette update for local dual tree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543576" y="1366008"/>
            <a:ext cx="6818849" cy="4580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localDualTree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1, the following applies: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DUAL_TREE_LUMA, the following applies for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= 0..num_signalled_palette_entries[ 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startComp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 − 1: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42950" algn="l"/>
                <a:tab pos="1008380" algn="l"/>
                <a:tab pos="1200150" algn="l"/>
                <a:tab pos="1371600" algn="l"/>
                <a:tab pos="154305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CurrentPaletteEntries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[ 1 ][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NumPredictedPaletteEntries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+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i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] = 1 &lt;&lt; (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BitDepth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− 1 )	(450)</a:t>
            </a:r>
            <a:endParaRPr lang="ko-KR" altLang="ko-KR" sz="1000" dirty="0">
              <a:latin typeface="Times New Roman" panose="02020603050405020304" pitchFamily="18" charset="0"/>
            </a:endParaRPr>
          </a:p>
          <a:p>
            <a:pPr marL="45720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42950" algn="l"/>
                <a:tab pos="1008380" algn="l"/>
                <a:tab pos="1200150" algn="l"/>
                <a:tab pos="1371600" algn="l"/>
                <a:tab pos="154305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CurrentPaletteEntries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[ 2 ][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NumPredictedPaletteEntries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+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i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] = 1 &lt;&lt; (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BitDepth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− 1 )	(451)</a:t>
            </a:r>
            <a:endParaRPr lang="ko-KR" altLang="ko-KR" sz="1000" dirty="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 (if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DUAL_TREE_CHROMA), the following applies for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= 0..num_signalled_palette_entries[ 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startComp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 − 1: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42950" algn="l"/>
                <a:tab pos="1008380" algn="l"/>
                <a:tab pos="1200150" algn="l"/>
                <a:tab pos="1371600" algn="l"/>
                <a:tab pos="154305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CurrentPaletteEntries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[ 0 ][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NumPredictedPaletteEntries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+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i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] = 1 &lt;&lt; (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</a:rPr>
              <a:t>BitDepth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</a:rPr>
              <a:t> − 1 )	(452)</a:t>
            </a:r>
            <a:endParaRPr lang="ko-KR" altLang="ko-KR" sz="1000" dirty="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variables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CurrentPaletteSize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[ 0 ],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startComp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numComps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ko-KR" sz="9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maxNumPalettePredictorSize</a:t>
            </a:r>
            <a:r>
              <a:rPr lang="en-CA" altLang="ko-KR" sz="9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derived as follows: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1435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CurrentPaletteSize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= 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CurrentPaletteSize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startComp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	(453)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51435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startComp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0		(454)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51435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numComps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3		(455)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51435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altLang="ko-KR" sz="800" strike="sngStrike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maxNumPalettePredictorSize</a:t>
            </a:r>
            <a:r>
              <a:rPr lang="en-CA" altLang="ko-KR" sz="800" strike="sngStrike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63</a:t>
            </a:r>
            <a:r>
              <a:rPr lang="en-CA" altLang="ko-KR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		(456)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ko-KR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altLang="ko-KR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localDualTree</a:t>
            </a:r>
            <a:r>
              <a:rPr lang="en-CA" altLang="ko-KR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0 and</a:t>
            </a:r>
            <a:r>
              <a:rPr lang="en-CA" altLang="ko-KR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 one of the following conditions is true:</a:t>
            </a:r>
            <a:endParaRPr lang="ko-KR" altLang="ko-KR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ko-KR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and </a:t>
            </a:r>
            <a:r>
              <a:rPr lang="en-CA" altLang="ko-KR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numComps</a:t>
            </a:r>
            <a:r>
              <a:rPr lang="en-CA" altLang="ko-KR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1;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ko-KR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2;</a:t>
            </a:r>
            <a:endParaRPr lang="ko-KR" altLang="ko-K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900430" algn="l"/>
                <a:tab pos="3079115" algn="ctr"/>
                <a:tab pos="6156960" algn="r"/>
              </a:tabLst>
            </a:pPr>
            <a:r>
              <a:rPr lang="en-CA" altLang="ko-KR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the value </a:t>
            </a:r>
            <a:r>
              <a:rPr lang="en-CA" altLang="ko-KR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PredictorPaletteSize</a:t>
            </a:r>
            <a:r>
              <a:rPr lang="en-CA" altLang="ko-KR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ko-KR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startComp</a:t>
            </a:r>
            <a:r>
              <a:rPr lang="en-CA" altLang="ko-KR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] and the array </a:t>
            </a:r>
            <a:r>
              <a:rPr lang="en-CA" altLang="ko-KR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PredictorPaletteEntries</a:t>
            </a:r>
            <a:r>
              <a:rPr lang="en-CA" altLang="ko-KR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 are derived or modified as follows:</a:t>
            </a:r>
            <a:endParaRPr lang="ko-KR" altLang="ko-KR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400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5761469"/>
              </p:ext>
            </p:extLst>
          </p:nvPr>
        </p:nvGraphicFramePr>
        <p:xfrm>
          <a:off x="280738" y="802042"/>
          <a:ext cx="4790379" cy="5561545"/>
        </p:xfrm>
        <a:graphic>
          <a:graphicData uri="http://schemas.openxmlformats.org/drawingml/2006/table">
            <a:tbl>
              <a:tblPr firstRow="1" firstCol="1" bandRow="1"/>
              <a:tblGrid>
                <a:gridCol w="1004857"/>
                <a:gridCol w="658740"/>
                <a:gridCol w="658740"/>
                <a:gridCol w="1150562"/>
                <a:gridCol w="658740"/>
                <a:gridCol w="658740"/>
              </a:tblGrid>
              <a:tr h="160777">
                <a:tc>
                  <a:txBody>
                    <a:bodyPr/>
                    <a:lstStyle/>
                    <a:p>
                      <a:endParaRPr lang="ko-KR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VTM-8.0 CTC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166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VTM-8.0 CTC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77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VTM-8.0 CTC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5267" marR="5526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177822"/>
              </p:ext>
            </p:extLst>
          </p:nvPr>
        </p:nvGraphicFramePr>
        <p:xfrm>
          <a:off x="5337164" y="816434"/>
          <a:ext cx="4288100" cy="5569082"/>
        </p:xfrm>
        <a:graphic>
          <a:graphicData uri="http://schemas.openxmlformats.org/drawingml/2006/table">
            <a:tbl>
              <a:tblPr firstRow="1" firstCol="1" bandRow="1"/>
              <a:tblGrid>
                <a:gridCol w="899497"/>
                <a:gridCol w="589670"/>
                <a:gridCol w="589670"/>
                <a:gridCol w="1029923"/>
                <a:gridCol w="589670"/>
                <a:gridCol w="589670"/>
              </a:tblGrid>
              <a:tr h="162076">
                <a:tc>
                  <a:txBody>
                    <a:bodyPr/>
                    <a:lstStyle/>
                    <a:p>
                      <a:endParaRPr lang="ko-KR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VTM-8.0 CTC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A1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A2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B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C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E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Overall 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D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SCC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14"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Random access Main10 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Over VTM-8.0 CTC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Y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U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V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A1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A2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Class B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102%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102%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76"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Low delay B Main10 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Over VTM-8.0 CTC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endParaRPr lang="ko-KR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U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V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EncT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DecT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0.49%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0.49%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5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0.22%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0.32%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102%</a:t>
                      </a:r>
                      <a:endParaRPr lang="ko-KR" sz="8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3369" marR="4336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0738" y="568712"/>
            <a:ext cx="7993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Method 2</a:t>
            </a:r>
            <a:endParaRPr lang="ko-KR" altLang="en-US" sz="1200"/>
          </a:p>
        </p:txBody>
      </p:sp>
      <p:sp>
        <p:nvSpPr>
          <p:cNvPr id="9" name="TextBox 8"/>
          <p:cNvSpPr txBox="1"/>
          <p:nvPr/>
        </p:nvSpPr>
        <p:spPr>
          <a:xfrm>
            <a:off x="5295070" y="568711"/>
            <a:ext cx="7993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Method 3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2678149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7439</TotalTime>
  <Words>991</Words>
  <Application>Microsoft Office PowerPoint</Application>
  <PresentationFormat>A4 용지(210x297mm)</PresentationFormat>
  <Paragraphs>471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SimSun</vt:lpstr>
      <vt:lpstr>굴림</vt:lpstr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AHG16: Clean-up on palette predictor update for local dual tree (JVET-R309)</vt:lpstr>
      <vt:lpstr>Summary</vt:lpstr>
      <vt:lpstr>Problem statement</vt:lpstr>
      <vt:lpstr>Problem statement</vt:lpstr>
      <vt:lpstr>Proposal</vt:lpstr>
      <vt:lpstr>Proposal</vt:lpstr>
      <vt:lpstr>Proposal</vt:lpstr>
      <vt:lpstr>Experimental 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장형문/선임연구원/차세대표준(연)AMT팀(hm.jang@lge.com)</cp:lastModifiedBy>
  <cp:revision>273</cp:revision>
  <dcterms:created xsi:type="dcterms:W3CDTF">2016-10-06T06:23:02Z</dcterms:created>
  <dcterms:modified xsi:type="dcterms:W3CDTF">2020-04-09T12:33:21Z</dcterms:modified>
</cp:coreProperties>
</file>