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90" r:id="rId4"/>
    <p:sldId id="287" r:id="rId5"/>
    <p:sldId id="291" r:id="rId6"/>
    <p:sldId id="259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2" autoAdjust="0"/>
    <p:restoredTop sz="94240" autoAdjust="0"/>
  </p:normalViewPr>
  <p:slideViewPr>
    <p:cSldViewPr snapToGrid="0">
      <p:cViewPr varScale="1">
        <p:scale>
          <a:sx n="80" d="100"/>
          <a:sy n="80" d="100"/>
        </p:scale>
        <p:origin x="-876" y="-90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2020-04-08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AHG16: Cleanup MIP flag </a:t>
            </a:r>
            <a:r>
              <a:rPr lang="en-US" altLang="ko-KR" smtClean="0"/>
              <a:t>signaling </a:t>
            </a:r>
            <a:br>
              <a:rPr lang="en-US" altLang="ko-KR" smtClean="0"/>
            </a:br>
            <a:r>
              <a:rPr lang="en-US" altLang="ko-KR" smtClean="0"/>
              <a:t>(</a:t>
            </a:r>
            <a:r>
              <a:rPr lang="en-US" altLang="ko-KR" dirty="0" smtClean="0"/>
              <a:t>JVET-R0281)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0982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 smtClean="0"/>
              <a:t>Hyeongmun</a:t>
            </a:r>
            <a:r>
              <a:rPr lang="en-US" altLang="ko-KR" sz="1600" dirty="0" smtClean="0"/>
              <a:t> Jang,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75086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Introduction</a:t>
            </a:r>
          </a:p>
          <a:p>
            <a:pPr lvl="1"/>
            <a:r>
              <a:rPr lang="en-US" altLang="ko-KR" dirty="0" smtClean="0"/>
              <a:t>MIP context model in VVC draft 8, </a:t>
            </a:r>
          </a:p>
          <a:p>
            <a:pPr lvl="2"/>
            <a:r>
              <a:rPr lang="en-US" altLang="ko-KR" dirty="0" smtClean="0"/>
              <a:t>Four contexts are used for MIP </a:t>
            </a:r>
            <a:r>
              <a:rPr lang="en-US" altLang="ko-KR" dirty="0" smtClean="0"/>
              <a:t>flag, </a:t>
            </a:r>
            <a:r>
              <a:rPr lang="en-US" altLang="ko-KR" dirty="0" smtClean="0"/>
              <a:t>depending on </a:t>
            </a:r>
            <a:r>
              <a:rPr lang="en-US" altLang="ko-KR" dirty="0" smtClean="0"/>
              <a:t>information </a:t>
            </a:r>
            <a:r>
              <a:rPr lang="en-US" altLang="ko-KR" dirty="0" smtClean="0"/>
              <a:t>and block </a:t>
            </a:r>
            <a:r>
              <a:rPr lang="en-US" altLang="ko-KR" dirty="0" smtClean="0"/>
              <a:t>shape from neighboring blocks (left and above)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</a:t>
            </a:r>
          </a:p>
          <a:p>
            <a:pPr lvl="1"/>
            <a:r>
              <a:rPr lang="en-US" altLang="ko-KR" dirty="0" smtClean="0"/>
              <a:t>Remove unnecessary dependency from neighboring blocks </a:t>
            </a:r>
            <a:r>
              <a:rPr lang="en-US" altLang="ko-KR" dirty="0" smtClean="0"/>
              <a:t>for </a:t>
            </a:r>
            <a:r>
              <a:rPr lang="en-CA" altLang="ko-KR" dirty="0" smtClean="0">
                <a:ea typeface="SimSun" panose="02010600030101010101" pitchFamily="2" charset="-122"/>
              </a:rPr>
              <a:t>MIP flag context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could also remove line </a:t>
            </a:r>
            <a:r>
              <a:rPr lang="en-US" altLang="ko-KR" dirty="0" smtClean="0"/>
              <a:t>buffer storage </a:t>
            </a:r>
            <a:r>
              <a:rPr lang="en-US" altLang="ko-KR" dirty="0" smtClean="0"/>
              <a:t>for </a:t>
            </a:r>
            <a:r>
              <a:rPr lang="en-US" altLang="ko-KR" dirty="0" smtClean="0"/>
              <a:t>MIP flag</a:t>
            </a:r>
          </a:p>
          <a:p>
            <a:pPr marL="457200"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547621"/>
              </p:ext>
            </p:extLst>
          </p:nvPr>
        </p:nvGraphicFramePr>
        <p:xfrm>
          <a:off x="958665" y="1843260"/>
          <a:ext cx="8266298" cy="844024"/>
        </p:xfrm>
        <a:graphic>
          <a:graphicData uri="http://schemas.openxmlformats.org/drawingml/2006/table">
            <a:tbl>
              <a:tblPr firstRow="1" firstCol="1" bandRow="1"/>
              <a:tblGrid>
                <a:gridCol w="2075221"/>
                <a:gridCol w="2835402"/>
                <a:gridCol w="671135"/>
                <a:gridCol w="671135"/>
                <a:gridCol w="671135"/>
                <a:gridCol w="671135"/>
                <a:gridCol w="671135"/>
              </a:tblGrid>
              <a:tr h="19468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binIdx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46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&gt;=  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20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intra_mip_flag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][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(Abs( Log2(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 − </a:t>
                      </a:r>
                      <a:endParaRPr lang="en-CA" sz="12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Log2(</a:t>
                      </a:r>
                      <a:r>
                        <a:rPr lang="en-CA" sz="12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 ) &gt; 1) </a:t>
                      </a:r>
                      <a:r>
                        <a:rPr lang="en-CA" sz="12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? 3 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( </a:t>
                      </a:r>
                      <a:r>
                        <a:rPr lang="en-CA" sz="12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0,1,2 )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490" marR="521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17969"/>
              </p:ext>
            </p:extLst>
          </p:nvPr>
        </p:nvGraphicFramePr>
        <p:xfrm>
          <a:off x="958665" y="2781258"/>
          <a:ext cx="8266298" cy="604738"/>
        </p:xfrm>
        <a:graphic>
          <a:graphicData uri="http://schemas.openxmlformats.org/drawingml/2006/table">
            <a:tbl>
              <a:tblPr firstRow="1" firstCol="1" bandRow="1"/>
              <a:tblGrid>
                <a:gridCol w="2081442"/>
                <a:gridCol w="2378791"/>
                <a:gridCol w="2448998"/>
                <a:gridCol w="1357067"/>
              </a:tblGrid>
              <a:tr h="3023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condL</a:t>
                      </a:r>
                      <a:r>
                        <a:rPr lang="en-CA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Left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check)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condA</a:t>
                      </a:r>
                      <a:r>
                        <a:rPr lang="en-CA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(Above check)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ctxSetIdx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intra_mip_flag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intra_mip_flag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xNbL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yNbL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intra_mip_flag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xNbA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yNbA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]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5"/>
            <a:ext cx="9504531" cy="5545138"/>
          </a:xfrm>
        </p:spPr>
        <p:txBody>
          <a:bodyPr/>
          <a:lstStyle/>
          <a:p>
            <a:r>
              <a:rPr lang="en-US" altLang="ko-KR" dirty="0" smtClean="0"/>
              <a:t>Method 1</a:t>
            </a:r>
          </a:p>
          <a:p>
            <a:pPr lvl="1"/>
            <a:r>
              <a:rPr lang="en-US" altLang="ko-KR" dirty="0" smtClean="0"/>
              <a:t>Not to consider the upper </a:t>
            </a:r>
            <a:r>
              <a:rPr lang="en-US" altLang="ko-KR" dirty="0" smtClean="0"/>
              <a:t>blocks, </a:t>
            </a:r>
            <a:r>
              <a:rPr lang="en-US" altLang="ko-KR" dirty="0" smtClean="0"/>
              <a:t>when the current CU is at the upper boundary of each CTU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Method 2</a:t>
            </a:r>
          </a:p>
          <a:p>
            <a:pPr lvl="1"/>
            <a:r>
              <a:rPr lang="en-US" altLang="ko-KR" dirty="0" smtClean="0"/>
              <a:t>Consider only the left </a:t>
            </a:r>
            <a:r>
              <a:rPr lang="en-US" altLang="ko-KR" dirty="0" smtClean="0"/>
              <a:t>blocks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Method 3</a:t>
            </a:r>
          </a:p>
          <a:p>
            <a:pPr lvl="1"/>
            <a:r>
              <a:rPr lang="en-US" altLang="ko-KR" dirty="0" smtClean="0"/>
              <a:t>Consider NO neighboring block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80737" y="3882556"/>
            <a:ext cx="85153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254000" algn="l"/>
                <a:tab pos="457200" algn="l"/>
                <a:tab pos="756285" algn="l"/>
                <a:tab pos="1008380" algn="l"/>
                <a:tab pos="1260475" algn="l"/>
              </a:tabLst>
            </a:pPr>
            <a:endParaRPr lang="ko-KR" altLang="ko-K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801" y="1273361"/>
            <a:ext cx="5732783" cy="81591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974" y="2350398"/>
            <a:ext cx="5578234" cy="1692000"/>
          </a:xfrm>
          <a:prstGeom prst="rect">
            <a:avLst/>
          </a:prstGeom>
        </p:spPr>
      </p:pic>
      <p:pic>
        <p:nvPicPr>
          <p:cNvPr id="12" name="그림 1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91" y="4658373"/>
            <a:ext cx="5580000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1 AI and RA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Method 2 AI and RA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3" name="그림 1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28" y="1329254"/>
            <a:ext cx="4521600" cy="1619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그림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64" y="1329254"/>
            <a:ext cx="452160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7" y="3896088"/>
            <a:ext cx="4521600" cy="1620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74" y="3896088"/>
            <a:ext cx="4521600" cy="16204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944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3 AI and RA</a:t>
            </a:r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9" name="그림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6" y="1329254"/>
            <a:ext cx="452160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그림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64" y="1329254"/>
            <a:ext cx="4521600" cy="16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65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72543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cleanup MIP flag signaling</a:t>
            </a:r>
          </a:p>
          <a:p>
            <a:pPr lvl="1"/>
            <a:r>
              <a:rPr lang="en-US" altLang="ko-KR" dirty="0"/>
              <a:t>Remove unnecessary dependency from neighboring blocks for </a:t>
            </a:r>
            <a:r>
              <a:rPr lang="en-CA" altLang="ko-KR" dirty="0">
                <a:ea typeface="SimSun" panose="02010600030101010101" pitchFamily="2" charset="-122"/>
              </a:rPr>
              <a:t>MIP flag context</a:t>
            </a:r>
            <a:endParaRPr lang="en-US" altLang="ko-KR" dirty="0"/>
          </a:p>
          <a:p>
            <a:pPr lvl="1"/>
            <a:r>
              <a:rPr lang="en-US" altLang="ko-KR" dirty="0"/>
              <a:t>It could also remove line buffer storage for MIP flag</a:t>
            </a:r>
          </a:p>
          <a:p>
            <a:pPr marL="457200" lvl="1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7276</TotalTime>
  <Words>209</Words>
  <Application>Microsoft Office PowerPoint</Application>
  <PresentationFormat>A4 Paper (210x297 mm)</PresentationFormat>
  <Paragraphs>77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테마</vt:lpstr>
      <vt:lpstr>AHG16: Cleanup MIP flag signaling  (JVET-R0281)</vt:lpstr>
      <vt:lpstr>Summary</vt:lpstr>
      <vt:lpstr>Proposed methods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seunghwan3.kim</cp:lastModifiedBy>
  <cp:revision>267</cp:revision>
  <dcterms:created xsi:type="dcterms:W3CDTF">2016-10-06T06:23:02Z</dcterms:created>
  <dcterms:modified xsi:type="dcterms:W3CDTF">2020-04-08T16:31:02Z</dcterms:modified>
</cp:coreProperties>
</file>