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Override1.xml" ContentType="application/vnd.openxmlformats-officedocument.themeOverr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theme/themeOverride2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4031" r:id="rId1"/>
  </p:sldMasterIdLst>
  <p:notesMasterIdLst>
    <p:notesMasterId r:id="rId11"/>
  </p:notesMasterIdLst>
  <p:handoutMasterIdLst>
    <p:handoutMasterId r:id="rId12"/>
  </p:handoutMasterIdLst>
  <p:sldIdLst>
    <p:sldId id="315" r:id="rId2"/>
    <p:sldId id="321" r:id="rId3"/>
    <p:sldId id="323" r:id="rId4"/>
    <p:sldId id="325" r:id="rId5"/>
    <p:sldId id="326" r:id="rId6"/>
    <p:sldId id="327" r:id="rId7"/>
    <p:sldId id="328" r:id="rId8"/>
    <p:sldId id="329" r:id="rId9"/>
    <p:sldId id="320" r:id="rId10"/>
  </p:sldIdLst>
  <p:sldSz cx="9144000" cy="6858000" type="screen4x3"/>
  <p:notesSz cx="6805613" cy="9939338"/>
  <p:defaultTextStyle>
    <a:defPPr>
      <a:defRPr lang="ja-JP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32">
          <p15:clr>
            <a:srgbClr val="A4A3A4"/>
          </p15:clr>
        </p15:guide>
        <p15:guide id="2" orient="horz" pos="4046">
          <p15:clr>
            <a:srgbClr val="A4A3A4"/>
          </p15:clr>
        </p15:guide>
        <p15:guide id="3" orient="horz" pos="2159">
          <p15:clr>
            <a:srgbClr val="A4A3A4"/>
          </p15:clr>
        </p15:guide>
        <p15:guide id="4" orient="horz" pos="119">
          <p15:clr>
            <a:srgbClr val="A4A3A4"/>
          </p15:clr>
        </p15:guide>
        <p15:guide id="5" pos="274">
          <p15:clr>
            <a:srgbClr val="A4A3A4"/>
          </p15:clr>
        </p15:guide>
        <p15:guide id="6" pos="2879">
          <p15:clr>
            <a:srgbClr val="A4A3A4"/>
          </p15:clr>
        </p15:guide>
        <p15:guide id="7" pos="5621">
          <p15:clr>
            <a:srgbClr val="A4A3A4"/>
          </p15:clr>
        </p15:guide>
        <p15:guide id="8" pos="366">
          <p15:clr>
            <a:srgbClr val="A4A3A4"/>
          </p15:clr>
        </p15:guide>
        <p15:guide id="9" pos="448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Author" initials="A" lastIdx="0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6CCFF"/>
    <a:srgbClr val="FFEEB9"/>
    <a:srgbClr val="FF9999"/>
    <a:srgbClr val="F3F3FB"/>
    <a:srgbClr val="E7F4F5"/>
    <a:srgbClr val="C9E7E9"/>
    <a:srgbClr val="FFDD71"/>
    <a:srgbClr val="FFE5E5"/>
    <a:srgbClr val="FFB9B9"/>
    <a:srgbClr val="DEF1F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407" autoAdjust="0"/>
    <p:restoredTop sz="96574" autoAdjust="0"/>
  </p:normalViewPr>
  <p:slideViewPr>
    <p:cSldViewPr>
      <p:cViewPr varScale="1">
        <p:scale>
          <a:sx n="114" d="100"/>
          <a:sy n="114" d="100"/>
        </p:scale>
        <p:origin x="126" y="114"/>
      </p:cViewPr>
      <p:guideLst>
        <p:guide orient="horz" pos="232"/>
        <p:guide orient="horz" pos="4046"/>
        <p:guide orient="horz" pos="2159"/>
        <p:guide orient="horz" pos="119"/>
        <p:guide pos="274"/>
        <p:guide pos="2879"/>
        <p:guide pos="5621"/>
        <p:guide pos="366"/>
        <p:guide pos="44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130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commentAuthors" Target="commentAuthor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package" Target="../embeddings/Microsoft_Excel_Worksheet.xlsx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2.xml"/><Relationship Id="rId2" Type="http://schemas.microsoft.com/office/2011/relationships/chartColorStyle" Target="colors2.xml"/><Relationship Id="rId1" Type="http://schemas.microsoft.com/office/2011/relationships/chartStyle" Target="style2.xml"/><Relationship Id="rId4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/>
              <a:t>444:420 bitrate ratio  vs.  U:Y variance ratio</a:t>
            </a:r>
          </a:p>
        </c:rich>
      </c:tx>
      <c:layout>
        <c:manualLayout>
          <c:xMode val="edge"/>
          <c:yMode val="edge"/>
          <c:x val="0.128009122797338"/>
          <c:y val="1.6519177110849811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scatterChart>
        <c:scatterStyle val="lineMarker"/>
        <c:varyColors val="0"/>
        <c:ser>
          <c:idx val="0"/>
          <c:order val="0"/>
          <c:tx>
            <c:v>QP22</c:v>
          </c:tx>
          <c:spPr>
            <a:ln w="19050" cap="rnd">
              <a:noFill/>
              <a:round/>
            </a:ln>
            <a:effectLst/>
          </c:spPr>
          <c:marker>
            <c:symbol val="circle"/>
            <c:size val="7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xVal>
            <c:numRef>
              <c:f>'RA (1)'!$AC$4:$AC$18</c:f>
              <c:numCache>
                <c:formatCode>0.0</c:formatCode>
                <c:ptCount val="15"/>
                <c:pt idx="0">
                  <c:v>0.54908424908424913</c:v>
                </c:pt>
                <c:pt idx="1">
                  <c:v>2.7152516904583019</c:v>
                </c:pt>
                <c:pt idx="2">
                  <c:v>0.20692806351200843</c:v>
                </c:pt>
                <c:pt idx="3">
                  <c:v>8.6068395685104424E-2</c:v>
                </c:pt>
                <c:pt idx="4">
                  <c:v>3.7711272414046655E-2</c:v>
                </c:pt>
                <c:pt idx="5">
                  <c:v>7.378089716203845E-2</c:v>
                </c:pt>
                <c:pt idx="6">
                  <c:v>2.1365461847389557</c:v>
                </c:pt>
                <c:pt idx="7">
                  <c:v>2.3723038678072674</c:v>
                </c:pt>
                <c:pt idx="8">
                  <c:v>0.46791957568869402</c:v>
                </c:pt>
                <c:pt idx="9">
                  <c:v>0.11754851319279631</c:v>
                </c:pt>
                <c:pt idx="10">
                  <c:v>1.8390399200973813</c:v>
                </c:pt>
                <c:pt idx="11">
                  <c:v>3.1317216981132074</c:v>
                </c:pt>
                <c:pt idx="12">
                  <c:v>0.98924288526937532</c:v>
                </c:pt>
                <c:pt idx="13">
                  <c:v>0.64067694167422173</c:v>
                </c:pt>
                <c:pt idx="14">
                  <c:v>0.44913064730116603</c:v>
                </c:pt>
              </c:numCache>
            </c:numRef>
          </c:xVal>
          <c:yVal>
            <c:numRef>
              <c:f>'RA (1)'!$AB$4:$AB$18</c:f>
              <c:numCache>
                <c:formatCode>0.0</c:formatCode>
                <c:ptCount val="15"/>
                <c:pt idx="0">
                  <c:v>1.8724038046054947</c:v>
                </c:pt>
                <c:pt idx="1">
                  <c:v>6.4310032862078552</c:v>
                </c:pt>
                <c:pt idx="2">
                  <c:v>1.4810929629084006</c:v>
                </c:pt>
                <c:pt idx="3">
                  <c:v>1.0911126237778697</c:v>
                </c:pt>
                <c:pt idx="4">
                  <c:v>1.0685608397258524</c:v>
                </c:pt>
                <c:pt idx="5">
                  <c:v>1.2637176830244083</c:v>
                </c:pt>
                <c:pt idx="6">
                  <c:v>2.6111959505833902</c:v>
                </c:pt>
                <c:pt idx="7">
                  <c:v>2.3315447021224291</c:v>
                </c:pt>
                <c:pt idx="8">
                  <c:v>1.5214866060672851</c:v>
                </c:pt>
                <c:pt idx="9">
                  <c:v>1.2063711081687918</c:v>
                </c:pt>
                <c:pt idx="10">
                  <c:v>3.5656540991735248</c:v>
                </c:pt>
                <c:pt idx="11">
                  <c:v>4.2467478596126549</c:v>
                </c:pt>
                <c:pt idx="12">
                  <c:v>3.0168616626984774</c:v>
                </c:pt>
                <c:pt idx="13">
                  <c:v>2.1491651674060344</c:v>
                </c:pt>
                <c:pt idx="14">
                  <c:v>1.8679085107601723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0-CA48-435A-AE20-B5AB5BEBE33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579333744"/>
        <c:axId val="579335384"/>
      </c:scatterChart>
      <c:valAx>
        <c:axId val="579333744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GB"/>
                  <a:t>U:Y Variance Ratio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.0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79335384"/>
        <c:crosses val="autoZero"/>
        <c:crossBetween val="midCat"/>
      </c:valAx>
      <c:valAx>
        <c:axId val="57933538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GB"/>
                  <a:t>444:420</a:t>
                </a:r>
                <a:r>
                  <a:rPr lang="en-GB" baseline="0"/>
                  <a:t> B</a:t>
                </a:r>
                <a:r>
                  <a:rPr lang="en-GB"/>
                  <a:t>itrate Ratio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.0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79333744"/>
        <c:crosses val="autoZero"/>
        <c:crossBetween val="midCat"/>
      </c:valAx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0.12657031795076251"/>
          <c:y val="0.11278018153818017"/>
          <c:w val="0.1199756992401266"/>
          <c:h val="8.9208939706008517E-2"/>
        </c:manualLayout>
      </c:layout>
      <c:overlay val="1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sz="1200" dirty="0"/>
              <a:t>444UfiltH:420 bitrate ratio  vs.  U:Y variance ratio</a:t>
            </a:r>
          </a:p>
        </c:rich>
      </c:tx>
      <c:layout>
        <c:manualLayout>
          <c:xMode val="edge"/>
          <c:yMode val="edge"/>
          <c:x val="0.11921409284782851"/>
          <c:y val="2.8971173201009105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scatterChart>
        <c:scatterStyle val="lineMarker"/>
        <c:varyColors val="0"/>
        <c:ser>
          <c:idx val="0"/>
          <c:order val="0"/>
          <c:tx>
            <c:v>QP22</c:v>
          </c:tx>
          <c:spPr>
            <a:ln w="19050" cap="rnd">
              <a:noFill/>
              <a:round/>
            </a:ln>
            <a:effectLst/>
          </c:spPr>
          <c:marker>
            <c:symbol val="circle"/>
            <c:size val="7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xVal>
            <c:numRef>
              <c:f>'RA with U Hfilt'!$AC$3:$AC$17</c:f>
              <c:numCache>
                <c:formatCode>0.0</c:formatCode>
                <c:ptCount val="15"/>
                <c:pt idx="0">
                  <c:v>0.54908424908424913</c:v>
                </c:pt>
                <c:pt idx="1">
                  <c:v>2.7152516904583019</c:v>
                </c:pt>
                <c:pt idx="2">
                  <c:v>0.20692806351200843</c:v>
                </c:pt>
                <c:pt idx="3">
                  <c:v>8.6068395685104424E-2</c:v>
                </c:pt>
                <c:pt idx="4">
                  <c:v>3.7711272414046655E-2</c:v>
                </c:pt>
                <c:pt idx="5">
                  <c:v>7.378089716203845E-2</c:v>
                </c:pt>
                <c:pt idx="6">
                  <c:v>2.1365461847389557</c:v>
                </c:pt>
                <c:pt idx="7">
                  <c:v>2.3723038678072674</c:v>
                </c:pt>
                <c:pt idx="8">
                  <c:v>0.46791957568869402</c:v>
                </c:pt>
                <c:pt idx="9">
                  <c:v>0.11754851319279631</c:v>
                </c:pt>
                <c:pt idx="10">
                  <c:v>1.8390399200973813</c:v>
                </c:pt>
                <c:pt idx="11">
                  <c:v>3.1317216981132074</c:v>
                </c:pt>
                <c:pt idx="12">
                  <c:v>0.98924288526937532</c:v>
                </c:pt>
                <c:pt idx="13">
                  <c:v>0.64067694167422173</c:v>
                </c:pt>
                <c:pt idx="14">
                  <c:v>0.44913064730116603</c:v>
                </c:pt>
              </c:numCache>
            </c:numRef>
          </c:xVal>
          <c:yVal>
            <c:numRef>
              <c:f>'RA with U Hfilt'!$AB$3:$AB$17</c:f>
              <c:numCache>
                <c:formatCode>0.0</c:formatCode>
                <c:ptCount val="15"/>
                <c:pt idx="0">
                  <c:v>1.6412868771667604</c:v>
                </c:pt>
                <c:pt idx="1">
                  <c:v>2.7925544060998369</c:v>
                </c:pt>
                <c:pt idx="2">
                  <c:v>1.318488710539139</c:v>
                </c:pt>
                <c:pt idx="3">
                  <c:v>1.0613151750729211</c:v>
                </c:pt>
                <c:pt idx="4">
                  <c:v>1.0542224586291911</c:v>
                </c:pt>
                <c:pt idx="5">
                  <c:v>1.1935365194566745</c:v>
                </c:pt>
                <c:pt idx="6">
                  <c:v>1.793528368794326</c:v>
                </c:pt>
                <c:pt idx="7">
                  <c:v>1.896134333584141</c:v>
                </c:pt>
                <c:pt idx="8">
                  <c:v>1.456439266327364</c:v>
                </c:pt>
                <c:pt idx="9">
                  <c:v>1.1877630271645845</c:v>
                </c:pt>
                <c:pt idx="10">
                  <c:v>2.3192901910895518</c:v>
                </c:pt>
                <c:pt idx="11">
                  <c:v>2.4838354812206234</c:v>
                </c:pt>
                <c:pt idx="12">
                  <c:v>1.9852325141794589</c:v>
                </c:pt>
                <c:pt idx="13">
                  <c:v>1.7757113974685186</c:v>
                </c:pt>
                <c:pt idx="14">
                  <c:v>1.5447937103692773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0-FD52-4F96-A199-F49D326F1CD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579333744"/>
        <c:axId val="579335384"/>
      </c:scatterChart>
      <c:valAx>
        <c:axId val="579333744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GB"/>
                  <a:t>U:Y Variance Ratio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.0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79335384"/>
        <c:crosses val="autoZero"/>
        <c:crossBetween val="midCat"/>
      </c:valAx>
      <c:valAx>
        <c:axId val="579335384"/>
        <c:scaling>
          <c:orientation val="minMax"/>
          <c:max val="7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GB"/>
                  <a:t>444:420</a:t>
                </a:r>
                <a:r>
                  <a:rPr lang="en-GB" baseline="0"/>
                  <a:t> B</a:t>
                </a:r>
                <a:r>
                  <a:rPr lang="en-GB"/>
                  <a:t>itrate Ratio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.0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79333744"/>
        <c:crosses val="autoZero"/>
        <c:crossBetween val="midCat"/>
      </c:valAx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0.12657031795076251"/>
          <c:y val="0.11278018153818017"/>
          <c:w val="0.1199756992401266"/>
          <c:h val="8.9208939706008517E-2"/>
        </c:manualLayout>
      </c:layout>
      <c:overlay val="1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575" cy="4968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1" sz="12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endParaRPr lang="ja-JP" altLang="en-US" dirty="0"/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quarter" idx="1"/>
          </p:nvPr>
        </p:nvSpPr>
        <p:spPr>
          <a:xfrm>
            <a:off x="3854450" y="0"/>
            <a:ext cx="2949575" cy="4968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kumimoji="1" sz="12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fld id="{0CA118E9-B086-42CD-921F-F42FE8E0173F}" type="datetime1">
              <a:rPr lang="ja-JP" altLang="en-US"/>
              <a:pPr>
                <a:defRPr/>
              </a:pPr>
              <a:t>2020/4/6</a:t>
            </a:fld>
            <a:endParaRPr lang="ja-JP" altLang="en-US" dirty="0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2"/>
          </p:nvPr>
        </p:nvSpPr>
        <p:spPr>
          <a:xfrm>
            <a:off x="0" y="9440863"/>
            <a:ext cx="2949575" cy="4968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kumimoji="1" sz="12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endParaRPr lang="ja-JP" altLang="en-US" dirty="0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3"/>
          </p:nvPr>
        </p:nvSpPr>
        <p:spPr>
          <a:xfrm>
            <a:off x="3854450" y="9440863"/>
            <a:ext cx="2949575" cy="4968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kumimoji="1" sz="12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fld id="{5B55CAF1-C374-45EC-AA18-A0CBCF202F93}" type="slidenum">
              <a:rPr lang="ja-JP" altLang="en-US"/>
              <a:pPr>
                <a:defRPr/>
              </a:pPr>
              <a:t>‹#›</a:t>
            </a:fld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953814816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9575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1" sz="12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endParaRPr lang="en-US" altLang="ja-JP" dirty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4450" y="0"/>
            <a:ext cx="2949575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kumimoji="1" sz="12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endParaRPr lang="en-US" altLang="ja-JP" dirty="0"/>
          </a:p>
        </p:txBody>
      </p:sp>
      <p:sp>
        <p:nvSpPr>
          <p:cNvPr id="2150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20750" y="746125"/>
            <a:ext cx="4965700" cy="3725863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1038" y="4721225"/>
            <a:ext cx="5443537" cy="4471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noProof="0"/>
              <a:t>マスタ テキストの書式設定</a:t>
            </a:r>
          </a:p>
          <a:p>
            <a:pPr lvl="0"/>
            <a:r>
              <a:rPr lang="ja-JP" altLang="en-US" noProof="0"/>
              <a:t>第 </a:t>
            </a:r>
            <a:r>
              <a:rPr lang="en-US" altLang="ja-JP" noProof="0"/>
              <a:t>2 </a:t>
            </a:r>
            <a:r>
              <a:rPr lang="ja-JP" altLang="en-US" noProof="0"/>
              <a:t>レベル</a:t>
            </a:r>
          </a:p>
          <a:p>
            <a:pPr lvl="0"/>
            <a:r>
              <a:rPr lang="ja-JP" altLang="en-US" noProof="0"/>
              <a:t>第 </a:t>
            </a:r>
            <a:r>
              <a:rPr lang="en-US" altLang="ja-JP" noProof="0"/>
              <a:t>3 </a:t>
            </a:r>
            <a:r>
              <a:rPr lang="ja-JP" altLang="en-US" noProof="0"/>
              <a:t>レベル</a:t>
            </a:r>
          </a:p>
          <a:p>
            <a:pPr lvl="0"/>
            <a:r>
              <a:rPr lang="ja-JP" altLang="en-US" noProof="0"/>
              <a:t>第 </a:t>
            </a:r>
            <a:r>
              <a:rPr lang="en-US" altLang="ja-JP" noProof="0"/>
              <a:t>4 </a:t>
            </a:r>
            <a:r>
              <a:rPr lang="ja-JP" altLang="en-US" noProof="0"/>
              <a:t>レベル</a:t>
            </a:r>
          </a:p>
          <a:p>
            <a:pPr lvl="0"/>
            <a:r>
              <a:rPr lang="ja-JP" altLang="en-US" noProof="0"/>
              <a:t>第 </a:t>
            </a:r>
            <a:r>
              <a:rPr lang="en-US" altLang="ja-JP" noProof="0"/>
              <a:t>5 </a:t>
            </a:r>
            <a:r>
              <a:rPr lang="ja-JP" altLang="en-US" noProof="0"/>
              <a:t>レベル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40863"/>
            <a:ext cx="2949575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kumimoji="1" sz="12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endParaRPr lang="en-US" altLang="ja-JP" dirty="0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4450" y="9440863"/>
            <a:ext cx="2949575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kumimoji="1" sz="12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fld id="{5660235A-EEE4-4233-821A-3370407A8DE7}" type="slidenum">
              <a:rPr lang="en-US" altLang="ja-JP"/>
              <a:pPr>
                <a:defRPr/>
              </a:pPr>
              <a:t>‹#›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933949828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ＭＳ Ｐ明朝" pitchFamily="-107" charset="-128"/>
      </a:defRPr>
    </a:lvl1pPr>
    <a:lvl2pPr marL="742950" indent="-28575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ＭＳ Ｐ明朝" pitchFamily="-107" charset="-128"/>
      </a:defRPr>
    </a:lvl2pPr>
    <a:lvl3pPr marL="1143000" indent="-228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ＭＳ Ｐ明朝" pitchFamily="-107" charset="-128"/>
      </a:defRPr>
    </a:lvl3pPr>
    <a:lvl4pPr marL="1600200" indent="-228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ＭＳ Ｐ明朝" pitchFamily="-107" charset="-128"/>
      </a:defRPr>
    </a:lvl4pPr>
    <a:lvl5pPr marL="2057400" indent="-228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ＭＳ Ｐ明朝" pitchFamily="-107" charset="-128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C227EB4-4E75-4FB9-9FF8-43F5EE0AD496}" type="slidenum">
              <a:rPr lang="en-US" altLang="ja-JP" smtClean="0">
                <a:ea typeface="ＭＳ Ｐゴシック" pitchFamily="50" charset="-128"/>
              </a:rPr>
              <a:pPr/>
              <a:t>1</a:t>
            </a:fld>
            <a:endParaRPr lang="en-US" altLang="ja-JP" dirty="0">
              <a:ea typeface="ＭＳ Ｐゴシック" pitchFamily="50" charset="-128"/>
            </a:endParaRPr>
          </a:p>
        </p:txBody>
      </p:sp>
      <p:sp>
        <p:nvSpPr>
          <p:cNvPr id="327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27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ja-JP" altLang="en-US" dirty="0">
              <a:ea typeface="ＭＳ Ｐ明朝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7226940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8"/>
          <p:cNvSpPr>
            <a:spLocks noGrp="1" noChangeArrowheads="1"/>
          </p:cNvSpPr>
          <p:nvPr>
            <p:ph type="ctrTitle"/>
          </p:nvPr>
        </p:nvSpPr>
        <p:spPr>
          <a:xfrm>
            <a:off x="720000" y="2340000"/>
            <a:ext cx="7704000" cy="502629"/>
          </a:xfrm>
          <a:prstGeom prst="rect">
            <a:avLst/>
          </a:prstGeom>
        </p:spPr>
        <p:txBody>
          <a:bodyPr lIns="0" tIns="0" rIns="0" bIns="0" anchor="b" anchorCtr="0"/>
          <a:lstStyle>
            <a:lvl1pPr algn="l">
              <a:defRPr sz="3200" baseline="0">
                <a:solidFill>
                  <a:srgbClr val="FFFFFF"/>
                </a:solidFill>
                <a:latin typeface="+mj-lt"/>
                <a:ea typeface="HGPｺﾞｼｯｸE" pitchFamily="50" charset="-128"/>
                <a:cs typeface="Arial" pitchFamily="34" charset="0"/>
              </a:defRPr>
            </a:lvl1pPr>
          </a:lstStyle>
          <a:p>
            <a:r>
              <a:rPr lang="ja-JP" altLang="en-US" dirty="0"/>
              <a:t>マスタ タイトルの書式設定</a:t>
            </a:r>
          </a:p>
        </p:txBody>
      </p:sp>
      <p:sp>
        <p:nvSpPr>
          <p:cNvPr id="7" name="Rectangle 9"/>
          <p:cNvSpPr>
            <a:spLocks noGrp="1" noChangeArrowheads="1"/>
          </p:cNvSpPr>
          <p:nvPr>
            <p:ph type="subTitle" idx="1"/>
          </p:nvPr>
        </p:nvSpPr>
        <p:spPr>
          <a:xfrm>
            <a:off x="720000" y="3059999"/>
            <a:ext cx="7704000" cy="432000"/>
          </a:xfrm>
          <a:prstGeom prst="rect">
            <a:avLst/>
          </a:prstGeom>
        </p:spPr>
        <p:txBody>
          <a:bodyPr lIns="0" tIns="0" rIns="0" bIns="0" anchor="t" anchorCtr="0"/>
          <a:lstStyle>
            <a:lvl1pPr marL="0" indent="0" algn="l">
              <a:buFontTx/>
              <a:buNone/>
              <a:defRPr sz="2000">
                <a:solidFill>
                  <a:srgbClr val="FFFFFF"/>
                </a:solidFill>
                <a:latin typeface="+mj-lt"/>
                <a:ea typeface="HGPｺﾞｼｯｸE" pitchFamily="50" charset="-128"/>
                <a:cs typeface="Arial" pitchFamily="34" charset="0"/>
              </a:defRPr>
            </a:lvl1pPr>
          </a:lstStyle>
          <a:p>
            <a:r>
              <a:rPr lang="ja-JP" altLang="en-US" dirty="0"/>
              <a:t>マスタ サブタイトルの書式設定</a:t>
            </a:r>
            <a:endParaRPr lang="en-US" altLang="ja-JP" dirty="0"/>
          </a:p>
        </p:txBody>
      </p:sp>
      <p:sp>
        <p:nvSpPr>
          <p:cNvPr id="8" name="テキスト プレースホルダ 9"/>
          <p:cNvSpPr>
            <a:spLocks noGrp="1"/>
          </p:cNvSpPr>
          <p:nvPr>
            <p:ph type="body" sz="quarter" idx="10"/>
          </p:nvPr>
        </p:nvSpPr>
        <p:spPr>
          <a:xfrm>
            <a:off x="720000" y="4320000"/>
            <a:ext cx="7704000" cy="432000"/>
          </a:xfrm>
          <a:prstGeom prst="rect">
            <a:avLst/>
          </a:prstGeom>
          <a:ln>
            <a:noFill/>
          </a:ln>
        </p:spPr>
        <p:txBody>
          <a:bodyPr lIns="0" tIns="0" rIns="0" bIns="0" anchor="t" anchorCtr="0"/>
          <a:lstStyle>
            <a:lvl1pPr algn="l">
              <a:spcAft>
                <a:spcPts val="0"/>
              </a:spcAft>
              <a:buFontTx/>
              <a:buNone/>
              <a:defRPr sz="1400">
                <a:solidFill>
                  <a:srgbClr val="FFFFFF"/>
                </a:solidFill>
                <a:latin typeface="+mn-lt"/>
                <a:ea typeface="HGPｺﾞｼｯｸE" pitchFamily="50" charset="-128"/>
              </a:defRPr>
            </a:lvl1pPr>
            <a:lvl2pPr algn="ctr">
              <a:spcAft>
                <a:spcPts val="0"/>
              </a:spcAft>
              <a:buFontTx/>
              <a:buNone/>
              <a:defRPr sz="1200"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ja-JP" altLang="en-US" dirty="0"/>
              <a:t>マスタ 部署名の書式設定</a:t>
            </a:r>
          </a:p>
        </p:txBody>
      </p:sp>
      <p:sp>
        <p:nvSpPr>
          <p:cNvPr id="9" name="テキスト プレースホルダ 11"/>
          <p:cNvSpPr>
            <a:spLocks noGrp="1"/>
          </p:cNvSpPr>
          <p:nvPr>
            <p:ph type="body" sz="quarter" idx="11"/>
          </p:nvPr>
        </p:nvSpPr>
        <p:spPr>
          <a:xfrm>
            <a:off x="720000" y="6048000"/>
            <a:ext cx="7704000" cy="360000"/>
          </a:xfrm>
          <a:prstGeom prst="rect">
            <a:avLst/>
          </a:prstGeom>
          <a:ln>
            <a:noFill/>
          </a:ln>
        </p:spPr>
        <p:txBody>
          <a:bodyPr lIns="0" tIns="0" rIns="0" bIns="0" anchor="t" anchorCtr="0"/>
          <a:lstStyle>
            <a:lvl1pPr algn="l">
              <a:buFontTx/>
              <a:buNone/>
              <a:defRPr sz="1000" baseline="0">
                <a:solidFill>
                  <a:srgbClr val="FFFFFF"/>
                </a:solidFill>
                <a:latin typeface="+mn-lt"/>
                <a:ea typeface="メイリオ"/>
                <a:cs typeface="メイリオ"/>
              </a:defRPr>
            </a:lvl1pPr>
          </a:lstStyle>
          <a:p>
            <a:pPr lvl="0"/>
            <a:r>
              <a:rPr lang="ja-JP" altLang="en-US" dirty="0"/>
              <a:t>マスタ ライツ表記の書式設定</a:t>
            </a:r>
          </a:p>
        </p:txBody>
      </p:sp>
      <p:pic>
        <p:nvPicPr>
          <p:cNvPr id="12" name="Picture 36" descr="16_9_logo位置0902w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2000" y="358775"/>
            <a:ext cx="1270000" cy="433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Rectangle 9"/>
          <p:cNvSpPr/>
          <p:nvPr userDrawn="1"/>
        </p:nvSpPr>
        <p:spPr>
          <a:xfrm>
            <a:off x="432000" y="618332"/>
            <a:ext cx="1199220" cy="288032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en-GB" sz="1600" dirty="0" err="1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MiddlePage_1_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正方形/長方形 13"/>
          <p:cNvSpPr/>
          <p:nvPr userDrawn="1"/>
        </p:nvSpPr>
        <p:spPr>
          <a:xfrm>
            <a:off x="0" y="0"/>
            <a:ext cx="9142412" cy="6858000"/>
          </a:xfrm>
          <a:prstGeom prst="rect">
            <a:avLst/>
          </a:prstGeom>
          <a:solidFill>
            <a:srgbClr val="000000">
              <a:alpha val="50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kumimoji="1" lang="ja-JP" altLang="en-US" dirty="0"/>
          </a:p>
        </p:txBody>
      </p:sp>
      <p:sp>
        <p:nvSpPr>
          <p:cNvPr id="23" name="正方形/長方形 22"/>
          <p:cNvSpPr/>
          <p:nvPr userDrawn="1"/>
        </p:nvSpPr>
        <p:spPr>
          <a:xfrm>
            <a:off x="0" y="0"/>
            <a:ext cx="9142413" cy="64262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kumimoji="1" lang="ja-JP" altLang="en-US" dirty="0"/>
          </a:p>
        </p:txBody>
      </p:sp>
      <p:sp>
        <p:nvSpPr>
          <p:cNvPr id="21" name="Rectangle 13"/>
          <p:cNvSpPr>
            <a:spLocks noChangeArrowheads="1"/>
          </p:cNvSpPr>
          <p:nvPr userDrawn="1"/>
        </p:nvSpPr>
        <p:spPr bwMode="auto">
          <a:xfrm>
            <a:off x="0" y="6426198"/>
            <a:ext cx="9140313" cy="432000"/>
          </a:xfrm>
          <a:prstGeom prst="rect">
            <a:avLst/>
          </a:prstGeom>
          <a:gradFill flip="none" rotWithShape="1">
            <a:gsLst>
              <a:gs pos="15000">
                <a:schemeClr val="tx1">
                  <a:alpha val="50000"/>
                </a:schemeClr>
              </a:gs>
              <a:gs pos="75000">
                <a:srgbClr val="FFFFFF">
                  <a:alpha val="0"/>
                </a:srgbClr>
              </a:gs>
            </a:gsLst>
            <a:lin ang="10800000" scaled="0"/>
            <a:tileRect/>
          </a:gradFill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r">
              <a:defRPr/>
            </a:pPr>
            <a:endParaRPr lang="ja-JP" altLang="en-US" dirty="0">
              <a:solidFill>
                <a:srgbClr val="CD0921"/>
              </a:solidFill>
              <a:latin typeface="Lucida Sans"/>
              <a:ea typeface="メイリオ"/>
              <a:cs typeface="Lucida Sans"/>
            </a:endParaRPr>
          </a:p>
        </p:txBody>
      </p:sp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76000" y="396000"/>
            <a:ext cx="7164000" cy="720725"/>
          </a:xfrm>
          <a:prstGeom prst="rect">
            <a:avLst/>
          </a:prstGeom>
        </p:spPr>
        <p:txBody>
          <a:bodyPr lIns="0" tIns="0" rIns="0" bIns="0" anchor="b" anchorCtr="0"/>
          <a:lstStyle>
            <a:lvl1pPr>
              <a:defRPr b="1" baseline="0">
                <a:solidFill>
                  <a:srgbClr val="003366"/>
                </a:solidFill>
                <a:latin typeface="+mj-lt"/>
                <a:ea typeface="+mj-ea"/>
                <a:cs typeface="Arial" pitchFamily="34" charset="0"/>
              </a:defRPr>
            </a:lvl1pPr>
          </a:lstStyle>
          <a:p>
            <a:r>
              <a:rPr lang="ja-JP" altLang="en-US" dirty="0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 hasCustomPrompt="1"/>
          </p:nvPr>
        </p:nvSpPr>
        <p:spPr>
          <a:xfrm>
            <a:off x="575999" y="1224000"/>
            <a:ext cx="8352000" cy="5040000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itchFamily="34" charset="0"/>
              <a:buChar char="•"/>
              <a:defRPr sz="2000" baseline="0">
                <a:solidFill>
                  <a:srgbClr val="000000"/>
                </a:solidFill>
                <a:latin typeface="+mn-lt"/>
                <a:ea typeface="+mn-ea"/>
                <a:cs typeface="Arial" pitchFamily="34" charset="0"/>
              </a:defRPr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itchFamily="34" charset="0"/>
              <a:buChar char="•"/>
              <a:defRPr sz="1800" baseline="0">
                <a:solidFill>
                  <a:srgbClr val="000000"/>
                </a:solidFill>
                <a:latin typeface="+mn-lt"/>
                <a:ea typeface="+mn-ea"/>
                <a:cs typeface="Arial" pitchFamily="34" charset="0"/>
              </a:defRPr>
            </a:lvl2pPr>
            <a:lvl3pPr>
              <a:lnSpc>
                <a:spcPct val="100000"/>
              </a:lnSpc>
              <a:spcAft>
                <a:spcPts val="600"/>
              </a:spcAft>
              <a:buFont typeface="Arial" pitchFamily="34" charset="0"/>
              <a:buChar char="•"/>
              <a:defRPr sz="1600" baseline="0">
                <a:latin typeface="+mn-lt"/>
                <a:cs typeface="Arial" pitchFamily="34" charset="0"/>
              </a:defRPr>
            </a:lvl3pPr>
            <a:lvl4pPr>
              <a:lnSpc>
                <a:spcPct val="100000"/>
              </a:lnSpc>
              <a:spcAft>
                <a:spcPts val="600"/>
              </a:spcAft>
              <a:buFont typeface="Arial" pitchFamily="34" charset="0"/>
              <a:buChar char="•"/>
              <a:defRPr sz="1400" baseline="0"/>
            </a:lvl4pPr>
            <a:lvl5pPr>
              <a:lnSpc>
                <a:spcPct val="100000"/>
              </a:lnSpc>
              <a:spcAft>
                <a:spcPts val="600"/>
              </a:spcAft>
              <a:buFont typeface="Arial" pitchFamily="34" charset="0"/>
              <a:buChar char="•"/>
              <a:defRPr sz="1200" baseline="0"/>
            </a:lvl5pPr>
            <a:lvl6pPr>
              <a:lnSpc>
                <a:spcPct val="100000"/>
              </a:lnSpc>
              <a:spcAft>
                <a:spcPts val="600"/>
              </a:spcAft>
              <a:defRPr sz="1400" baseline="0"/>
            </a:lvl6pPr>
            <a:lvl7pPr>
              <a:lnSpc>
                <a:spcPct val="100000"/>
              </a:lnSpc>
              <a:spcAft>
                <a:spcPts val="600"/>
              </a:spcAft>
              <a:defRPr sz="1050" baseline="0"/>
            </a:lvl7pPr>
            <a:lvl8pPr>
              <a:lnSpc>
                <a:spcPct val="100000"/>
              </a:lnSpc>
              <a:spcAft>
                <a:spcPts val="600"/>
              </a:spcAft>
              <a:defRPr sz="900"/>
            </a:lvl8pPr>
            <a:lvl9pPr>
              <a:lnSpc>
                <a:spcPct val="100000"/>
              </a:lnSpc>
              <a:spcAft>
                <a:spcPts val="600"/>
              </a:spcAft>
              <a:defRPr sz="900" baseline="0"/>
            </a:lvl9pPr>
          </a:lstStyle>
          <a:p>
            <a:pPr lvl="0"/>
            <a:r>
              <a:rPr lang="en-GB" altLang="ja-JP" dirty="0"/>
              <a:t>24pnt level</a:t>
            </a:r>
            <a:endParaRPr lang="ja-JP" altLang="en-US" dirty="0"/>
          </a:p>
          <a:p>
            <a:pPr lvl="1"/>
            <a:r>
              <a:rPr lang="en-GB" altLang="ja-JP" dirty="0"/>
              <a:t>20pnt level</a:t>
            </a:r>
          </a:p>
          <a:p>
            <a:pPr lvl="2"/>
            <a:r>
              <a:rPr lang="en-GB" altLang="ja-JP" dirty="0"/>
              <a:t>18pnt level</a:t>
            </a:r>
          </a:p>
          <a:p>
            <a:pPr lvl="3"/>
            <a:r>
              <a:rPr lang="en-GB" altLang="ja-JP" dirty="0"/>
              <a:t>16pnt level</a:t>
            </a:r>
          </a:p>
          <a:p>
            <a:pPr lvl="4"/>
            <a:r>
              <a:rPr lang="en-GB" altLang="ja-JP" dirty="0"/>
              <a:t>14pnt level</a:t>
            </a:r>
          </a:p>
          <a:p>
            <a:pPr lvl="5"/>
            <a:r>
              <a:rPr lang="en-GB" altLang="ja-JP" sz="1200" dirty="0"/>
              <a:t>12pnt level</a:t>
            </a:r>
          </a:p>
          <a:p>
            <a:pPr lvl="6"/>
            <a:r>
              <a:rPr lang="en-GB" altLang="ja-JP" sz="1000" dirty="0"/>
              <a:t>10pnt level</a:t>
            </a:r>
          </a:p>
          <a:p>
            <a:pPr lvl="7"/>
            <a:r>
              <a:rPr lang="en-GB" altLang="ja-JP" sz="800" dirty="0"/>
              <a:t>8pnt level</a:t>
            </a:r>
          </a:p>
          <a:p>
            <a:pPr lvl="8"/>
            <a:r>
              <a:rPr lang="en-GB" altLang="ja-JP" sz="600" dirty="0"/>
              <a:t>6 </a:t>
            </a:r>
            <a:r>
              <a:rPr lang="en-GB" altLang="ja-JP" sz="600" dirty="0" err="1"/>
              <a:t>pnt</a:t>
            </a:r>
            <a:r>
              <a:rPr lang="en-GB" altLang="ja-JP" sz="600" dirty="0"/>
              <a:t> level</a:t>
            </a:r>
            <a:endParaRPr lang="en-GB" altLang="ja-JP" sz="800" dirty="0"/>
          </a:p>
          <a:p>
            <a:pPr lvl="8"/>
            <a:endParaRPr lang="en-GB" altLang="ja-JP" dirty="0"/>
          </a:p>
          <a:p>
            <a:pPr lvl="8"/>
            <a:endParaRPr lang="ja-JP" altLang="en-US" dirty="0"/>
          </a:p>
        </p:txBody>
      </p:sp>
      <p:sp>
        <p:nvSpPr>
          <p:cNvPr id="15" name="Rectangle 11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1260000" y="6534150"/>
            <a:ext cx="5760000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>
              <a:defRPr kumimoji="1" sz="1000">
                <a:solidFill>
                  <a:schemeClr val="bg1"/>
                </a:solidFill>
                <a:latin typeface="+mn-lt"/>
                <a:ea typeface="メイリオ"/>
              </a:defRPr>
            </a:lvl1pPr>
          </a:lstStyle>
          <a:p>
            <a:pPr>
              <a:defRPr/>
            </a:pPr>
            <a:r>
              <a:rPr lang="en-US" altLang="ja-JP" dirty="0"/>
              <a:t>JCTVC-O0066</a:t>
            </a:r>
          </a:p>
        </p:txBody>
      </p:sp>
      <p:sp>
        <p:nvSpPr>
          <p:cNvPr id="16" name="Rectangle 10"/>
          <p:cNvSpPr>
            <a:spLocks noGrp="1" noChangeArrowheads="1"/>
          </p:cNvSpPr>
          <p:nvPr>
            <p:ph type="dt" sz="half" idx="2"/>
          </p:nvPr>
        </p:nvSpPr>
        <p:spPr>
          <a:xfrm>
            <a:off x="576000" y="6534150"/>
            <a:ext cx="648000" cy="215900"/>
          </a:xfrm>
          <a:prstGeom prst="rect">
            <a:avLst/>
          </a:prstGeom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l">
              <a:defRPr kumimoji="1" sz="1000" b="0" i="0" baseline="0">
                <a:solidFill>
                  <a:schemeClr val="bg1"/>
                </a:solidFill>
                <a:latin typeface="+mn-lt"/>
                <a:ea typeface="HGP行書体" pitchFamily="66" charset="-128"/>
                <a:cs typeface="Arial" pitchFamily="34" charset="0"/>
              </a:defRPr>
            </a:lvl1pPr>
          </a:lstStyle>
          <a:p>
            <a:pPr>
              <a:defRPr/>
            </a:pPr>
            <a:fld id="{DEFDBDAD-53CD-41C4-AAF3-D833CC543004}" type="datetime1">
              <a:rPr lang="ja-JP" altLang="en-US" smtClean="0"/>
              <a:pPr>
                <a:defRPr/>
              </a:pPr>
              <a:t>2020/4/6</a:t>
            </a:fld>
            <a:endParaRPr lang="en-US" altLang="ja-JP" dirty="0"/>
          </a:p>
        </p:txBody>
      </p:sp>
      <p:sp>
        <p:nvSpPr>
          <p:cNvPr id="17" name="Rectangle 12"/>
          <p:cNvSpPr>
            <a:spLocks noGrp="1" noChangeArrowheads="1"/>
          </p:cNvSpPr>
          <p:nvPr>
            <p:ph type="sldNum" sz="quarter" idx="4"/>
          </p:nvPr>
        </p:nvSpPr>
        <p:spPr>
          <a:xfrm>
            <a:off x="126000" y="6534150"/>
            <a:ext cx="252000" cy="215900"/>
          </a:xfrm>
          <a:prstGeom prst="rect">
            <a:avLst/>
          </a:prstGeom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r">
              <a:defRPr kumimoji="1" sz="1000">
                <a:solidFill>
                  <a:schemeClr val="bg1"/>
                </a:solidFill>
                <a:latin typeface="+mn-lt"/>
                <a:ea typeface="メイリオ"/>
              </a:defRPr>
            </a:lvl1pPr>
          </a:lstStyle>
          <a:p>
            <a:pPr>
              <a:defRPr/>
            </a:pPr>
            <a:fld id="{7C6F3527-79FB-4A94-B9C7-E3F8D3D01080}" type="slidenum">
              <a:rPr lang="en-US" altLang="ja-JP" smtClean="0"/>
              <a:pPr>
                <a:defRPr/>
              </a:pPr>
              <a:t>‹#›</a:t>
            </a:fld>
            <a:endParaRPr lang="en-US" altLang="ja-JP" dirty="0"/>
          </a:p>
        </p:txBody>
      </p:sp>
      <p:cxnSp>
        <p:nvCxnSpPr>
          <p:cNvPr id="26" name="直線コネクタ 25"/>
          <p:cNvCxnSpPr/>
          <p:nvPr userDrawn="1"/>
        </p:nvCxnSpPr>
        <p:spPr>
          <a:xfrm rot="5400000">
            <a:off x="323337" y="6642000"/>
            <a:ext cx="216000" cy="1588"/>
          </a:xfrm>
          <a:prstGeom prst="line">
            <a:avLst/>
          </a:prstGeom>
          <a:ln w="317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3" name="Picture 36" descr="16_9_logo位置0902w"/>
          <p:cNvPicPr>
            <a:picLocks noChangeAspect="1" noChangeArrowheads="1"/>
          </p:cNvPicPr>
          <p:nvPr userDrawn="1"/>
        </p:nvPicPr>
        <p:blipFill>
          <a:blip r:embed="rId2" cstate="print">
            <a:lum bright="-100000"/>
          </a:blip>
          <a:srcRect/>
          <a:stretch>
            <a:fillRect/>
          </a:stretch>
        </p:blipFill>
        <p:spPr bwMode="auto">
          <a:xfrm>
            <a:off x="7886700" y="190500"/>
            <a:ext cx="1054100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Rectangle 11"/>
          <p:cNvSpPr/>
          <p:nvPr userDrawn="1"/>
        </p:nvSpPr>
        <p:spPr>
          <a:xfrm>
            <a:off x="7812360" y="406847"/>
            <a:ext cx="1128440" cy="288032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en-GB" sz="1600" dirty="0" err="1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iddlePage_2_visu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正方形/長方形 16"/>
          <p:cNvSpPr/>
          <p:nvPr userDrawn="1"/>
        </p:nvSpPr>
        <p:spPr>
          <a:xfrm>
            <a:off x="0" y="0"/>
            <a:ext cx="9142412" cy="6858000"/>
          </a:xfrm>
          <a:prstGeom prst="rect">
            <a:avLst/>
          </a:prstGeom>
          <a:solidFill>
            <a:srgbClr val="000000">
              <a:alpha val="50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kumimoji="1" lang="ja-JP" altLang="en-US" dirty="0"/>
          </a:p>
        </p:txBody>
      </p:sp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76000" y="396000"/>
            <a:ext cx="7164000" cy="720725"/>
          </a:xfrm>
          <a:prstGeom prst="rect">
            <a:avLst/>
          </a:prstGeom>
        </p:spPr>
        <p:txBody>
          <a:bodyPr lIns="0" tIns="0" rIns="0" bIns="0" anchor="b" anchorCtr="0"/>
          <a:lstStyle>
            <a:lvl1pPr>
              <a:defRPr baseline="0">
                <a:solidFill>
                  <a:srgbClr val="FFFFFF"/>
                </a:solidFill>
                <a:latin typeface="+mj-lt"/>
                <a:ea typeface="+mj-ea"/>
              </a:defRPr>
            </a:lvl1pPr>
          </a:lstStyle>
          <a:p>
            <a:r>
              <a:rPr lang="ja-JP" altLang="en-US" dirty="0"/>
              <a:t>マスタ タイトルの書式設定</a:t>
            </a:r>
          </a:p>
        </p:txBody>
      </p:sp>
      <p:sp>
        <p:nvSpPr>
          <p:cNvPr id="6" name="コンテンツ プレースホルダ 2"/>
          <p:cNvSpPr>
            <a:spLocks noGrp="1"/>
          </p:cNvSpPr>
          <p:nvPr>
            <p:ph idx="1"/>
          </p:nvPr>
        </p:nvSpPr>
        <p:spPr>
          <a:xfrm>
            <a:off x="575999" y="1224000"/>
            <a:ext cx="8352000" cy="5040000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ts val="3400"/>
              </a:lnSpc>
              <a:spcBef>
                <a:spcPts val="0"/>
              </a:spcBef>
              <a:buFontTx/>
              <a:buNone/>
              <a:defRPr baseline="0">
                <a:solidFill>
                  <a:srgbClr val="FFFFFF"/>
                </a:solidFill>
                <a:latin typeface="+mn-lt"/>
                <a:ea typeface="+mn-ea"/>
              </a:defRPr>
            </a:lvl1pPr>
            <a:lvl2pPr>
              <a:lnSpc>
                <a:spcPts val="3400"/>
              </a:lnSpc>
              <a:spcBef>
                <a:spcPts val="0"/>
              </a:spcBef>
              <a:buFontTx/>
              <a:buNone/>
              <a:defRPr baseline="0">
                <a:solidFill>
                  <a:srgbClr val="FFFFFF"/>
                </a:solidFill>
                <a:latin typeface="+mn-lt"/>
                <a:ea typeface="+mn-ea"/>
              </a:defRPr>
            </a:lvl2pPr>
            <a:lvl3pPr>
              <a:buFont typeface="Arial" pitchFamily="34" charset="0"/>
              <a:buChar char="•"/>
              <a:defRPr/>
            </a:lvl3pPr>
            <a:lvl4pPr>
              <a:buFont typeface="Arial" pitchFamily="34" charset="0"/>
              <a:buChar char="•"/>
              <a:defRPr/>
            </a:lvl4pPr>
            <a:lvl5pPr>
              <a:buFont typeface="Arial" pitchFamily="34" charset="0"/>
              <a:buChar char="•"/>
              <a:defRPr/>
            </a:lvl5pPr>
          </a:lstStyle>
          <a:p>
            <a:pPr lvl="0"/>
            <a:r>
              <a:rPr lang="ja-JP" altLang="en-US" dirty="0"/>
              <a:t>マスタ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</p:txBody>
      </p:sp>
      <p:sp>
        <p:nvSpPr>
          <p:cNvPr id="16" name="Rectangle 13"/>
          <p:cNvSpPr>
            <a:spLocks noChangeArrowheads="1"/>
          </p:cNvSpPr>
          <p:nvPr userDrawn="1"/>
        </p:nvSpPr>
        <p:spPr bwMode="auto">
          <a:xfrm>
            <a:off x="0" y="6426199"/>
            <a:ext cx="9144000" cy="431801"/>
          </a:xfrm>
          <a:prstGeom prst="rect">
            <a:avLst/>
          </a:prstGeom>
          <a:gradFill flip="none" rotWithShape="1">
            <a:gsLst>
              <a:gs pos="15000">
                <a:schemeClr val="tx1">
                  <a:alpha val="50000"/>
                </a:schemeClr>
              </a:gs>
              <a:gs pos="75000">
                <a:srgbClr val="FFFFFF">
                  <a:alpha val="0"/>
                </a:srgbClr>
              </a:gs>
            </a:gsLst>
            <a:lin ang="10800000" scaled="0"/>
            <a:tileRect/>
          </a:gradFill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r">
              <a:defRPr/>
            </a:pPr>
            <a:endParaRPr lang="ja-JP" altLang="en-US" dirty="0">
              <a:solidFill>
                <a:srgbClr val="CD0921"/>
              </a:solidFill>
              <a:latin typeface="Lucida Sans"/>
              <a:ea typeface="メイリオ"/>
              <a:cs typeface="Lucida Sans"/>
            </a:endParaRPr>
          </a:p>
        </p:txBody>
      </p:sp>
      <p:sp>
        <p:nvSpPr>
          <p:cNvPr id="10" name="Rectangle 11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1260000" y="6534150"/>
            <a:ext cx="5760000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>
              <a:defRPr kumimoji="1" sz="1000">
                <a:solidFill>
                  <a:schemeClr val="bg1"/>
                </a:solidFill>
                <a:latin typeface="+mn-lt"/>
                <a:ea typeface="メイリオ"/>
              </a:defRPr>
            </a:lvl1pPr>
          </a:lstStyle>
          <a:p>
            <a:pPr>
              <a:defRPr/>
            </a:pPr>
            <a:r>
              <a:rPr lang="en-US" altLang="ja-JP" dirty="0"/>
              <a:t>JCTVC-O0066</a:t>
            </a:r>
          </a:p>
        </p:txBody>
      </p:sp>
      <p:sp>
        <p:nvSpPr>
          <p:cNvPr id="11" name="Date Placeholder 10"/>
          <p:cNvSpPr>
            <a:spLocks noGrp="1" noChangeArrowheads="1"/>
          </p:cNvSpPr>
          <p:nvPr>
            <p:ph type="dt" sz="half" idx="2"/>
          </p:nvPr>
        </p:nvSpPr>
        <p:spPr>
          <a:xfrm>
            <a:off x="576000" y="6534150"/>
            <a:ext cx="648000" cy="215900"/>
          </a:xfrm>
          <a:prstGeom prst="rect">
            <a:avLst/>
          </a:prstGeom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l">
              <a:defRPr kumimoji="1" sz="1000" b="0" i="0" baseline="0">
                <a:solidFill>
                  <a:schemeClr val="bg1"/>
                </a:solidFill>
                <a:latin typeface="+mn-lt"/>
                <a:ea typeface="HGP創英角ｺﾞｼｯｸUB" pitchFamily="50" charset="-128"/>
                <a:cs typeface="Arial"/>
              </a:defRPr>
            </a:lvl1pPr>
          </a:lstStyle>
          <a:p>
            <a:pPr>
              <a:defRPr/>
            </a:pPr>
            <a:fld id="{FECD3C8C-7A17-4828-B6C3-C609AC02B6B8}" type="datetime1">
              <a:rPr lang="ja-JP" altLang="en-US" smtClean="0"/>
              <a:pPr>
                <a:defRPr/>
              </a:pPr>
              <a:t>2020/4/6</a:t>
            </a:fld>
            <a:endParaRPr lang="en-US" altLang="ja-JP" dirty="0"/>
          </a:p>
        </p:txBody>
      </p:sp>
      <p:sp>
        <p:nvSpPr>
          <p:cNvPr id="12" name="Rectangle 12"/>
          <p:cNvSpPr>
            <a:spLocks noGrp="1" noChangeArrowheads="1"/>
          </p:cNvSpPr>
          <p:nvPr>
            <p:ph type="sldNum" sz="quarter" idx="4"/>
          </p:nvPr>
        </p:nvSpPr>
        <p:spPr>
          <a:xfrm>
            <a:off x="126000" y="6534150"/>
            <a:ext cx="252000" cy="215900"/>
          </a:xfrm>
          <a:prstGeom prst="rect">
            <a:avLst/>
          </a:prstGeom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r">
              <a:defRPr kumimoji="1" sz="1000">
                <a:solidFill>
                  <a:schemeClr val="bg1"/>
                </a:solidFill>
                <a:latin typeface="+mn-lt"/>
                <a:ea typeface="メイリオ"/>
              </a:defRPr>
            </a:lvl1pPr>
          </a:lstStyle>
          <a:p>
            <a:pPr>
              <a:defRPr/>
            </a:pPr>
            <a:fld id="{7C6F3527-79FB-4A94-B9C7-E3F8D3D01080}" type="slidenum">
              <a:rPr lang="en-US" altLang="ja-JP" smtClean="0"/>
              <a:pPr>
                <a:defRPr/>
              </a:pPr>
              <a:t>‹#›</a:t>
            </a:fld>
            <a:endParaRPr lang="en-US" altLang="ja-JP" dirty="0"/>
          </a:p>
        </p:txBody>
      </p:sp>
      <p:cxnSp>
        <p:nvCxnSpPr>
          <p:cNvPr id="19" name="直線コネクタ 18"/>
          <p:cNvCxnSpPr/>
          <p:nvPr userDrawn="1"/>
        </p:nvCxnSpPr>
        <p:spPr>
          <a:xfrm rot="5400000">
            <a:off x="323337" y="6642000"/>
            <a:ext cx="216000" cy="1588"/>
          </a:xfrm>
          <a:prstGeom prst="line">
            <a:avLst/>
          </a:prstGeom>
          <a:ln w="317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3" name="Picture 36" descr="16_9_logo位置0902w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86700" y="190500"/>
            <a:ext cx="1054100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Picture 63" descr="english_naka_confidential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08963" y="6462713"/>
            <a:ext cx="935037" cy="395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Rectangle 13"/>
          <p:cNvSpPr/>
          <p:nvPr userDrawn="1"/>
        </p:nvSpPr>
        <p:spPr>
          <a:xfrm>
            <a:off x="7814140" y="406847"/>
            <a:ext cx="1199220" cy="288032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en-GB" sz="1600" dirty="0" err="1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iddlePage_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正方形/長方形 3"/>
          <p:cNvSpPr/>
          <p:nvPr userDrawn="1"/>
        </p:nvSpPr>
        <p:spPr>
          <a:xfrm>
            <a:off x="0" y="0"/>
            <a:ext cx="9142413" cy="6858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kumimoji="1" lang="ja-JP" altLang="en-US" dirty="0"/>
          </a:p>
        </p:txBody>
      </p:sp>
      <p:pic>
        <p:nvPicPr>
          <p:cNvPr id="5" name="Picture 36" descr="16_9_logo位置0902w"/>
          <p:cNvPicPr>
            <a:picLocks noChangeAspect="1" noChangeArrowheads="1"/>
          </p:cNvPicPr>
          <p:nvPr userDrawn="1"/>
        </p:nvPicPr>
        <p:blipFill>
          <a:blip r:embed="rId2" cstate="print">
            <a:lum bright="-100000"/>
          </a:blip>
          <a:srcRect/>
          <a:stretch>
            <a:fillRect/>
          </a:stretch>
        </p:blipFill>
        <p:spPr bwMode="auto">
          <a:xfrm>
            <a:off x="7886700" y="190500"/>
            <a:ext cx="1054100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5"/>
          <p:cNvSpPr/>
          <p:nvPr userDrawn="1"/>
        </p:nvSpPr>
        <p:spPr>
          <a:xfrm>
            <a:off x="7812360" y="406847"/>
            <a:ext cx="1128440" cy="288032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en-GB" sz="1600" dirty="0" err="1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正方形/長方形 2"/>
          <p:cNvSpPr/>
          <p:nvPr userDrawn="1"/>
        </p:nvSpPr>
        <p:spPr>
          <a:xfrm>
            <a:off x="0" y="0"/>
            <a:ext cx="9142413" cy="6858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kumimoji="1" lang="ja-JP" alt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st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正方形/長方形 4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pic>
        <p:nvPicPr>
          <p:cNvPr id="10" name="図 9" descr="mblogo_w.pdf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3600000" y="3114000"/>
            <a:ext cx="1944000" cy="659449"/>
          </a:xfrm>
          <a:prstGeom prst="rect">
            <a:avLst/>
          </a:prstGeom>
        </p:spPr>
      </p:pic>
      <p:sp>
        <p:nvSpPr>
          <p:cNvPr id="4" name="テキスト ボックス 3"/>
          <p:cNvSpPr txBox="1"/>
          <p:nvPr userDrawn="1"/>
        </p:nvSpPr>
        <p:spPr bwMode="white">
          <a:xfrm>
            <a:off x="359999" y="6011999"/>
            <a:ext cx="8424000" cy="685785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ctr">
              <a:lnSpc>
                <a:spcPts val="1400"/>
              </a:lnSpc>
              <a:spcBef>
                <a:spcPts val="0"/>
              </a:spcBef>
              <a:spcAft>
                <a:spcPts val="400"/>
              </a:spcAft>
            </a:pPr>
            <a:r>
              <a:rPr kumimoji="1" lang="en-US" altLang="ja-JP" sz="1000" b="0" i="0" dirty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ea typeface="メイリオ"/>
                <a:cs typeface="Arial"/>
              </a:rPr>
              <a:t>“SONY” is a registered trademark and/or trademark of Sony Corporation.</a:t>
            </a:r>
          </a:p>
          <a:p>
            <a:pPr algn="ctr">
              <a:lnSpc>
                <a:spcPts val="1400"/>
              </a:lnSpc>
              <a:spcBef>
                <a:spcPts val="0"/>
              </a:spcBef>
              <a:spcAft>
                <a:spcPts val="400"/>
              </a:spcAft>
            </a:pPr>
            <a:r>
              <a:rPr kumimoji="1" lang="en-US" altLang="ja-JP" sz="1000" b="0" i="0" dirty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ea typeface="メイリオ"/>
                <a:cs typeface="Arial"/>
              </a:rPr>
              <a:t>Names of Sony products and services are the registered trademarks and/or trademarks of Sony Corporation or its Group companies.</a:t>
            </a:r>
          </a:p>
          <a:p>
            <a:pPr algn="ctr">
              <a:lnSpc>
                <a:spcPts val="1400"/>
              </a:lnSpc>
              <a:spcBef>
                <a:spcPts val="0"/>
              </a:spcBef>
              <a:spcAft>
                <a:spcPts val="400"/>
              </a:spcAft>
            </a:pPr>
            <a:r>
              <a:rPr kumimoji="1" lang="en-US" altLang="ja-JP" sz="1000" b="0" i="0" dirty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ea typeface="メイリオ"/>
                <a:cs typeface="Arial"/>
              </a:rPr>
              <a:t>Other company names and product names are the registered trademarks and/or trademarks of the respective companies.</a:t>
            </a:r>
          </a:p>
        </p:txBody>
      </p:sp>
      <p:sp>
        <p:nvSpPr>
          <p:cNvPr id="6" name="Rectangle 5"/>
          <p:cNvSpPr/>
          <p:nvPr userDrawn="1"/>
        </p:nvSpPr>
        <p:spPr>
          <a:xfrm>
            <a:off x="3600000" y="3527153"/>
            <a:ext cx="1944000" cy="288032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en-GB" sz="1600" dirty="0" err="1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314325" y="417513"/>
            <a:ext cx="8372475" cy="798512"/>
          </a:xfrm>
          <a:prstGeom prst="rect">
            <a:avLst/>
          </a:prstGeom>
        </p:spPr>
        <p:txBody>
          <a:bodyPr/>
          <a:lstStyle>
            <a:lvl1pPr>
              <a:defRPr>
                <a:latin typeface="+mn-lt"/>
              </a:defRPr>
            </a:lvl1pPr>
          </a:lstStyle>
          <a:p>
            <a:r>
              <a:rPr lang="ja-JP" altLang="en-US" dirty="0"/>
              <a:t>マスタ タイトルの書式設定</a:t>
            </a:r>
          </a:p>
        </p:txBody>
      </p:sp>
      <p:sp>
        <p:nvSpPr>
          <p:cNvPr id="3" name="Rectangle 5"/>
          <p:cNvSpPr>
            <a:spLocks noGrp="1" noChangeArrowheads="1"/>
          </p:cNvSpPr>
          <p:nvPr>
            <p:ph type="dt" sz="half" idx="10"/>
          </p:nvPr>
        </p:nvSpPr>
        <p:spPr>
          <a:xfrm>
            <a:off x="6581775" y="6542088"/>
            <a:ext cx="2133600" cy="187325"/>
          </a:xfrm>
          <a:prstGeom prst="rect">
            <a:avLst/>
          </a:prstGeom>
          <a:ln/>
        </p:spPr>
        <p:txBody>
          <a:bodyPr/>
          <a:lstStyle>
            <a:lvl1pPr>
              <a:defRPr sz="100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>
              <a:defRPr/>
            </a:pPr>
            <a:fld id="{3A7D8E13-587F-4043-AD86-D4716C173C01}" type="datetime1">
              <a:rPr lang="ja-JP" altLang="en-US" smtClean="0"/>
              <a:pPr>
                <a:defRPr/>
              </a:pPr>
              <a:t>2020/4/6</a:t>
            </a:fld>
            <a:endParaRPr lang="en-US" altLang="ja-JP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1"/>
          </p:nvPr>
        </p:nvSpPr>
        <p:spPr>
          <a:xfrm>
            <a:off x="314325" y="6540500"/>
            <a:ext cx="6267450" cy="187325"/>
          </a:xfrm>
          <a:prstGeom prst="rect">
            <a:avLst/>
          </a:prstGeom>
          <a:ln/>
        </p:spPr>
        <p:txBody>
          <a:bodyPr/>
          <a:lstStyle>
            <a:lvl1pPr>
              <a:defRPr sz="1000">
                <a:solidFill>
                  <a:schemeClr val="bg1"/>
                </a:solidFill>
                <a:latin typeface="+mn-lt"/>
              </a:defRPr>
            </a:lvl1pPr>
          </a:lstStyle>
          <a:p>
            <a:pPr>
              <a:defRPr/>
            </a:pPr>
            <a:r>
              <a:rPr lang="en-US" altLang="ja-JP" dirty="0"/>
              <a:t>JCTVC-O0066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358188" y="6542088"/>
            <a:ext cx="641350" cy="187325"/>
          </a:xfrm>
          <a:prstGeom prst="rect">
            <a:avLst/>
          </a:prstGeom>
          <a:ln/>
        </p:spPr>
        <p:txBody>
          <a:bodyPr/>
          <a:lstStyle>
            <a:lvl1pPr>
              <a:defRPr sz="1000">
                <a:solidFill>
                  <a:schemeClr val="bg1"/>
                </a:solidFill>
                <a:latin typeface="+mn-lt"/>
              </a:defRPr>
            </a:lvl1pPr>
          </a:lstStyle>
          <a:p>
            <a:pPr>
              <a:defRPr/>
            </a:pPr>
            <a:fld id="{893FB7ED-E398-470A-A047-E362B4515958}" type="slidenum">
              <a:rPr lang="ja-JP" altLang="en-US" smtClean="0"/>
              <a:pPr>
                <a:defRPr/>
              </a:pPr>
              <a:t>‹#›</a:t>
            </a:fld>
            <a:endParaRPr lang="en-US" altLang="ja-JP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図 23" descr="GBM_top_4-3.jpg"/>
          <p:cNvPicPr>
            <a:picLocks noChangeAspect="1"/>
          </p:cNvPicPr>
          <p:nvPr userDrawn="1"/>
        </p:nvPicPr>
        <p:blipFill>
          <a:blip r:embed="rId9" cstate="print">
            <a:lum/>
          </a:blip>
          <a:srcRect r="287" b="377"/>
          <a:stretch>
            <a:fillRect/>
          </a:stretch>
        </p:blipFill>
        <p:spPr bwMode="auto">
          <a:xfrm>
            <a:off x="-6350" y="0"/>
            <a:ext cx="9153525" cy="6862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050" r:id="rId1"/>
    <p:sldLayoutId id="2147484051" r:id="rId2"/>
    <p:sldLayoutId id="2147484052" r:id="rId3"/>
    <p:sldLayoutId id="2147484053" r:id="rId4"/>
    <p:sldLayoutId id="2147484054" r:id="rId5"/>
    <p:sldLayoutId id="2147484035" r:id="rId6"/>
    <p:sldLayoutId id="2147484055" r:id="rId7"/>
  </p:sldLayoutIdLst>
  <p:hf hdr="0"/>
  <p:txStyles>
    <p:titleStyle>
      <a:lvl1pPr algn="l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bg1"/>
          </a:solidFill>
          <a:latin typeface="+mj-lt"/>
          <a:ea typeface="+mj-ea"/>
          <a:cs typeface="HGP創英角ｺﾞｼｯｸUB" pitchFamily="50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  <a:cs typeface="HGP創英角ｺﾞｼｯｸUB" pitchFamily="50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  <a:cs typeface="HGP創英角ｺﾞｼｯｸUB" pitchFamily="50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  <a:cs typeface="HGP創英角ｺﾞｼｯｸUB" pitchFamily="50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  <a:cs typeface="HGP創英角ｺﾞｼｯｸUB" pitchFamily="50" charset="-128"/>
        </a:defRPr>
      </a:lvl5pPr>
      <a:lvl6pPr marL="457200" algn="l" rtl="0" fontAlgn="base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6pPr>
      <a:lvl7pPr marL="914400" algn="l" rtl="0" fontAlgn="base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7pPr>
      <a:lvl8pPr marL="1371600" algn="l" rtl="0" fontAlgn="base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8pPr>
      <a:lvl9pPr marL="1828800" algn="l" rtl="0" fontAlgn="base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kumimoji="1" sz="2800">
          <a:solidFill>
            <a:schemeClr val="bg1"/>
          </a:solidFill>
          <a:latin typeface="+mn-lt"/>
          <a:ea typeface="+mn-ea"/>
          <a:cs typeface="HGP創英角ｺﾞｼｯｸUB" pitchFamily="50" charset="-128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kumimoji="1" sz="2400">
          <a:solidFill>
            <a:schemeClr val="bg1"/>
          </a:solidFill>
          <a:latin typeface="+mn-lt"/>
          <a:ea typeface="+mn-ea"/>
          <a:cs typeface="HGP創英角ｺﾞｼｯｸUB" pitchFamily="50" charset="-128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kumimoji="1" sz="2400">
          <a:solidFill>
            <a:schemeClr val="tx1"/>
          </a:solidFill>
          <a:latin typeface="+mn-lt"/>
          <a:ea typeface="+mn-ea"/>
          <a:cs typeface="HGP創英角ｺﾞｼｯｸUB" pitchFamily="50" charset="-128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kumimoji="1" sz="2000">
          <a:solidFill>
            <a:schemeClr val="tx1"/>
          </a:solidFill>
          <a:latin typeface="+mn-lt"/>
          <a:ea typeface="+mn-ea"/>
          <a:cs typeface="HGP創英角ｺﾞｼｯｸUB" pitchFamily="50" charset="-128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kumimoji="1" sz="2000">
          <a:solidFill>
            <a:schemeClr val="tx1"/>
          </a:solidFill>
          <a:latin typeface="+mn-lt"/>
          <a:ea typeface="+mn-ea"/>
          <a:cs typeface="HGP創英角ｺﾞｼｯｸUB" pitchFamily="50" charset="-128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タイトル 9"/>
          <p:cNvSpPr>
            <a:spLocks noGrp="1"/>
          </p:cNvSpPr>
          <p:nvPr>
            <p:ph type="ctrTitle"/>
          </p:nvPr>
        </p:nvSpPr>
        <p:spPr>
          <a:xfrm>
            <a:off x="720000" y="1427018"/>
            <a:ext cx="7963142" cy="1415612"/>
          </a:xfrm>
        </p:spPr>
        <p:txBody>
          <a:bodyPr/>
          <a:lstStyle/>
          <a:p>
            <a:pPr marL="1346200" indent="-1346200">
              <a:tabLst>
                <a:tab pos="1433513" algn="l"/>
              </a:tabLst>
            </a:pPr>
            <a:r>
              <a:rPr lang="en-GB" sz="2800" b="1" dirty="0"/>
              <a:t>4:4:4 vs. 4:2:0 Bit-rate in VTM</a:t>
            </a:r>
            <a:endParaRPr lang="ja-JP" altLang="en-US" sz="2400" dirty="0"/>
          </a:p>
        </p:txBody>
      </p:sp>
      <p:sp>
        <p:nvSpPr>
          <p:cNvPr id="6" name="サブタイトル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ja-JP" dirty="0"/>
              <a:t>JVET-R0243</a:t>
            </a:r>
            <a:endParaRPr kumimoji="1" lang="ja-JP" altLang="en-US" dirty="0"/>
          </a:p>
        </p:txBody>
      </p:sp>
      <p:sp>
        <p:nvSpPr>
          <p:cNvPr id="12" name="テキスト プレースホルダ 11"/>
          <p:cNvSpPr>
            <a:spLocks noGrp="1"/>
          </p:cNvSpPr>
          <p:nvPr>
            <p:ph type="body" sz="quarter" idx="10"/>
          </p:nvPr>
        </p:nvSpPr>
        <p:spPr>
          <a:xfrm>
            <a:off x="720000" y="4319999"/>
            <a:ext cx="7704000" cy="966375"/>
          </a:xfrm>
        </p:spPr>
        <p:txBody>
          <a:bodyPr/>
          <a:lstStyle/>
          <a:p>
            <a:pPr>
              <a:spcAft>
                <a:spcPct val="0"/>
              </a:spcAft>
            </a:pPr>
            <a:r>
              <a:rPr lang="en-US" altLang="ja-JP" dirty="0">
                <a:latin typeface="Arial" charset="0"/>
              </a:rPr>
              <a:t>Advanced Technology Team</a:t>
            </a:r>
          </a:p>
          <a:p>
            <a:pPr>
              <a:spcAft>
                <a:spcPct val="0"/>
              </a:spcAft>
            </a:pPr>
            <a:r>
              <a:rPr lang="en-US" altLang="ja-JP" dirty="0">
                <a:latin typeface="Arial" charset="0"/>
              </a:rPr>
              <a:t>European Professional Engineering</a:t>
            </a:r>
          </a:p>
          <a:p>
            <a:pPr>
              <a:spcAft>
                <a:spcPct val="0"/>
              </a:spcAft>
            </a:pPr>
            <a:r>
              <a:rPr lang="en-US" altLang="ja-JP" dirty="0">
                <a:latin typeface="Arial" charset="0"/>
              </a:rPr>
              <a:t>Sony Europe</a:t>
            </a:r>
          </a:p>
          <a:p>
            <a:pPr>
              <a:spcAft>
                <a:spcPct val="0"/>
              </a:spcAft>
            </a:pPr>
            <a:r>
              <a:rPr lang="en-US" altLang="ja-JP" dirty="0">
                <a:latin typeface="Arial" charset="0"/>
              </a:rPr>
              <a:t>Steve Keating</a:t>
            </a:r>
          </a:p>
        </p:txBody>
      </p:sp>
      <p:sp>
        <p:nvSpPr>
          <p:cNvPr id="13" name="テキスト プレースホルダ 1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ja-JP" dirty="0">
                <a:latin typeface="Arial" charset="0"/>
              </a:rPr>
              <a:t>Sony Corp.</a:t>
            </a:r>
          </a:p>
        </p:txBody>
      </p:sp>
    </p:spTree>
    <p:extLst>
      <p:ext uri="{BB962C8B-B14F-4D97-AF65-F5344CB8AC3E}">
        <p14:creationId xmlns:p14="http://schemas.microsoft.com/office/powerpoint/2010/main" val="65992571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6000" y="396001"/>
            <a:ext cx="7164000" cy="557850"/>
          </a:xfrm>
        </p:spPr>
        <p:txBody>
          <a:bodyPr/>
          <a:lstStyle/>
          <a:p>
            <a:r>
              <a:rPr lang="en-GB" dirty="0"/>
              <a:t>Introduction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 sz="1800" dirty="0"/>
          </a:p>
          <a:p>
            <a:r>
              <a:rPr lang="en-CA" dirty="0"/>
              <a:t>In Annex A, Table A3 of the specification,</a:t>
            </a:r>
            <a:br>
              <a:rPr lang="en-CA" dirty="0"/>
            </a:br>
            <a:r>
              <a:rPr lang="en-CA" dirty="0"/>
              <a:t>the values of </a:t>
            </a:r>
            <a:r>
              <a:rPr lang="en-CA" dirty="0" err="1"/>
              <a:t>CpbVclFactor</a:t>
            </a:r>
            <a:r>
              <a:rPr lang="en-CA" dirty="0"/>
              <a:t> and </a:t>
            </a:r>
            <a:r>
              <a:rPr lang="en-CA" dirty="0" err="1"/>
              <a:t>CpbNalFactor</a:t>
            </a:r>
            <a:r>
              <a:rPr lang="en-CA" dirty="0"/>
              <a:t> for the Main 4:4:4 10 profile are defined to be x2.5 those of the Main 10 profile.</a:t>
            </a:r>
          </a:p>
          <a:p>
            <a:endParaRPr lang="en-CA" dirty="0"/>
          </a:p>
          <a:p>
            <a:r>
              <a:rPr lang="en-CA" dirty="0"/>
              <a:t>This contribution compares bit-rates to check if this ratio is reasonable.</a:t>
            </a:r>
            <a:endParaRPr lang="en-GB" dirty="0"/>
          </a:p>
          <a:p>
            <a:endParaRPr lang="en-CA" dirty="0"/>
          </a:p>
          <a:p>
            <a:r>
              <a:rPr lang="en-CA" dirty="0"/>
              <a:t>Various 4:4:4 sequences were trial encoded with VTM8.0 and the (RA) bit-rates compared with their 4:2:0 versions </a:t>
            </a:r>
            <a:r>
              <a:rPr lang="en-CA" sz="1200" dirty="0"/>
              <a:t>(obtained using the HDR Tools functions)</a:t>
            </a:r>
            <a:r>
              <a:rPr lang="en-CA" dirty="0"/>
              <a:t>:</a:t>
            </a:r>
            <a:endParaRPr lang="en-GB" dirty="0"/>
          </a:p>
          <a:p>
            <a:endParaRPr lang="en-GB" dirty="0"/>
          </a:p>
          <a:p>
            <a:endParaRPr lang="en-GB" sz="1800" dirty="0"/>
          </a:p>
          <a:p>
            <a:endParaRPr lang="en-GB" sz="180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 dirty="0"/>
              <a:t>JVET-R0243</a:t>
            </a:r>
            <a:endParaRPr lang="ja-JP" alt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DEFDBDAD-53CD-41C4-AAF3-D833CC543004}" type="datetime1">
              <a:rPr lang="ja-JP" altLang="en-US" smtClean="0"/>
              <a:pPr>
                <a:defRPr/>
              </a:pPr>
              <a:t>2020/4/6</a:t>
            </a:fld>
            <a:endParaRPr lang="en-US" altLang="ja-JP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7C6F3527-79FB-4A94-B9C7-E3F8D3D01080}" type="slidenum">
              <a:rPr lang="en-US" altLang="ja-JP" smtClean="0"/>
              <a:pPr>
                <a:defRPr/>
              </a:pPr>
              <a:t>2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50771145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6000" y="396001"/>
            <a:ext cx="7164000" cy="557849"/>
          </a:xfrm>
        </p:spPr>
        <p:txBody>
          <a:bodyPr/>
          <a:lstStyle/>
          <a:p>
            <a:r>
              <a:rPr lang="en-GB" dirty="0"/>
              <a:t>Bit-rates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 dirty="0"/>
              <a:t>JVET-R0243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DEFDBDAD-53CD-41C4-AAF3-D833CC543004}" type="datetime1">
              <a:rPr lang="ja-JP" altLang="en-US" smtClean="0"/>
              <a:pPr>
                <a:defRPr/>
              </a:pPr>
              <a:t>2020/4/6</a:t>
            </a:fld>
            <a:endParaRPr lang="en-US" altLang="ja-JP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7C6F3527-79FB-4A94-B9C7-E3F8D3D01080}" type="slidenum">
              <a:rPr lang="en-US" altLang="ja-JP" smtClean="0"/>
              <a:pPr>
                <a:defRPr/>
              </a:pPr>
              <a:t>3</a:t>
            </a:fld>
            <a:endParaRPr lang="en-US" altLang="ja-JP" dirty="0"/>
          </a:p>
        </p:txBody>
      </p:sp>
      <p:graphicFrame>
        <p:nvGraphicFramePr>
          <p:cNvPr id="19" name="Content Placeholder 18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608280132"/>
              </p:ext>
            </p:extLst>
          </p:nvPr>
        </p:nvGraphicFramePr>
        <p:xfrm>
          <a:off x="1441242" y="1223960"/>
          <a:ext cx="6621879" cy="5040319"/>
        </p:xfrm>
        <a:graphic>
          <a:graphicData uri="http://schemas.openxmlformats.org/drawingml/2006/table">
            <a:tbl>
              <a:tblPr/>
              <a:tblGrid>
                <a:gridCol w="1320441">
                  <a:extLst>
                    <a:ext uri="{9D8B030D-6E8A-4147-A177-3AD203B41FA5}">
                      <a16:colId xmlns:a16="http://schemas.microsoft.com/office/drawing/2014/main" val="3121445835"/>
                    </a:ext>
                  </a:extLst>
                </a:gridCol>
                <a:gridCol w="314742">
                  <a:extLst>
                    <a:ext uri="{9D8B030D-6E8A-4147-A177-3AD203B41FA5}">
                      <a16:colId xmlns:a16="http://schemas.microsoft.com/office/drawing/2014/main" val="2630142490"/>
                    </a:ext>
                  </a:extLst>
                </a:gridCol>
                <a:gridCol w="435229">
                  <a:extLst>
                    <a:ext uri="{9D8B030D-6E8A-4147-A177-3AD203B41FA5}">
                      <a16:colId xmlns:a16="http://schemas.microsoft.com/office/drawing/2014/main" val="3169865697"/>
                    </a:ext>
                  </a:extLst>
                </a:gridCol>
                <a:gridCol w="177043">
                  <a:extLst>
                    <a:ext uri="{9D8B030D-6E8A-4147-A177-3AD203B41FA5}">
                      <a16:colId xmlns:a16="http://schemas.microsoft.com/office/drawing/2014/main" val="4186242958"/>
                    </a:ext>
                  </a:extLst>
                </a:gridCol>
                <a:gridCol w="435229">
                  <a:extLst>
                    <a:ext uri="{9D8B030D-6E8A-4147-A177-3AD203B41FA5}">
                      <a16:colId xmlns:a16="http://schemas.microsoft.com/office/drawing/2014/main" val="2167021679"/>
                    </a:ext>
                  </a:extLst>
                </a:gridCol>
                <a:gridCol w="177043">
                  <a:extLst>
                    <a:ext uri="{9D8B030D-6E8A-4147-A177-3AD203B41FA5}">
                      <a16:colId xmlns:a16="http://schemas.microsoft.com/office/drawing/2014/main" val="1112645465"/>
                    </a:ext>
                  </a:extLst>
                </a:gridCol>
                <a:gridCol w="363921">
                  <a:extLst>
                    <a:ext uri="{9D8B030D-6E8A-4147-A177-3AD203B41FA5}">
                      <a16:colId xmlns:a16="http://schemas.microsoft.com/office/drawing/2014/main" val="2189094380"/>
                    </a:ext>
                  </a:extLst>
                </a:gridCol>
                <a:gridCol w="422934">
                  <a:extLst>
                    <a:ext uri="{9D8B030D-6E8A-4147-A177-3AD203B41FA5}">
                      <a16:colId xmlns:a16="http://schemas.microsoft.com/office/drawing/2014/main" val="891163964"/>
                    </a:ext>
                  </a:extLst>
                </a:gridCol>
                <a:gridCol w="1072090">
                  <a:extLst>
                    <a:ext uri="{9D8B030D-6E8A-4147-A177-3AD203B41FA5}">
                      <a16:colId xmlns:a16="http://schemas.microsoft.com/office/drawing/2014/main" val="118114047"/>
                    </a:ext>
                  </a:extLst>
                </a:gridCol>
                <a:gridCol w="314742">
                  <a:extLst>
                    <a:ext uri="{9D8B030D-6E8A-4147-A177-3AD203B41FA5}">
                      <a16:colId xmlns:a16="http://schemas.microsoft.com/office/drawing/2014/main" val="3110426138"/>
                    </a:ext>
                  </a:extLst>
                </a:gridCol>
                <a:gridCol w="435229">
                  <a:extLst>
                    <a:ext uri="{9D8B030D-6E8A-4147-A177-3AD203B41FA5}">
                      <a16:colId xmlns:a16="http://schemas.microsoft.com/office/drawing/2014/main" val="764390380"/>
                    </a:ext>
                  </a:extLst>
                </a:gridCol>
                <a:gridCol w="177043">
                  <a:extLst>
                    <a:ext uri="{9D8B030D-6E8A-4147-A177-3AD203B41FA5}">
                      <a16:colId xmlns:a16="http://schemas.microsoft.com/office/drawing/2014/main" val="3665954939"/>
                    </a:ext>
                  </a:extLst>
                </a:gridCol>
                <a:gridCol w="435229">
                  <a:extLst>
                    <a:ext uri="{9D8B030D-6E8A-4147-A177-3AD203B41FA5}">
                      <a16:colId xmlns:a16="http://schemas.microsoft.com/office/drawing/2014/main" val="1514723537"/>
                    </a:ext>
                  </a:extLst>
                </a:gridCol>
                <a:gridCol w="177043">
                  <a:extLst>
                    <a:ext uri="{9D8B030D-6E8A-4147-A177-3AD203B41FA5}">
                      <a16:colId xmlns:a16="http://schemas.microsoft.com/office/drawing/2014/main" val="540728306"/>
                    </a:ext>
                  </a:extLst>
                </a:gridCol>
                <a:gridCol w="363921">
                  <a:extLst>
                    <a:ext uri="{9D8B030D-6E8A-4147-A177-3AD203B41FA5}">
                      <a16:colId xmlns:a16="http://schemas.microsoft.com/office/drawing/2014/main" val="929571703"/>
                    </a:ext>
                  </a:extLst>
                </a:gridCol>
              </a:tblGrid>
              <a:tr h="295619"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390" marR="7390" marT="73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Level</a:t>
                      </a:r>
                    </a:p>
                  </a:txBody>
                  <a:tcPr marL="7390" marR="7390" marT="739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420   </a:t>
                      </a:r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kbps</a:t>
                      </a:r>
                    </a:p>
                  </a:txBody>
                  <a:tcPr marL="7390" marR="7390" marT="73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390" marR="7390" marT="73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444   </a:t>
                      </a:r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kbps</a:t>
                      </a:r>
                    </a:p>
                  </a:txBody>
                  <a:tcPr marL="7390" marR="7390" marT="73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390" marR="7390" marT="73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bitrate ratio</a:t>
                      </a:r>
                    </a:p>
                  </a:txBody>
                  <a:tcPr marL="7390" marR="7390" marT="73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390" marR="7390" marT="73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390" marR="7390" marT="73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Level</a:t>
                      </a:r>
                    </a:p>
                  </a:txBody>
                  <a:tcPr marL="7390" marR="7390" marT="739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420   </a:t>
                      </a:r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kbps</a:t>
                      </a:r>
                    </a:p>
                  </a:txBody>
                  <a:tcPr marL="7390" marR="7390" marT="73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390" marR="7390" marT="73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444   </a:t>
                      </a:r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kbps</a:t>
                      </a:r>
                    </a:p>
                  </a:txBody>
                  <a:tcPr marL="7390" marR="7390" marT="73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390" marR="7390" marT="73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bitrate ratio</a:t>
                      </a:r>
                    </a:p>
                  </a:txBody>
                  <a:tcPr marL="7390" marR="7390" marT="73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45930940"/>
                  </a:ext>
                </a:extLst>
              </a:tr>
              <a:tr h="147810"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Traffic_QP22</a:t>
                      </a:r>
                    </a:p>
                  </a:txBody>
                  <a:tcPr marL="7390" marR="7390" marT="73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7390" marR="7390" marT="739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11807</a:t>
                      </a:r>
                    </a:p>
                  </a:txBody>
                  <a:tcPr marL="7390" marR="7390" marT="73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390" marR="7390" marT="73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22108</a:t>
                      </a:r>
                    </a:p>
                  </a:txBody>
                  <a:tcPr marL="7390" marR="7390" marT="73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390" marR="7390" marT="73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1.9</a:t>
                      </a:r>
                    </a:p>
                  </a:txBody>
                  <a:tcPr marL="7390" marR="7390" marT="73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DA8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390" marR="7390" marT="73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Pool_QP22</a:t>
                      </a:r>
                    </a:p>
                  </a:txBody>
                  <a:tcPr marL="7390" marR="7390" marT="73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7390" marR="7390" marT="739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17839</a:t>
                      </a:r>
                    </a:p>
                  </a:txBody>
                  <a:tcPr marL="7390" marR="7390" marT="73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390" marR="7390" marT="73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27142</a:t>
                      </a:r>
                    </a:p>
                  </a:txBody>
                  <a:tcPr marL="7390" marR="7390" marT="73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390" marR="7390" marT="73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1.5</a:t>
                      </a:r>
                    </a:p>
                  </a:txBody>
                  <a:tcPr marL="7390" marR="7390" marT="73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DF8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77645615"/>
                  </a:ext>
                </a:extLst>
              </a:tr>
              <a:tr h="147810"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Traffic_QP27</a:t>
                      </a:r>
                    </a:p>
                  </a:txBody>
                  <a:tcPr marL="7390" marR="7390" marT="73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390" marR="7390" marT="739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4716</a:t>
                      </a:r>
                    </a:p>
                  </a:txBody>
                  <a:tcPr marL="7390" marR="7390" marT="73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390" marR="7390" marT="73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7392</a:t>
                      </a:r>
                    </a:p>
                  </a:txBody>
                  <a:tcPr marL="7390" marR="7390" marT="73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390" marR="7390" marT="73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1.6</a:t>
                      </a:r>
                    </a:p>
                  </a:txBody>
                  <a:tcPr marL="7390" marR="7390" marT="73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E28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390" marR="7390" marT="73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Pool_QP27</a:t>
                      </a:r>
                    </a:p>
                  </a:txBody>
                  <a:tcPr marL="7390" marR="7390" marT="73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390" marR="7390" marT="739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7212</a:t>
                      </a:r>
                    </a:p>
                  </a:txBody>
                  <a:tcPr marL="7390" marR="7390" marT="73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390" marR="7390" marT="73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9688</a:t>
                      </a:r>
                    </a:p>
                  </a:txBody>
                  <a:tcPr marL="7390" marR="7390" marT="73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390" marR="7390" marT="73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1.3</a:t>
                      </a:r>
                    </a:p>
                  </a:txBody>
                  <a:tcPr marL="7390" marR="7390" marT="73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E78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2528492"/>
                  </a:ext>
                </a:extLst>
              </a:tr>
              <a:tr h="147810"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Traffic_QP32</a:t>
                      </a:r>
                    </a:p>
                  </a:txBody>
                  <a:tcPr marL="7390" marR="7390" marT="73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390" marR="7390" marT="739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2273</a:t>
                      </a:r>
                    </a:p>
                  </a:txBody>
                  <a:tcPr marL="7390" marR="7390" marT="73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390" marR="7390" marT="73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3021</a:t>
                      </a:r>
                    </a:p>
                  </a:txBody>
                  <a:tcPr marL="7390" marR="7390" marT="73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390" marR="7390" marT="73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1.3</a:t>
                      </a:r>
                    </a:p>
                  </a:txBody>
                  <a:tcPr marL="7390" marR="7390" marT="73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E78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390" marR="7390" marT="73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Pool_QP32</a:t>
                      </a:r>
                    </a:p>
                  </a:txBody>
                  <a:tcPr marL="7390" marR="7390" marT="73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390" marR="7390" marT="739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2899</a:t>
                      </a:r>
                    </a:p>
                  </a:txBody>
                  <a:tcPr marL="7390" marR="7390" marT="73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390" marR="7390" marT="73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3545</a:t>
                      </a:r>
                    </a:p>
                  </a:txBody>
                  <a:tcPr marL="7390" marR="7390" marT="73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390" marR="7390" marT="73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1.2</a:t>
                      </a:r>
                    </a:p>
                  </a:txBody>
                  <a:tcPr marL="7390" marR="7390" marT="73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5E88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4528352"/>
                  </a:ext>
                </a:extLst>
              </a:tr>
              <a:tr h="147810"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Traffic_QP37</a:t>
                      </a:r>
                    </a:p>
                  </a:txBody>
                  <a:tcPr marL="7390" marR="7390" marT="73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390" marR="7390" marT="739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1164</a:t>
                      </a:r>
                    </a:p>
                  </a:txBody>
                  <a:tcPr marL="7390" marR="7390" marT="73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390" marR="7390" marT="73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1378</a:t>
                      </a:r>
                    </a:p>
                  </a:txBody>
                  <a:tcPr marL="7390" marR="7390" marT="73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390" marR="7390" marT="73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1.2</a:t>
                      </a:r>
                    </a:p>
                  </a:txBody>
                  <a:tcPr marL="7390" marR="7390" marT="73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B8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390" marR="7390" marT="73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Pool_QP37</a:t>
                      </a:r>
                    </a:p>
                  </a:txBody>
                  <a:tcPr marL="7390" marR="7390" marT="73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390" marR="7390" marT="739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1044</a:t>
                      </a:r>
                    </a:p>
                  </a:txBody>
                  <a:tcPr marL="7390" marR="7390" marT="73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390" marR="7390" marT="73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1201</a:t>
                      </a:r>
                    </a:p>
                  </a:txBody>
                  <a:tcPr marL="7390" marR="7390" marT="73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390" marR="7390" marT="73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1.2</a:t>
                      </a:r>
                    </a:p>
                  </a:txBody>
                  <a:tcPr marL="7390" marR="7390" marT="73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0D47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2755201"/>
                  </a:ext>
                </a:extLst>
              </a:tr>
              <a:tr h="147810"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BirdsInCage_QP22</a:t>
                      </a:r>
                    </a:p>
                  </a:txBody>
                  <a:tcPr marL="7390" marR="7390" marT="73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4.1</a:t>
                      </a:r>
                    </a:p>
                  </a:txBody>
                  <a:tcPr marL="7390" marR="7390" marT="739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3223</a:t>
                      </a:r>
                    </a:p>
                  </a:txBody>
                  <a:tcPr marL="7390" marR="7390" marT="73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390" marR="7390" marT="73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20728</a:t>
                      </a:r>
                    </a:p>
                  </a:txBody>
                  <a:tcPr marL="7390" marR="7390" marT="73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390" marR="7390" marT="73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6.4</a:t>
                      </a:r>
                    </a:p>
                  </a:txBody>
                  <a:tcPr marL="7390" marR="7390" marT="73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8696B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390" marR="7390" marT="73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VenueVu_QP22</a:t>
                      </a:r>
                    </a:p>
                  </a:txBody>
                  <a:tcPr marL="7390" marR="7390" marT="73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7390" marR="7390" marT="739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4841</a:t>
                      </a:r>
                    </a:p>
                  </a:txBody>
                  <a:tcPr marL="7390" marR="7390" marT="73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390" marR="7390" marT="73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5840</a:t>
                      </a:r>
                    </a:p>
                  </a:txBody>
                  <a:tcPr marL="7390" marR="7390" marT="73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390" marR="7390" marT="73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1.2</a:t>
                      </a:r>
                    </a:p>
                  </a:txBody>
                  <a:tcPr marL="7390" marR="7390" marT="73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E5E38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88107701"/>
                  </a:ext>
                </a:extLst>
              </a:tr>
              <a:tr h="147810"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BirdsInCage_QP27</a:t>
                      </a:r>
                    </a:p>
                  </a:txBody>
                  <a:tcPr marL="7390" marR="7390" marT="73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390" marR="7390" marT="739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738</a:t>
                      </a:r>
                    </a:p>
                  </a:txBody>
                  <a:tcPr marL="7390" marR="7390" marT="73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390" marR="7390" marT="73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2697</a:t>
                      </a:r>
                    </a:p>
                  </a:txBody>
                  <a:tcPr marL="7390" marR="7390" marT="73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390" marR="7390" marT="73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3.7</a:t>
                      </a:r>
                    </a:p>
                  </a:txBody>
                  <a:tcPr marL="7390" marR="7390" marT="73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CAE7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390" marR="7390" marT="73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VenueVu_QP27</a:t>
                      </a:r>
                    </a:p>
                  </a:txBody>
                  <a:tcPr marL="7390" marR="7390" marT="73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390" marR="7390" marT="739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2382</a:t>
                      </a:r>
                    </a:p>
                  </a:txBody>
                  <a:tcPr marL="7390" marR="7390" marT="73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390" marR="7390" marT="73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2751</a:t>
                      </a:r>
                    </a:p>
                  </a:txBody>
                  <a:tcPr marL="7390" marR="7390" marT="73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390" marR="7390" marT="73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1.2</a:t>
                      </a:r>
                    </a:p>
                  </a:txBody>
                  <a:tcPr marL="7390" marR="7390" marT="73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4D57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90489470"/>
                  </a:ext>
                </a:extLst>
              </a:tr>
              <a:tr h="147810"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BirdsInCage_QP32</a:t>
                      </a:r>
                    </a:p>
                  </a:txBody>
                  <a:tcPr marL="7390" marR="7390" marT="73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390" marR="7390" marT="739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315</a:t>
                      </a:r>
                    </a:p>
                  </a:txBody>
                  <a:tcPr marL="7390" marR="7390" marT="73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390" marR="7390" marT="73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469</a:t>
                      </a:r>
                    </a:p>
                  </a:txBody>
                  <a:tcPr marL="7390" marR="7390" marT="73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390" marR="7390" marT="73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1.5</a:t>
                      </a:r>
                    </a:p>
                  </a:txBody>
                  <a:tcPr marL="7390" marR="7390" marT="73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E38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390" marR="7390" marT="73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VenueVu_QP32</a:t>
                      </a:r>
                    </a:p>
                  </a:txBody>
                  <a:tcPr marL="7390" marR="7390" marT="73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390" marR="7390" marT="739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1262</a:t>
                      </a:r>
                    </a:p>
                  </a:txBody>
                  <a:tcPr marL="7390" marR="7390" marT="73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390" marR="7390" marT="73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1396</a:t>
                      </a:r>
                    </a:p>
                  </a:txBody>
                  <a:tcPr marL="7390" marR="7390" marT="73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390" marR="7390" marT="73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1.1</a:t>
                      </a:r>
                    </a:p>
                  </a:txBody>
                  <a:tcPr marL="7390" marR="7390" marT="73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86C87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23514876"/>
                  </a:ext>
                </a:extLst>
              </a:tr>
              <a:tr h="147810"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BirdsInCage_QP37</a:t>
                      </a:r>
                    </a:p>
                  </a:txBody>
                  <a:tcPr marL="7390" marR="7390" marT="73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390" marR="7390" marT="739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166</a:t>
                      </a:r>
                    </a:p>
                  </a:txBody>
                  <a:tcPr marL="7390" marR="7390" marT="73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390" marR="7390" marT="73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199</a:t>
                      </a:r>
                    </a:p>
                  </a:txBody>
                  <a:tcPr marL="7390" marR="7390" marT="73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390" marR="7390" marT="73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1.2</a:t>
                      </a:r>
                    </a:p>
                  </a:txBody>
                  <a:tcPr marL="7390" marR="7390" marT="73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B8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390" marR="7390" marT="73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VenueVu_QP37</a:t>
                      </a:r>
                    </a:p>
                  </a:txBody>
                  <a:tcPr marL="7390" marR="7390" marT="73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390" marR="7390" marT="739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661</a:t>
                      </a:r>
                    </a:p>
                  </a:txBody>
                  <a:tcPr marL="7390" marR="7390" marT="73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390" marR="7390" marT="73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707</a:t>
                      </a:r>
                    </a:p>
                  </a:txBody>
                  <a:tcPr marL="7390" marR="7390" marT="73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390" marR="7390" marT="73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1.1</a:t>
                      </a:r>
                    </a:p>
                  </a:txBody>
                  <a:tcPr marL="7390" marR="7390" marT="73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3BE7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32124783"/>
                  </a:ext>
                </a:extLst>
              </a:tr>
              <a:tr h="147810"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CrowdRun_QP22</a:t>
                      </a:r>
                    </a:p>
                  </a:txBody>
                  <a:tcPr marL="7390" marR="7390" marT="73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4.1</a:t>
                      </a:r>
                    </a:p>
                  </a:txBody>
                  <a:tcPr marL="7390" marR="7390" marT="739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45468</a:t>
                      </a:r>
                    </a:p>
                  </a:txBody>
                  <a:tcPr marL="7390" marR="7390" marT="73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390" marR="7390" marT="73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67343</a:t>
                      </a:r>
                    </a:p>
                  </a:txBody>
                  <a:tcPr marL="7390" marR="7390" marT="73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390" marR="7390" marT="73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1.5</a:t>
                      </a:r>
                    </a:p>
                  </a:txBody>
                  <a:tcPr marL="7390" marR="7390" marT="73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E48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390" marR="7390" marT="73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View_QP22</a:t>
                      </a:r>
                    </a:p>
                  </a:txBody>
                  <a:tcPr marL="7390" marR="7390" marT="73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7390" marR="7390" marT="739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3473</a:t>
                      </a:r>
                    </a:p>
                  </a:txBody>
                  <a:tcPr marL="7390" marR="7390" marT="73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390" marR="7390" marT="73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12383</a:t>
                      </a:r>
                    </a:p>
                  </a:txBody>
                  <a:tcPr marL="7390" marR="7390" marT="73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390" marR="7390" marT="73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3.6</a:t>
                      </a:r>
                    </a:p>
                  </a:txBody>
                  <a:tcPr marL="7390" marR="7390" marT="73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A877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61138054"/>
                  </a:ext>
                </a:extLst>
              </a:tr>
              <a:tr h="147810"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CrowdRun_QP27</a:t>
                      </a:r>
                    </a:p>
                  </a:txBody>
                  <a:tcPr marL="7390" marR="7390" marT="73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390" marR="7390" marT="739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19145</a:t>
                      </a:r>
                    </a:p>
                  </a:txBody>
                  <a:tcPr marL="7390" marR="7390" marT="73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390" marR="7390" marT="73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23703</a:t>
                      </a:r>
                    </a:p>
                  </a:txBody>
                  <a:tcPr marL="7390" marR="7390" marT="73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390" marR="7390" marT="73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1.2</a:t>
                      </a:r>
                    </a:p>
                  </a:txBody>
                  <a:tcPr marL="7390" marR="7390" marT="73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EA8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390" marR="7390" marT="73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View_QP27</a:t>
                      </a:r>
                    </a:p>
                  </a:txBody>
                  <a:tcPr marL="7390" marR="7390" marT="73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390" marR="7390" marT="739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1070</a:t>
                      </a:r>
                    </a:p>
                  </a:txBody>
                  <a:tcPr marL="7390" marR="7390" marT="73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390" marR="7390" marT="73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2264</a:t>
                      </a:r>
                    </a:p>
                  </a:txBody>
                  <a:tcPr marL="7390" marR="7390" marT="73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390" marR="7390" marT="73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2.1</a:t>
                      </a:r>
                    </a:p>
                  </a:txBody>
                  <a:tcPr marL="7390" marR="7390" marT="73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DC57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20951466"/>
                  </a:ext>
                </a:extLst>
              </a:tr>
              <a:tr h="147810"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CrowdRun_QP32</a:t>
                      </a:r>
                    </a:p>
                  </a:txBody>
                  <a:tcPr marL="7390" marR="7390" marT="73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390" marR="7390" marT="739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8989</a:t>
                      </a:r>
                    </a:p>
                  </a:txBody>
                  <a:tcPr marL="7390" marR="7390" marT="73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390" marR="7390" marT="73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10306</a:t>
                      </a:r>
                    </a:p>
                  </a:txBody>
                  <a:tcPr marL="7390" marR="7390" marT="73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390" marR="7390" marT="73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1.1</a:t>
                      </a:r>
                    </a:p>
                  </a:txBody>
                  <a:tcPr marL="7390" marR="7390" marT="73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0E68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390" marR="7390" marT="73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View_QP32</a:t>
                      </a:r>
                    </a:p>
                  </a:txBody>
                  <a:tcPr marL="7390" marR="7390" marT="73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390" marR="7390" marT="739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521</a:t>
                      </a:r>
                    </a:p>
                  </a:txBody>
                  <a:tcPr marL="7390" marR="7390" marT="73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390" marR="7390" marT="73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627</a:t>
                      </a:r>
                    </a:p>
                  </a:txBody>
                  <a:tcPr marL="7390" marR="7390" marT="73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390" marR="7390" marT="73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1.2</a:t>
                      </a:r>
                    </a:p>
                  </a:txBody>
                  <a:tcPr marL="7390" marR="7390" marT="73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4E38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24870142"/>
                  </a:ext>
                </a:extLst>
              </a:tr>
              <a:tr h="147810"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CrowdRun_QP37</a:t>
                      </a:r>
                    </a:p>
                  </a:txBody>
                  <a:tcPr marL="7390" marR="7390" marT="73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390" marR="7390" marT="739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4154</a:t>
                      </a:r>
                    </a:p>
                  </a:txBody>
                  <a:tcPr marL="7390" marR="7390" marT="73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390" marR="7390" marT="73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4591</a:t>
                      </a:r>
                    </a:p>
                  </a:txBody>
                  <a:tcPr marL="7390" marR="7390" marT="73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390" marR="7390" marT="73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1.1</a:t>
                      </a:r>
                    </a:p>
                  </a:txBody>
                  <a:tcPr marL="7390" marR="7390" marT="73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EDD8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390" marR="7390" marT="73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View_QP37</a:t>
                      </a:r>
                    </a:p>
                  </a:txBody>
                  <a:tcPr marL="7390" marR="7390" marT="73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390" marR="7390" marT="739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261</a:t>
                      </a:r>
                    </a:p>
                  </a:txBody>
                  <a:tcPr marL="7390" marR="7390" marT="73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390" marR="7390" marT="73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294</a:t>
                      </a:r>
                    </a:p>
                  </a:txBody>
                  <a:tcPr marL="7390" marR="7390" marT="73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390" marR="7390" marT="73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1.1</a:t>
                      </a:r>
                    </a:p>
                  </a:txBody>
                  <a:tcPr marL="7390" marR="7390" marT="73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E7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41968841"/>
                  </a:ext>
                </a:extLst>
              </a:tr>
              <a:tr h="147810"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EBULupoCandlelight_QP22</a:t>
                      </a:r>
                    </a:p>
                  </a:txBody>
                  <a:tcPr marL="7390" marR="7390" marT="73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4.1</a:t>
                      </a:r>
                    </a:p>
                  </a:txBody>
                  <a:tcPr marL="7390" marR="7390" marT="739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3195</a:t>
                      </a:r>
                    </a:p>
                  </a:txBody>
                  <a:tcPr marL="7390" marR="7390" marT="73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390" marR="7390" marT="73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3486</a:t>
                      </a:r>
                    </a:p>
                  </a:txBody>
                  <a:tcPr marL="7390" marR="7390" marT="73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390" marR="7390" marT="73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1.1</a:t>
                      </a:r>
                    </a:p>
                  </a:txBody>
                  <a:tcPr marL="7390" marR="7390" marT="73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3D98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390" marR="7390" marT="73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DucksAndLegs_QP22</a:t>
                      </a:r>
                    </a:p>
                  </a:txBody>
                  <a:tcPr marL="7390" marR="7390" marT="73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4.1</a:t>
                      </a:r>
                    </a:p>
                  </a:txBody>
                  <a:tcPr marL="7390" marR="7390" marT="739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34445</a:t>
                      </a:r>
                    </a:p>
                  </a:txBody>
                  <a:tcPr marL="7390" marR="7390" marT="73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390" marR="7390" marT="73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146278</a:t>
                      </a:r>
                    </a:p>
                  </a:txBody>
                  <a:tcPr marL="7390" marR="7390" marT="73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390" marR="7390" marT="73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4.2</a:t>
                      </a:r>
                    </a:p>
                  </a:txBody>
                  <a:tcPr marL="7390" marR="7390" marT="73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8696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63633180"/>
                  </a:ext>
                </a:extLst>
              </a:tr>
              <a:tr h="147810"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EBULupoCandlelight_QP27</a:t>
                      </a:r>
                    </a:p>
                  </a:txBody>
                  <a:tcPr marL="7390" marR="7390" marT="73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390" marR="7390" marT="739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1437</a:t>
                      </a:r>
                    </a:p>
                  </a:txBody>
                  <a:tcPr marL="7390" marR="7390" marT="73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390" marR="7390" marT="73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1458</a:t>
                      </a:r>
                    </a:p>
                  </a:txBody>
                  <a:tcPr marL="7390" marR="7390" marT="73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390" marR="7390" marT="73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1.0</a:t>
                      </a:r>
                    </a:p>
                  </a:txBody>
                  <a:tcPr marL="7390" marR="7390" marT="73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85C77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390" marR="7390" marT="73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DucksAndLegs_QP27</a:t>
                      </a:r>
                    </a:p>
                  </a:txBody>
                  <a:tcPr marL="7390" marR="7390" marT="73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390" marR="7390" marT="739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9857</a:t>
                      </a:r>
                    </a:p>
                  </a:txBody>
                  <a:tcPr marL="7390" marR="7390" marT="73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390" marR="7390" marT="73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26310</a:t>
                      </a:r>
                    </a:p>
                  </a:txBody>
                  <a:tcPr marL="7390" marR="7390" marT="73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390" marR="7390" marT="73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2.7</a:t>
                      </a:r>
                    </a:p>
                  </a:txBody>
                  <a:tcPr marL="7390" marR="7390" marT="73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CAE7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93731005"/>
                  </a:ext>
                </a:extLst>
              </a:tr>
              <a:tr h="147810"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EBULupoCandlelight_QP32</a:t>
                      </a:r>
                    </a:p>
                  </a:txBody>
                  <a:tcPr marL="7390" marR="7390" marT="73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390" marR="7390" marT="739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733</a:t>
                      </a:r>
                    </a:p>
                  </a:txBody>
                  <a:tcPr marL="7390" marR="7390" marT="73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390" marR="7390" marT="73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725</a:t>
                      </a:r>
                    </a:p>
                  </a:txBody>
                  <a:tcPr marL="7390" marR="7390" marT="73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390" marR="7390" marT="73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1.0</a:t>
                      </a:r>
                    </a:p>
                  </a:txBody>
                  <a:tcPr marL="7390" marR="7390" marT="73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70C17B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390" marR="7390" marT="73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DucksAndLegs_QP32</a:t>
                      </a:r>
                    </a:p>
                  </a:txBody>
                  <a:tcPr marL="7390" marR="7390" marT="73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390" marR="7390" marT="739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4036</a:t>
                      </a:r>
                    </a:p>
                  </a:txBody>
                  <a:tcPr marL="7390" marR="7390" marT="73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390" marR="7390" marT="73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6679</a:t>
                      </a:r>
                    </a:p>
                  </a:txBody>
                  <a:tcPr marL="7390" marR="7390" marT="73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390" marR="7390" marT="73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1.7</a:t>
                      </a:r>
                    </a:p>
                  </a:txBody>
                  <a:tcPr marL="7390" marR="7390" marT="73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D98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10978524"/>
                  </a:ext>
                </a:extLst>
              </a:tr>
              <a:tr h="147810"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EBULupoCandlelight_QP37</a:t>
                      </a:r>
                    </a:p>
                  </a:txBody>
                  <a:tcPr marL="7390" marR="7390" marT="73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390" marR="7390" marT="739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377</a:t>
                      </a:r>
                    </a:p>
                  </a:txBody>
                  <a:tcPr marL="7390" marR="7390" marT="73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390" marR="7390" marT="73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366</a:t>
                      </a:r>
                    </a:p>
                  </a:txBody>
                  <a:tcPr marL="7390" marR="7390" marT="73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390" marR="7390" marT="73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1.0</a:t>
                      </a:r>
                    </a:p>
                  </a:txBody>
                  <a:tcPr marL="7390" marR="7390" marT="73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3BE7B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390" marR="7390" marT="73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DucksAndLegs_QP37</a:t>
                      </a:r>
                    </a:p>
                  </a:txBody>
                  <a:tcPr marL="7390" marR="7390" marT="73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390" marR="7390" marT="739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1946</a:t>
                      </a:r>
                    </a:p>
                  </a:txBody>
                  <a:tcPr marL="7390" marR="7390" marT="73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390" marR="7390" marT="73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2343</a:t>
                      </a:r>
                    </a:p>
                  </a:txBody>
                  <a:tcPr marL="7390" marR="7390" marT="73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390" marR="7390" marT="73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1.2</a:t>
                      </a:r>
                    </a:p>
                  </a:txBody>
                  <a:tcPr marL="7390" marR="7390" marT="73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3E38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2926333"/>
                  </a:ext>
                </a:extLst>
              </a:tr>
              <a:tr h="147810"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EBURainFruits_QP22</a:t>
                      </a:r>
                    </a:p>
                  </a:txBody>
                  <a:tcPr marL="7390" marR="7390" marT="73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4.1</a:t>
                      </a:r>
                    </a:p>
                  </a:txBody>
                  <a:tcPr marL="7390" marR="7390" marT="739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7647</a:t>
                      </a:r>
                    </a:p>
                  </a:txBody>
                  <a:tcPr marL="7390" marR="7390" marT="73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390" marR="7390" marT="73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8171</a:t>
                      </a:r>
                    </a:p>
                  </a:txBody>
                  <a:tcPr marL="7390" marR="7390" marT="73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390" marR="7390" marT="73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1.1</a:t>
                      </a:r>
                    </a:p>
                  </a:txBody>
                  <a:tcPr marL="7390" marR="7390" marT="73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B1D47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390" marR="7390" marT="73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OldTownCross_QP22</a:t>
                      </a:r>
                    </a:p>
                  </a:txBody>
                  <a:tcPr marL="7390" marR="7390" marT="73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4.1</a:t>
                      </a:r>
                    </a:p>
                  </a:txBody>
                  <a:tcPr marL="7390" marR="7390" marT="739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21846</a:t>
                      </a:r>
                    </a:p>
                  </a:txBody>
                  <a:tcPr marL="7390" marR="7390" marT="73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390" marR="7390" marT="73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65907</a:t>
                      </a:r>
                    </a:p>
                  </a:txBody>
                  <a:tcPr marL="7390" marR="7390" marT="73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390" marR="7390" marT="73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3.0</a:t>
                      </a:r>
                    </a:p>
                  </a:txBody>
                  <a:tcPr marL="7390" marR="7390" marT="73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B9F7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09432766"/>
                  </a:ext>
                </a:extLst>
              </a:tr>
              <a:tr h="147810"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EBURainFruits_QP27</a:t>
                      </a:r>
                    </a:p>
                  </a:txBody>
                  <a:tcPr marL="7390" marR="7390" marT="73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390" marR="7390" marT="739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3625</a:t>
                      </a:r>
                    </a:p>
                  </a:txBody>
                  <a:tcPr marL="7390" marR="7390" marT="73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390" marR="7390" marT="73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3705</a:t>
                      </a:r>
                    </a:p>
                  </a:txBody>
                  <a:tcPr marL="7390" marR="7390" marT="73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390" marR="7390" marT="73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1.0</a:t>
                      </a:r>
                    </a:p>
                  </a:txBody>
                  <a:tcPr marL="7390" marR="7390" marT="73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8BC97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390" marR="7390" marT="73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OldTownCross_QP27</a:t>
                      </a:r>
                    </a:p>
                  </a:txBody>
                  <a:tcPr marL="7390" marR="7390" marT="73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390" marR="7390" marT="739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4231</a:t>
                      </a:r>
                    </a:p>
                  </a:txBody>
                  <a:tcPr marL="7390" marR="7390" marT="73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390" marR="7390" marT="73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10018</a:t>
                      </a:r>
                    </a:p>
                  </a:txBody>
                  <a:tcPr marL="7390" marR="7390" marT="73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390" marR="7390" marT="73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2.4</a:t>
                      </a:r>
                    </a:p>
                  </a:txBody>
                  <a:tcPr marL="7390" marR="7390" marT="73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DBB7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10002972"/>
                  </a:ext>
                </a:extLst>
              </a:tr>
              <a:tr h="147810"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EBURainFruits_QP32</a:t>
                      </a:r>
                    </a:p>
                  </a:txBody>
                  <a:tcPr marL="7390" marR="7390" marT="73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390" marR="7390" marT="739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1820</a:t>
                      </a:r>
                    </a:p>
                  </a:txBody>
                  <a:tcPr marL="7390" marR="7390" marT="73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390" marR="7390" marT="73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1847</a:t>
                      </a:r>
                    </a:p>
                  </a:txBody>
                  <a:tcPr marL="7390" marR="7390" marT="73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390" marR="7390" marT="73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1.0</a:t>
                      </a:r>
                    </a:p>
                  </a:txBody>
                  <a:tcPr marL="7390" marR="7390" marT="73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85C77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390" marR="7390" marT="73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OldTownCross_QP32</a:t>
                      </a:r>
                    </a:p>
                  </a:txBody>
                  <a:tcPr marL="7390" marR="7390" marT="73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390" marR="7390" marT="739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1279</a:t>
                      </a:r>
                    </a:p>
                  </a:txBody>
                  <a:tcPr marL="7390" marR="7390" marT="73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390" marR="7390" marT="73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1534</a:t>
                      </a:r>
                    </a:p>
                  </a:txBody>
                  <a:tcPr marL="7390" marR="7390" marT="73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390" marR="7390" marT="73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1.2</a:t>
                      </a:r>
                    </a:p>
                  </a:txBody>
                  <a:tcPr marL="7390" marR="7390" marT="73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FE18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61377820"/>
                  </a:ext>
                </a:extLst>
              </a:tr>
              <a:tr h="147810"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EBURainFruits_QP37</a:t>
                      </a:r>
                    </a:p>
                  </a:txBody>
                  <a:tcPr marL="7390" marR="7390" marT="73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390" marR="7390" marT="739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917</a:t>
                      </a:r>
                    </a:p>
                  </a:txBody>
                  <a:tcPr marL="7390" marR="7390" marT="73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390" marR="7390" marT="73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926</a:t>
                      </a:r>
                    </a:p>
                  </a:txBody>
                  <a:tcPr marL="7390" marR="7390" marT="73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390" marR="7390" marT="73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1.0</a:t>
                      </a:r>
                    </a:p>
                  </a:txBody>
                  <a:tcPr marL="7390" marR="7390" marT="73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1C67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390" marR="7390" marT="73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OldTownCross_QP37</a:t>
                      </a:r>
                    </a:p>
                  </a:txBody>
                  <a:tcPr marL="7390" marR="7390" marT="73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390" marR="7390" marT="739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645</a:t>
                      </a:r>
                    </a:p>
                  </a:txBody>
                  <a:tcPr marL="7390" marR="7390" marT="73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390" marR="7390" marT="73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706</a:t>
                      </a:r>
                    </a:p>
                  </a:txBody>
                  <a:tcPr marL="7390" marR="7390" marT="73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390" marR="7390" marT="73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1.1</a:t>
                      </a:r>
                    </a:p>
                  </a:txBody>
                  <a:tcPr marL="7390" marR="7390" marT="73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BC57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1090148"/>
                  </a:ext>
                </a:extLst>
              </a:tr>
              <a:tr h="147810"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Ferns_QP22</a:t>
                      </a:r>
                    </a:p>
                  </a:txBody>
                  <a:tcPr marL="7390" marR="7390" marT="73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7390" marR="7390" marT="739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7024</a:t>
                      </a:r>
                    </a:p>
                  </a:txBody>
                  <a:tcPr marL="7390" marR="7390" marT="73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390" marR="7390" marT="73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8876</a:t>
                      </a:r>
                    </a:p>
                  </a:txBody>
                  <a:tcPr marL="7390" marR="7390" marT="73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390" marR="7390" marT="73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1.3</a:t>
                      </a:r>
                    </a:p>
                  </a:txBody>
                  <a:tcPr marL="7390" marR="7390" marT="73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E98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390" marR="7390" marT="73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ParkScene_QP22</a:t>
                      </a:r>
                    </a:p>
                  </a:txBody>
                  <a:tcPr marL="7390" marR="7390" marT="73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7390" marR="7390" marT="739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7445</a:t>
                      </a:r>
                    </a:p>
                  </a:txBody>
                  <a:tcPr marL="7390" marR="7390" marT="73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390" marR="7390" marT="73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16000</a:t>
                      </a:r>
                    </a:p>
                  </a:txBody>
                  <a:tcPr marL="7390" marR="7390" marT="73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390" marR="7390" marT="73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2.1</a:t>
                      </a:r>
                    </a:p>
                  </a:txBody>
                  <a:tcPr marL="7390" marR="7390" marT="73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DC47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33367062"/>
                  </a:ext>
                </a:extLst>
              </a:tr>
              <a:tr h="147810"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Ferns_QP27</a:t>
                      </a:r>
                    </a:p>
                  </a:txBody>
                  <a:tcPr marL="7390" marR="7390" marT="73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390" marR="7390" marT="739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2958</a:t>
                      </a:r>
                    </a:p>
                  </a:txBody>
                  <a:tcPr marL="7390" marR="7390" marT="73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390" marR="7390" marT="73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3244</a:t>
                      </a:r>
                    </a:p>
                  </a:txBody>
                  <a:tcPr marL="7390" marR="7390" marT="73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390" marR="7390" marT="73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1.1</a:t>
                      </a:r>
                    </a:p>
                  </a:txBody>
                  <a:tcPr marL="7390" marR="7390" marT="73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7DB8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390" marR="7390" marT="73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ParkScene_QP27</a:t>
                      </a:r>
                    </a:p>
                  </a:txBody>
                  <a:tcPr marL="7390" marR="7390" marT="73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390" marR="7390" marT="739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3067</a:t>
                      </a:r>
                    </a:p>
                  </a:txBody>
                  <a:tcPr marL="7390" marR="7390" marT="73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390" marR="7390" marT="73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4434</a:t>
                      </a:r>
                    </a:p>
                  </a:txBody>
                  <a:tcPr marL="7390" marR="7390" marT="73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390" marR="7390" marT="73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1.4</a:t>
                      </a:r>
                    </a:p>
                  </a:txBody>
                  <a:tcPr marL="7390" marR="7390" marT="73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E28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12018245"/>
                  </a:ext>
                </a:extLst>
              </a:tr>
              <a:tr h="147810"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Ferns_QP32</a:t>
                      </a:r>
                    </a:p>
                  </a:txBody>
                  <a:tcPr marL="7390" marR="7390" marT="73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390" marR="7390" marT="739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1561</a:t>
                      </a:r>
                    </a:p>
                  </a:txBody>
                  <a:tcPr marL="7390" marR="7390" marT="73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390" marR="7390" marT="73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1626</a:t>
                      </a:r>
                    </a:p>
                  </a:txBody>
                  <a:tcPr marL="7390" marR="7390" marT="73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390" marR="7390" marT="73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1.0</a:t>
                      </a:r>
                    </a:p>
                  </a:txBody>
                  <a:tcPr marL="7390" marR="7390" marT="73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BCE7E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390" marR="7390" marT="73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ParkScene_QP32</a:t>
                      </a:r>
                    </a:p>
                  </a:txBody>
                  <a:tcPr marL="7390" marR="7390" marT="73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390" marR="7390" marT="739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1358</a:t>
                      </a:r>
                    </a:p>
                  </a:txBody>
                  <a:tcPr marL="7390" marR="7390" marT="73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390" marR="7390" marT="73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1687</a:t>
                      </a:r>
                    </a:p>
                  </a:txBody>
                  <a:tcPr marL="7390" marR="7390" marT="73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390" marR="7390" marT="73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1.2</a:t>
                      </a:r>
                    </a:p>
                  </a:txBody>
                  <a:tcPr marL="7390" marR="7390" marT="73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EB8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10307868"/>
                  </a:ext>
                </a:extLst>
              </a:tr>
              <a:tr h="147810"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Ferns_QP37</a:t>
                      </a:r>
                    </a:p>
                  </a:txBody>
                  <a:tcPr marL="7390" marR="7390" marT="73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390" marR="7390" marT="739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859</a:t>
                      </a:r>
                    </a:p>
                  </a:txBody>
                  <a:tcPr marL="7390" marR="7390" marT="73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390" marR="7390" marT="73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852</a:t>
                      </a:r>
                    </a:p>
                  </a:txBody>
                  <a:tcPr marL="7390" marR="7390" marT="73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390" marR="7390" marT="73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1.0</a:t>
                      </a:r>
                    </a:p>
                  </a:txBody>
                  <a:tcPr marL="7390" marR="7390" marT="73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2C27B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390" marR="7390" marT="73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ParkScene_QP37</a:t>
                      </a:r>
                    </a:p>
                  </a:txBody>
                  <a:tcPr marL="7390" marR="7390" marT="73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390" marR="7390" marT="739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604</a:t>
                      </a:r>
                    </a:p>
                  </a:txBody>
                  <a:tcPr marL="7390" marR="7390" marT="73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390" marR="7390" marT="73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695</a:t>
                      </a:r>
                    </a:p>
                  </a:txBody>
                  <a:tcPr marL="7390" marR="7390" marT="73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390" marR="7390" marT="73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1.2</a:t>
                      </a:r>
                    </a:p>
                  </a:txBody>
                  <a:tcPr marL="7390" marR="7390" marT="73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1D47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32225788"/>
                  </a:ext>
                </a:extLst>
              </a:tr>
              <a:tr h="147810"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Genesis_QP22</a:t>
                      </a:r>
                    </a:p>
                  </a:txBody>
                  <a:tcPr marL="7390" marR="7390" marT="73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7390" marR="7390" marT="739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3497</a:t>
                      </a:r>
                    </a:p>
                  </a:txBody>
                  <a:tcPr marL="7390" marR="7390" marT="73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390" marR="7390" marT="73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9131</a:t>
                      </a:r>
                    </a:p>
                  </a:txBody>
                  <a:tcPr marL="7390" marR="7390" marT="73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390" marR="7390" marT="73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2.6</a:t>
                      </a:r>
                    </a:p>
                  </a:txBody>
                  <a:tcPr marL="7390" marR="7390" marT="73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EC87E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390" marR="7390" marT="73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Seeking_QP22</a:t>
                      </a:r>
                    </a:p>
                  </a:txBody>
                  <a:tcPr marL="7390" marR="7390" marT="73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4.1</a:t>
                      </a:r>
                    </a:p>
                  </a:txBody>
                  <a:tcPr marL="7390" marR="7390" marT="739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30794</a:t>
                      </a:r>
                    </a:p>
                  </a:txBody>
                  <a:tcPr marL="7390" marR="7390" marT="73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390" marR="7390" marT="73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57520</a:t>
                      </a:r>
                    </a:p>
                  </a:txBody>
                  <a:tcPr marL="7390" marR="7390" marT="73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390" marR="7390" marT="73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1.9</a:t>
                      </a:r>
                    </a:p>
                  </a:txBody>
                  <a:tcPr marL="7390" marR="7390" marT="73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ED07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06767927"/>
                  </a:ext>
                </a:extLst>
              </a:tr>
              <a:tr h="147810"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Genesis_QP27</a:t>
                      </a:r>
                    </a:p>
                  </a:txBody>
                  <a:tcPr marL="7390" marR="7390" marT="73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390" marR="7390" marT="739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1354</a:t>
                      </a:r>
                    </a:p>
                  </a:txBody>
                  <a:tcPr marL="7390" marR="7390" marT="73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390" marR="7390" marT="73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2097</a:t>
                      </a:r>
                    </a:p>
                  </a:txBody>
                  <a:tcPr marL="7390" marR="7390" marT="73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390" marR="7390" marT="73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1.5</a:t>
                      </a:r>
                    </a:p>
                  </a:txBody>
                  <a:tcPr marL="7390" marR="7390" marT="73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E28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390" marR="7390" marT="73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Seeking_QP27</a:t>
                      </a:r>
                    </a:p>
                  </a:txBody>
                  <a:tcPr marL="7390" marR="7390" marT="73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390" marR="7390" marT="739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10270</a:t>
                      </a:r>
                    </a:p>
                  </a:txBody>
                  <a:tcPr marL="7390" marR="7390" marT="73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390" marR="7390" marT="73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14385</a:t>
                      </a:r>
                    </a:p>
                  </a:txBody>
                  <a:tcPr marL="7390" marR="7390" marT="73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390" marR="7390" marT="73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1.4</a:t>
                      </a:r>
                    </a:p>
                  </a:txBody>
                  <a:tcPr marL="7390" marR="7390" marT="73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E48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53757249"/>
                  </a:ext>
                </a:extLst>
              </a:tr>
              <a:tr h="147810"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Genesis_QP32</a:t>
                      </a:r>
                    </a:p>
                  </a:txBody>
                  <a:tcPr marL="7390" marR="7390" marT="73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390" marR="7390" marT="739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696</a:t>
                      </a:r>
                    </a:p>
                  </a:txBody>
                  <a:tcPr marL="7390" marR="7390" marT="73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390" marR="7390" marT="73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791</a:t>
                      </a:r>
                    </a:p>
                  </a:txBody>
                  <a:tcPr marL="7390" marR="7390" marT="73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390" marR="7390" marT="73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1.1</a:t>
                      </a:r>
                    </a:p>
                  </a:txBody>
                  <a:tcPr marL="7390" marR="7390" marT="73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7E48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390" marR="7390" marT="73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Seeking_QP32</a:t>
                      </a:r>
                    </a:p>
                  </a:txBody>
                  <a:tcPr marL="7390" marR="7390" marT="73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390" marR="7390" marT="739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4443</a:t>
                      </a:r>
                    </a:p>
                  </a:txBody>
                  <a:tcPr marL="7390" marR="7390" marT="73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390" marR="7390" marT="73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5250</a:t>
                      </a:r>
                    </a:p>
                  </a:txBody>
                  <a:tcPr marL="7390" marR="7390" marT="73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390" marR="7390" marT="73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1.2</a:t>
                      </a:r>
                    </a:p>
                  </a:txBody>
                  <a:tcPr marL="7390" marR="7390" marT="73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EDC8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61093354"/>
                  </a:ext>
                </a:extLst>
              </a:tr>
              <a:tr h="155200"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Genesis_QP37</a:t>
                      </a:r>
                    </a:p>
                  </a:txBody>
                  <a:tcPr marL="7390" marR="7390" marT="73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390" marR="7390" marT="739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372</a:t>
                      </a:r>
                    </a:p>
                  </a:txBody>
                  <a:tcPr marL="7390" marR="7390" marT="73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390" marR="7390" marT="73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413</a:t>
                      </a:r>
                    </a:p>
                  </a:txBody>
                  <a:tcPr marL="7390" marR="7390" marT="73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390" marR="7390" marT="73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1.1</a:t>
                      </a:r>
                    </a:p>
                  </a:txBody>
                  <a:tcPr marL="7390" marR="7390" marT="73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DE8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390" marR="7390" marT="73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Seeking_QP37</a:t>
                      </a:r>
                    </a:p>
                  </a:txBody>
                  <a:tcPr marL="7390" marR="7390" marT="73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390" marR="7390" marT="739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2052</a:t>
                      </a:r>
                    </a:p>
                  </a:txBody>
                  <a:tcPr marL="7390" marR="7390" marT="73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390" marR="7390" marT="73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2261</a:t>
                      </a:r>
                    </a:p>
                  </a:txBody>
                  <a:tcPr marL="7390" marR="7390" marT="73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390" marR="7390" marT="73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1.1</a:t>
                      </a:r>
                    </a:p>
                  </a:txBody>
                  <a:tcPr marL="7390" marR="7390" marT="73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2C77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78616001"/>
                  </a:ext>
                </a:extLst>
              </a:tr>
              <a:tr h="147810"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Kimono_QP22</a:t>
                      </a:r>
                    </a:p>
                  </a:txBody>
                  <a:tcPr marL="7390" marR="7390" marT="73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7390" marR="7390" marT="739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5369</a:t>
                      </a:r>
                    </a:p>
                  </a:txBody>
                  <a:tcPr marL="7390" marR="7390" marT="73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390" marR="7390" marT="73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12519</a:t>
                      </a:r>
                    </a:p>
                  </a:txBody>
                  <a:tcPr marL="7390" marR="7390" marT="73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390" marR="7390" marT="73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2.3</a:t>
                      </a:r>
                    </a:p>
                  </a:txBody>
                  <a:tcPr marL="7390" marR="7390" marT="73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ECF7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390" marR="7390" marT="73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390" marR="7390" marT="739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390" marR="7390" marT="739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390" marR="7390" marT="739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390" marR="7390" marT="739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390" marR="7390" marT="739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390" marR="7390" marT="739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390" marR="7390" marT="739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83294880"/>
                  </a:ext>
                </a:extLst>
              </a:tr>
              <a:tr h="147810"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Kimono_QP27</a:t>
                      </a:r>
                    </a:p>
                  </a:txBody>
                  <a:tcPr marL="7390" marR="7390" marT="73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390" marR="7390" marT="739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2168</a:t>
                      </a:r>
                    </a:p>
                  </a:txBody>
                  <a:tcPr marL="7390" marR="7390" marT="73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390" marR="7390" marT="73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3346</a:t>
                      </a:r>
                    </a:p>
                  </a:txBody>
                  <a:tcPr marL="7390" marR="7390" marT="73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390" marR="7390" marT="73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1.5</a:t>
                      </a:r>
                    </a:p>
                  </a:txBody>
                  <a:tcPr marL="7390" marR="7390" marT="73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E28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390" marR="7390" marT="73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390" marR="7390" marT="739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390" marR="7390" marT="739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390" marR="7390" marT="739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390" marR="7390" marT="739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390" marR="7390" marT="739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390" marR="7390" marT="739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390" marR="7390" marT="739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72532761"/>
                  </a:ext>
                </a:extLst>
              </a:tr>
              <a:tr h="147810"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Kimono_QP32</a:t>
                      </a:r>
                    </a:p>
                  </a:txBody>
                  <a:tcPr marL="7390" marR="7390" marT="73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390" marR="7390" marT="739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1059</a:t>
                      </a:r>
                    </a:p>
                  </a:txBody>
                  <a:tcPr marL="7390" marR="7390" marT="73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390" marR="7390" marT="73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1258</a:t>
                      </a:r>
                    </a:p>
                  </a:txBody>
                  <a:tcPr marL="7390" marR="7390" marT="73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390" marR="7390" marT="73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1.2</a:t>
                      </a:r>
                    </a:p>
                  </a:txBody>
                  <a:tcPr marL="7390" marR="7390" marT="73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EB8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390" marR="7390" marT="73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390" marR="7390" marT="739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390" marR="7390" marT="739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390" marR="7390" marT="739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390" marR="7390" marT="739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390" marR="7390" marT="739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390" marR="7390" marT="739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390" marR="7390" marT="739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82694741"/>
                  </a:ext>
                </a:extLst>
              </a:tr>
              <a:tr h="155200"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Kimono_QP37</a:t>
                      </a:r>
                    </a:p>
                  </a:txBody>
                  <a:tcPr marL="7390" marR="7390" marT="73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390" marR="7390" marT="739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516</a:t>
                      </a:r>
                    </a:p>
                  </a:txBody>
                  <a:tcPr marL="7390" marR="7390" marT="73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390" marR="7390" marT="73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579</a:t>
                      </a:r>
                    </a:p>
                  </a:txBody>
                  <a:tcPr marL="7390" marR="7390" marT="73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390" marR="7390" marT="73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1.1</a:t>
                      </a:r>
                    </a:p>
                  </a:txBody>
                  <a:tcPr marL="7390" marR="7390" marT="73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18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390" marR="7390" marT="73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390" marR="7390" marT="739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390" marR="7390" marT="739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390" marR="7390" marT="739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390" marR="7390" marT="739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390" marR="7390" marT="739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390" marR="7390" marT="739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390" marR="7390" marT="739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8116096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5974518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6000" y="396001"/>
            <a:ext cx="7164000" cy="557849"/>
          </a:xfrm>
        </p:spPr>
        <p:txBody>
          <a:bodyPr/>
          <a:lstStyle/>
          <a:p>
            <a:r>
              <a:rPr lang="en-GB" dirty="0"/>
              <a:t>Bit-rates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 dirty="0"/>
              <a:t>JVET-R0243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DEFDBDAD-53CD-41C4-AAF3-D833CC543004}" type="datetime1">
              <a:rPr lang="ja-JP" altLang="en-US" smtClean="0"/>
              <a:pPr>
                <a:defRPr/>
              </a:pPr>
              <a:t>2020/4/6</a:t>
            </a:fld>
            <a:endParaRPr lang="en-US" altLang="ja-JP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7C6F3527-79FB-4A94-B9C7-E3F8D3D01080}" type="slidenum">
              <a:rPr lang="en-US" altLang="ja-JP" smtClean="0"/>
              <a:pPr>
                <a:defRPr/>
              </a:pPr>
              <a:t>4</a:t>
            </a:fld>
            <a:endParaRPr lang="en-US" altLang="ja-JP" dirty="0"/>
          </a:p>
        </p:txBody>
      </p:sp>
      <p:sp>
        <p:nvSpPr>
          <p:cNvPr id="18" name="Content Placeholder 1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dirty="0"/>
              <a:t>Some 4:4:4 sequences require significantly more than 2x bit-rate</a:t>
            </a:r>
          </a:p>
          <a:p>
            <a:r>
              <a:rPr lang="en-CA" dirty="0"/>
              <a:t>This is generally at the lower QPs</a:t>
            </a:r>
          </a:p>
          <a:p>
            <a:endParaRPr lang="en-CA" dirty="0"/>
          </a:p>
          <a:p>
            <a:endParaRPr lang="en-CA" dirty="0"/>
          </a:p>
          <a:p>
            <a:r>
              <a:rPr lang="en-CA" dirty="0"/>
              <a:t>Further investigation of these sequences showed that they had a lot of high frequency energy in the U channel</a:t>
            </a:r>
          </a:p>
          <a:p>
            <a:r>
              <a:rPr lang="en-CA" dirty="0"/>
              <a:t>So the variance of the Y, U and V channels was calculated and compared:</a:t>
            </a:r>
            <a:endParaRPr lang="en-GB" dirty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6125012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6000" y="396001"/>
            <a:ext cx="7164000" cy="557849"/>
          </a:xfrm>
        </p:spPr>
        <p:txBody>
          <a:bodyPr/>
          <a:lstStyle/>
          <a:p>
            <a:r>
              <a:rPr lang="en-GB" dirty="0"/>
              <a:t>Bit-rates and Variance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 dirty="0"/>
              <a:t>JVET-R0243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DEFDBDAD-53CD-41C4-AAF3-D833CC543004}" type="datetime1">
              <a:rPr lang="ja-JP" altLang="en-US" smtClean="0"/>
              <a:pPr>
                <a:defRPr/>
              </a:pPr>
              <a:t>2020/4/6</a:t>
            </a:fld>
            <a:endParaRPr lang="en-US" altLang="ja-JP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7C6F3527-79FB-4A94-B9C7-E3F8D3D01080}" type="slidenum">
              <a:rPr lang="en-US" altLang="ja-JP" smtClean="0"/>
              <a:pPr>
                <a:defRPr/>
              </a:pPr>
              <a:t>5</a:t>
            </a:fld>
            <a:endParaRPr lang="en-US" altLang="ja-JP" dirty="0"/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924651547"/>
              </p:ext>
            </p:extLst>
          </p:nvPr>
        </p:nvGraphicFramePr>
        <p:xfrm>
          <a:off x="540000" y="2700000"/>
          <a:ext cx="3835400" cy="3248025"/>
        </p:xfrm>
        <a:graphic>
          <a:graphicData uri="http://schemas.openxmlformats.org/drawingml/2006/table">
            <a:tbl>
              <a:tblPr/>
              <a:tblGrid>
                <a:gridCol w="1433913">
                  <a:extLst>
                    <a:ext uri="{9D8B030D-6E8A-4147-A177-3AD203B41FA5}">
                      <a16:colId xmlns:a16="http://schemas.microsoft.com/office/drawing/2014/main" val="1065972581"/>
                    </a:ext>
                  </a:extLst>
                </a:gridCol>
                <a:gridCol w="304548">
                  <a:extLst>
                    <a:ext uri="{9D8B030D-6E8A-4147-A177-3AD203B41FA5}">
                      <a16:colId xmlns:a16="http://schemas.microsoft.com/office/drawing/2014/main" val="1589011604"/>
                    </a:ext>
                  </a:extLst>
                </a:gridCol>
                <a:gridCol w="304548">
                  <a:extLst>
                    <a:ext uri="{9D8B030D-6E8A-4147-A177-3AD203B41FA5}">
                      <a16:colId xmlns:a16="http://schemas.microsoft.com/office/drawing/2014/main" val="4104718245"/>
                    </a:ext>
                  </a:extLst>
                </a:gridCol>
                <a:gridCol w="304548">
                  <a:extLst>
                    <a:ext uri="{9D8B030D-6E8A-4147-A177-3AD203B41FA5}">
                      <a16:colId xmlns:a16="http://schemas.microsoft.com/office/drawing/2014/main" val="2616823603"/>
                    </a:ext>
                  </a:extLst>
                </a:gridCol>
                <a:gridCol w="561510">
                  <a:extLst>
                    <a:ext uri="{9D8B030D-6E8A-4147-A177-3AD203B41FA5}">
                      <a16:colId xmlns:a16="http://schemas.microsoft.com/office/drawing/2014/main" val="3386583952"/>
                    </a:ext>
                  </a:extLst>
                </a:gridCol>
                <a:gridCol w="583717">
                  <a:extLst>
                    <a:ext uri="{9D8B030D-6E8A-4147-A177-3AD203B41FA5}">
                      <a16:colId xmlns:a16="http://schemas.microsoft.com/office/drawing/2014/main" val="3492892402"/>
                    </a:ext>
                  </a:extLst>
                </a:gridCol>
                <a:gridCol w="342616">
                  <a:extLst>
                    <a:ext uri="{9D8B030D-6E8A-4147-A177-3AD203B41FA5}">
                      <a16:colId xmlns:a16="http://schemas.microsoft.com/office/drawing/2014/main" val="3931910684"/>
                    </a:ext>
                  </a:extLst>
                </a:gridCol>
              </a:tblGrid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444 variance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bitrate ratio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U:Y var ratio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48177664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Y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U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V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QP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49013683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Traffic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30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EB8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CE4E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26893865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BirdsInCage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72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6.4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8696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97D7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17584896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CrowdRun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350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72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54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3D57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CF4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57569428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EBULupoCandlelight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67BF7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CFAFD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15673226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EBURainFruits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63BE7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CF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49455291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Ferns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88C87D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CFBF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39308805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Genesis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48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ED68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A999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453215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Kimono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32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DE8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98E9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26067137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Pool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35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40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AD78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CE8E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13306789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VenueVu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7DC57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CF9F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2660019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View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59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26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3.6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DBB7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AA7A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16530849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DucksAndLegs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266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72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4.2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CA87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3.1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8696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8584673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OldTownCross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111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59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3.0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ECB7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CFD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5292235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ParkScene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42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28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E483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CE0E3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69806268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Seeking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64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54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A83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9E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44643264"/>
                  </a:ext>
                </a:extLst>
              </a:tr>
            </a:tbl>
          </a:graphicData>
        </a:graphic>
      </p:graphicFrame>
      <p:graphicFrame>
        <p:nvGraphicFramePr>
          <p:cNvPr id="9" name="Chart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978568632"/>
              </p:ext>
            </p:extLst>
          </p:nvPr>
        </p:nvGraphicFramePr>
        <p:xfrm>
          <a:off x="4572000" y="2340000"/>
          <a:ext cx="4320480" cy="40796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8" name="Content Placeholder 17">
            <a:extLst>
              <a:ext uri="{FF2B5EF4-FFF2-40B4-BE49-F238E27FC236}">
                <a16:creationId xmlns:a16="http://schemas.microsoft.com/office/drawing/2014/main" id="{037B0535-2E1A-4646-8D37-245E4A6618E2}"/>
              </a:ext>
            </a:extLst>
          </p:cNvPr>
          <p:cNvSpPr txBox="1">
            <a:spLocks/>
          </p:cNvSpPr>
          <p:nvPr/>
        </p:nvSpPr>
        <p:spPr>
          <a:xfrm>
            <a:off x="575999" y="1224000"/>
            <a:ext cx="8352000" cy="5040000"/>
          </a:xfrm>
          <a:prstGeom prst="rect">
            <a:avLst/>
          </a:prstGeom>
        </p:spPr>
        <p:txBody>
          <a:bodyPr lIns="0" tIns="0" rIns="0" bIns="0"/>
          <a:lstStyle>
            <a:lvl1pPr marL="342900" indent="-342900" algn="l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itchFamily="34" charset="0"/>
              <a:buChar char="•"/>
              <a:defRPr kumimoji="1" sz="2000" baseline="0">
                <a:solidFill>
                  <a:srgbClr val="000000"/>
                </a:solidFill>
                <a:latin typeface="+mn-lt"/>
                <a:ea typeface="+mn-ea"/>
                <a:cs typeface="Arial" pitchFamily="34" charset="0"/>
              </a:defRPr>
            </a:lvl1pPr>
            <a:lvl2pPr marL="742950" indent="-285750" algn="l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itchFamily="34" charset="0"/>
              <a:buChar char="•"/>
              <a:defRPr kumimoji="1" sz="1800" baseline="0">
                <a:solidFill>
                  <a:srgbClr val="000000"/>
                </a:solidFill>
                <a:latin typeface="+mn-lt"/>
                <a:ea typeface="+mn-ea"/>
                <a:cs typeface="Arial" pitchFamily="34" charset="0"/>
              </a:defRPr>
            </a:lvl2pPr>
            <a:lvl3pPr marL="1143000" indent="-228600" algn="l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Font typeface="Arial" pitchFamily="34" charset="0"/>
              <a:buChar char="•"/>
              <a:defRPr kumimoji="1" sz="1600" baseline="0">
                <a:solidFill>
                  <a:schemeClr val="tx1"/>
                </a:solidFill>
                <a:latin typeface="+mn-lt"/>
                <a:ea typeface="+mn-ea"/>
                <a:cs typeface="Arial" pitchFamily="34" charset="0"/>
              </a:defRPr>
            </a:lvl3pPr>
            <a:lvl4pPr marL="1600200" indent="-228600" algn="l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Font typeface="Arial" pitchFamily="34" charset="0"/>
              <a:buChar char="•"/>
              <a:defRPr kumimoji="1" sz="1400" baseline="0">
                <a:solidFill>
                  <a:schemeClr val="tx1"/>
                </a:solidFill>
                <a:latin typeface="+mn-lt"/>
                <a:ea typeface="+mn-ea"/>
                <a:cs typeface="HGP創英角ｺﾞｼｯｸUB" pitchFamily="50" charset="-128"/>
              </a:defRPr>
            </a:lvl4pPr>
            <a:lvl5pPr marL="2057400" indent="-228600" algn="l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Font typeface="Arial" pitchFamily="34" charset="0"/>
              <a:buChar char="•"/>
              <a:defRPr kumimoji="1" sz="1200" baseline="0">
                <a:solidFill>
                  <a:schemeClr val="tx1"/>
                </a:solidFill>
                <a:latin typeface="+mn-lt"/>
                <a:ea typeface="+mn-ea"/>
                <a:cs typeface="HGP創英角ｺﾞｼｯｸUB" pitchFamily="50" charset="-128"/>
              </a:defRPr>
            </a:lvl5pPr>
            <a:lvl6pPr marL="2514600" indent="-228600" algn="l" rtl="0" fontAlgn="base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har char="»"/>
              <a:defRPr kumimoji="1" sz="1400" baseline="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har char="»"/>
              <a:defRPr kumimoji="1" sz="1050" baseline="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har char="»"/>
              <a:defRPr kumimoji="1" sz="9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har char="»"/>
              <a:defRPr kumimoji="1" sz="900" baseline="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r>
              <a:rPr lang="en-CA" kern="0" dirty="0"/>
              <a:t>Examining U:Y variance ratio of the pictures shows a correlation with bitrate ratio.</a:t>
            </a:r>
          </a:p>
          <a:p>
            <a:pPr lvl="1"/>
            <a:r>
              <a:rPr lang="en-CA" kern="0" dirty="0"/>
              <a:t>And the U:Y variance ratios seem to be higher than expected.</a:t>
            </a:r>
            <a:endParaRPr lang="en-GB" kern="0" dirty="0"/>
          </a:p>
        </p:txBody>
      </p:sp>
    </p:spTree>
    <p:extLst>
      <p:ext uri="{BB962C8B-B14F-4D97-AF65-F5344CB8AC3E}">
        <p14:creationId xmlns:p14="http://schemas.microsoft.com/office/powerpoint/2010/main" val="244347018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6000" y="396001"/>
            <a:ext cx="7164000" cy="557849"/>
          </a:xfrm>
        </p:spPr>
        <p:txBody>
          <a:bodyPr/>
          <a:lstStyle/>
          <a:p>
            <a:r>
              <a:rPr lang="en-GB" dirty="0"/>
              <a:t>Chroma Noise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 dirty="0"/>
              <a:t>JVET-R0243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DEFDBDAD-53CD-41C4-AAF3-D833CC543004}" type="datetime1">
              <a:rPr lang="ja-JP" altLang="en-US" smtClean="0"/>
              <a:pPr>
                <a:defRPr/>
              </a:pPr>
              <a:t>2020/4/6</a:t>
            </a:fld>
            <a:endParaRPr lang="en-US" altLang="ja-JP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7C6F3527-79FB-4A94-B9C7-E3F8D3D01080}" type="slidenum">
              <a:rPr lang="en-US" altLang="ja-JP" smtClean="0"/>
              <a:pPr>
                <a:defRPr/>
              </a:pPr>
              <a:t>6</a:t>
            </a:fld>
            <a:endParaRPr lang="en-US" altLang="ja-JP" dirty="0"/>
          </a:p>
        </p:txBody>
      </p:sp>
      <p:pic>
        <p:nvPicPr>
          <p:cNvPr id="3" name="Content Placeholder 2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165583" y="1250510"/>
            <a:ext cx="2822041" cy="1404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64088" y="1254510"/>
            <a:ext cx="2746666" cy="14000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70562" y="2918403"/>
            <a:ext cx="2746666" cy="140000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370562" y="4562191"/>
            <a:ext cx="2746666" cy="1400000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424675" y="1752455"/>
            <a:ext cx="74090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000" dirty="0"/>
              <a:t>RGB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4860032" y="1761835"/>
            <a:ext cx="3561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000" dirty="0"/>
              <a:t>Y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860032" y="3343890"/>
            <a:ext cx="37061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000" dirty="0"/>
              <a:t>U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860032" y="5026167"/>
            <a:ext cx="3561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000" dirty="0"/>
              <a:t>V</a:t>
            </a:r>
          </a:p>
        </p:txBody>
      </p:sp>
    </p:spTree>
    <p:extLst>
      <p:ext uri="{BB962C8B-B14F-4D97-AF65-F5344CB8AC3E}">
        <p14:creationId xmlns:p14="http://schemas.microsoft.com/office/powerpoint/2010/main" val="1364461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6000" y="396001"/>
            <a:ext cx="7164000" cy="557849"/>
          </a:xfrm>
        </p:spPr>
        <p:txBody>
          <a:bodyPr/>
          <a:lstStyle/>
          <a:p>
            <a:r>
              <a:rPr lang="en-GB" dirty="0"/>
              <a:t>Chroma Noise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 dirty="0"/>
              <a:t>JVET-R0243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DEFDBDAD-53CD-41C4-AAF3-D833CC543004}" type="datetime1">
              <a:rPr lang="ja-JP" altLang="en-US" smtClean="0"/>
              <a:pPr>
                <a:defRPr/>
              </a:pPr>
              <a:t>2020/4/6</a:t>
            </a:fld>
            <a:endParaRPr lang="en-US" altLang="ja-JP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7C6F3527-79FB-4A94-B9C7-E3F8D3D01080}" type="slidenum">
              <a:rPr lang="en-US" altLang="ja-JP" smtClean="0"/>
              <a:pPr>
                <a:defRPr/>
              </a:pPr>
              <a:t>7</a:t>
            </a:fld>
            <a:endParaRPr lang="en-US" altLang="ja-JP" dirty="0"/>
          </a:p>
        </p:txBody>
      </p:sp>
      <p:sp>
        <p:nvSpPr>
          <p:cNvPr id="18" name="Content Placeholder 1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dirty="0"/>
              <a:t>Applying a horizontal 1,2,1 low-pass filter to the chroma reduces this noise</a:t>
            </a:r>
          </a:p>
          <a:p>
            <a:r>
              <a:rPr lang="en-CA" dirty="0"/>
              <a:t>Brings the 4:4:4 bit-rate closer to 2x the 4:2:0 bit-rate</a:t>
            </a:r>
            <a:endParaRPr lang="en-GB" dirty="0"/>
          </a:p>
        </p:txBody>
      </p:sp>
      <p:graphicFrame>
        <p:nvGraphicFramePr>
          <p:cNvPr id="8" name="Chart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767019249"/>
              </p:ext>
            </p:extLst>
          </p:nvPr>
        </p:nvGraphicFramePr>
        <p:xfrm>
          <a:off x="4572000" y="2340000"/>
          <a:ext cx="4332013" cy="40796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62988043"/>
              </p:ext>
            </p:extLst>
          </p:nvPr>
        </p:nvGraphicFramePr>
        <p:xfrm>
          <a:off x="540000" y="2700000"/>
          <a:ext cx="3835400" cy="3248025"/>
        </p:xfrm>
        <a:graphic>
          <a:graphicData uri="http://schemas.openxmlformats.org/drawingml/2006/table">
            <a:tbl>
              <a:tblPr/>
              <a:tblGrid>
                <a:gridCol w="1433913">
                  <a:extLst>
                    <a:ext uri="{9D8B030D-6E8A-4147-A177-3AD203B41FA5}">
                      <a16:colId xmlns:a16="http://schemas.microsoft.com/office/drawing/2014/main" val="642633284"/>
                    </a:ext>
                  </a:extLst>
                </a:gridCol>
                <a:gridCol w="304548">
                  <a:extLst>
                    <a:ext uri="{9D8B030D-6E8A-4147-A177-3AD203B41FA5}">
                      <a16:colId xmlns:a16="http://schemas.microsoft.com/office/drawing/2014/main" val="1620885875"/>
                    </a:ext>
                  </a:extLst>
                </a:gridCol>
                <a:gridCol w="304548">
                  <a:extLst>
                    <a:ext uri="{9D8B030D-6E8A-4147-A177-3AD203B41FA5}">
                      <a16:colId xmlns:a16="http://schemas.microsoft.com/office/drawing/2014/main" val="3913773446"/>
                    </a:ext>
                  </a:extLst>
                </a:gridCol>
                <a:gridCol w="304548">
                  <a:extLst>
                    <a:ext uri="{9D8B030D-6E8A-4147-A177-3AD203B41FA5}">
                      <a16:colId xmlns:a16="http://schemas.microsoft.com/office/drawing/2014/main" val="2581760252"/>
                    </a:ext>
                  </a:extLst>
                </a:gridCol>
                <a:gridCol w="561510">
                  <a:extLst>
                    <a:ext uri="{9D8B030D-6E8A-4147-A177-3AD203B41FA5}">
                      <a16:colId xmlns:a16="http://schemas.microsoft.com/office/drawing/2014/main" val="1071184935"/>
                    </a:ext>
                  </a:extLst>
                </a:gridCol>
                <a:gridCol w="583717">
                  <a:extLst>
                    <a:ext uri="{9D8B030D-6E8A-4147-A177-3AD203B41FA5}">
                      <a16:colId xmlns:a16="http://schemas.microsoft.com/office/drawing/2014/main" val="2464406300"/>
                    </a:ext>
                  </a:extLst>
                </a:gridCol>
                <a:gridCol w="342616">
                  <a:extLst>
                    <a:ext uri="{9D8B030D-6E8A-4147-A177-3AD203B41FA5}">
                      <a16:colId xmlns:a16="http://schemas.microsoft.com/office/drawing/2014/main" val="1775768615"/>
                    </a:ext>
                  </a:extLst>
                </a:gridCol>
              </a:tblGrid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444 variance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bitrate ratio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U:Y var ratio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26513885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Y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U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V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QP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82020932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Traffic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30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E1E28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CE4E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85161990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BirdsInCage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72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ECF7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97D7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08991662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CrowdRun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350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72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54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CCE7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CF4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94278963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EBULupoCandlelight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64BE7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CFAFD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82360322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EBURainFruits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63BE7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CF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3858026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Ferns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81C67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CFBF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54508474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Genesis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48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EB8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A999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83800178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Kimono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32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E88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98E9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78996724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Pool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35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40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9D78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CE8E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02726580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VenueVu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7FC67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CF9F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7176041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View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59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26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DC8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AA7A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23198529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DucksAndLegs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266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72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ED88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3.1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8696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67253077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OldTownCross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111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59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E683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CFD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0768604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ParkScene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42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28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EB8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CE0E3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64783770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Seeking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64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54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DDC8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9E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368509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2570461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6000" y="396001"/>
            <a:ext cx="7164000" cy="557849"/>
          </a:xfrm>
        </p:spPr>
        <p:txBody>
          <a:bodyPr/>
          <a:lstStyle/>
          <a:p>
            <a:r>
              <a:rPr lang="en-GB" dirty="0"/>
              <a:t>Conclusion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 dirty="0"/>
              <a:t>JVET-R0243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DEFDBDAD-53CD-41C4-AAF3-D833CC543004}" type="datetime1">
              <a:rPr lang="ja-JP" altLang="en-US" smtClean="0"/>
              <a:pPr>
                <a:defRPr/>
              </a:pPr>
              <a:t>2020/4/6</a:t>
            </a:fld>
            <a:endParaRPr lang="en-US" altLang="ja-JP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7C6F3527-79FB-4A94-B9C7-E3F8D3D01080}" type="slidenum">
              <a:rPr lang="en-US" altLang="ja-JP" smtClean="0"/>
              <a:pPr>
                <a:defRPr/>
              </a:pPr>
              <a:t>8</a:t>
            </a:fld>
            <a:endParaRPr lang="en-US" altLang="ja-JP" dirty="0"/>
          </a:p>
        </p:txBody>
      </p:sp>
      <p:sp>
        <p:nvSpPr>
          <p:cNvPr id="18" name="Content Placeholder 1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CA" dirty="0"/>
          </a:p>
          <a:p>
            <a:r>
              <a:rPr lang="en-CA" dirty="0"/>
              <a:t>Main 4:4:4 10 profile can work with twice the bit-rate of Main 10 profile</a:t>
            </a:r>
          </a:p>
          <a:p>
            <a:pPr lvl="1"/>
            <a:endParaRPr lang="en-CA" dirty="0"/>
          </a:p>
          <a:p>
            <a:pPr lvl="1"/>
            <a:r>
              <a:rPr lang="en-CA" dirty="0"/>
              <a:t>Provided that chroma noise is limited at the lower QPs</a:t>
            </a:r>
          </a:p>
          <a:p>
            <a:pPr lvl="1"/>
            <a:endParaRPr lang="en-CA" dirty="0"/>
          </a:p>
          <a:p>
            <a:pPr lvl="1"/>
            <a:endParaRPr lang="en-CA" dirty="0"/>
          </a:p>
          <a:p>
            <a:pPr lvl="1"/>
            <a:endParaRPr lang="en-CA" dirty="0"/>
          </a:p>
          <a:p>
            <a:pPr lvl="1"/>
            <a:endParaRPr lang="en-CA" dirty="0"/>
          </a:p>
          <a:p>
            <a:endParaRPr lang="en-CA" dirty="0"/>
          </a:p>
          <a:p>
            <a:r>
              <a:rPr lang="en-CA" dirty="0"/>
              <a:t>Note that contribution JVET-R0244 proposes changes to </a:t>
            </a:r>
            <a:r>
              <a:rPr lang="en-CA" dirty="0" err="1"/>
              <a:t>CpbVclFactor</a:t>
            </a:r>
            <a:r>
              <a:rPr lang="en-CA" dirty="0"/>
              <a:t> and </a:t>
            </a:r>
            <a:r>
              <a:rPr lang="en-CA" dirty="0" err="1"/>
              <a:t>MinCrScaleFactor</a:t>
            </a:r>
            <a:r>
              <a:rPr lang="en-CA" dirty="0"/>
              <a:t> for Main 4:4:4 10 profile.</a:t>
            </a:r>
          </a:p>
          <a:p>
            <a:pPr lvl="1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1214523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96254551"/>
      </p:ext>
    </p:extLst>
  </p:cSld>
  <p:clrMapOvr>
    <a:masterClrMapping/>
  </p:clrMapOvr>
</p:sld>
</file>

<file path=ppt/theme/theme1.xml><?xml version="1.0" encoding="utf-8"?>
<a:theme xmlns:a="http://schemas.openxmlformats.org/drawingml/2006/main" name="GBM_Master">
  <a:themeElements>
    <a:clrScheme name="標準デザイン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Arial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ln/>
      </a:spPr>
      <a:bodyPr rtlCol="0" anchor="ctr"/>
      <a:lstStyle>
        <a:defPPr algn="ctr">
          <a:defRPr kumimoji="1" sz="1600" dirty="0" err="1" smtClean="0"/>
        </a:defPPr>
      </a:lstStyle>
      <a:style>
        <a:lnRef idx="1">
          <a:schemeClr val="accent6"/>
        </a:lnRef>
        <a:fillRef idx="2">
          <a:schemeClr val="accent6"/>
        </a:fillRef>
        <a:effectRef idx="1">
          <a:schemeClr val="accent6"/>
        </a:effectRef>
        <a:fontRef idx="minor">
          <a:schemeClr val="dk1"/>
        </a:fontRef>
      </a:style>
    </a:spDef>
  </a:objectDefaults>
  <a:extraClrSchemeLst>
    <a:extraClrScheme>
      <a:clrScheme name="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テーマ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874</Words>
  <Application>Microsoft Office PowerPoint</Application>
  <PresentationFormat>On-screen Show (4:3)</PresentationFormat>
  <Paragraphs>647</Paragraphs>
  <Slides>9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4" baseType="lpstr">
      <vt:lpstr>HGP創英角ｺﾞｼｯｸUB</vt:lpstr>
      <vt:lpstr>Arial</vt:lpstr>
      <vt:lpstr>Calibri</vt:lpstr>
      <vt:lpstr>Lucida Sans</vt:lpstr>
      <vt:lpstr>GBM_Master</vt:lpstr>
      <vt:lpstr>4:4:4 vs. 4:2:0 Bit-rate in VTM</vt:lpstr>
      <vt:lpstr>Introduction</vt:lpstr>
      <vt:lpstr>Bit-rates</vt:lpstr>
      <vt:lpstr>Bit-rates</vt:lpstr>
      <vt:lpstr>Bit-rates and Variance</vt:lpstr>
      <vt:lpstr>Chroma Noise</vt:lpstr>
      <vt:lpstr>Chroma Noise</vt:lpstr>
      <vt:lpstr>Conclusion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2013-10-18T14:36:38Z</dcterms:created>
  <dcterms:modified xsi:type="dcterms:W3CDTF">2020-04-06T17:45:14Z</dcterms:modified>
</cp:coreProperties>
</file>