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8"/>
  </p:notesMasterIdLst>
  <p:handoutMasterIdLst>
    <p:handoutMasterId r:id="rId9"/>
  </p:handoutMasterIdLst>
  <p:sldIdLst>
    <p:sldId id="256" r:id="rId5"/>
    <p:sldId id="1117" r:id="rId6"/>
    <p:sldId id="1118"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128" autoAdjust="0"/>
  </p:normalViewPr>
  <p:slideViewPr>
    <p:cSldViewPr snapToGrid="0">
      <p:cViewPr varScale="1">
        <p:scale>
          <a:sx n="86" d="100"/>
          <a:sy n="86" d="100"/>
        </p:scale>
        <p:origin x="562" y="53"/>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n Hu" userId="3618843d-2054-4bcf-ad49-76f523b6d2da" providerId="ADAL" clId="{97290E3D-141B-4259-B759-5B0375D6BD2E}"/>
    <pc:docChg chg="modSld">
      <pc:chgData name="Nan Hu" userId="3618843d-2054-4bcf-ad49-76f523b6d2da" providerId="ADAL" clId="{97290E3D-141B-4259-B759-5B0375D6BD2E}" dt="2020-04-09T15:26:32.120" v="12" actId="20577"/>
      <pc:docMkLst>
        <pc:docMk/>
      </pc:docMkLst>
      <pc:sldChg chg="modSp mod">
        <pc:chgData name="Nan Hu" userId="3618843d-2054-4bcf-ad49-76f523b6d2da" providerId="ADAL" clId="{97290E3D-141B-4259-B759-5B0375D6BD2E}" dt="2020-04-09T15:26:32.120" v="12" actId="20577"/>
        <pc:sldMkLst>
          <pc:docMk/>
          <pc:sldMk cId="3654974969" sldId="1117"/>
        </pc:sldMkLst>
        <pc:graphicFrameChg chg="modGraphic">
          <ac:chgData name="Nan Hu" userId="3618843d-2054-4bcf-ad49-76f523b6d2da" providerId="ADAL" clId="{97290E3D-141B-4259-B759-5B0375D6BD2E}" dt="2020-04-09T15:26:32.120" v="12" actId="20577"/>
          <ac:graphicFrameMkLst>
            <pc:docMk/>
            <pc:sldMk cId="3654974969" sldId="1117"/>
            <ac:graphicFrameMk id="5" creationId="{C62DE541-18FA-46A7-BC0A-DB2ECE186F21}"/>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4/9/2020</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09.04.2020</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ECAD844-CD0C-41B2-8DA4-50A8B9DE04E1}"/>
              </a:ext>
            </a:extLst>
          </p:cNvPr>
          <p:cNvSpPr>
            <a:spLocks noGrp="1"/>
          </p:cNvSpPr>
          <p:nvPr>
            <p:ph type="body" sz="quarter" idx="10"/>
          </p:nvPr>
        </p:nvSpPr>
        <p:spPr/>
        <p:txBody>
          <a:bodyPr/>
          <a:lstStyle/>
          <a:p>
            <a:r>
              <a:rPr lang="en-US" dirty="0"/>
              <a:t>Nan Hu, Vadim Seregin, Marta Karczewicz</a:t>
            </a:r>
          </a:p>
        </p:txBody>
      </p:sp>
      <p:sp>
        <p:nvSpPr>
          <p:cNvPr id="3" name="Text Placeholder 2">
            <a:extLst>
              <a:ext uri="{FF2B5EF4-FFF2-40B4-BE49-F238E27FC236}">
                <a16:creationId xmlns:a16="http://schemas.microsoft.com/office/drawing/2014/main" id="{0168B51A-A55A-4080-AD3E-73A6F3E39314}"/>
              </a:ext>
            </a:extLst>
          </p:cNvPr>
          <p:cNvSpPr>
            <a:spLocks noGrp="1"/>
          </p:cNvSpPr>
          <p:nvPr>
            <p:ph type="body" sz="quarter" idx="11"/>
          </p:nvPr>
        </p:nvSpPr>
        <p:spPr/>
        <p:txBody>
          <a:bodyPr/>
          <a:lstStyle/>
          <a:p>
            <a:endParaRPr lang="en-US"/>
          </a:p>
        </p:txBody>
      </p:sp>
      <p:sp>
        <p:nvSpPr>
          <p:cNvPr id="4" name="Text Placeholder 3">
            <a:extLst>
              <a:ext uri="{FF2B5EF4-FFF2-40B4-BE49-F238E27FC236}">
                <a16:creationId xmlns:a16="http://schemas.microsoft.com/office/drawing/2014/main" id="{7FB26627-4A1A-4F9E-B356-A1CBF1312E56}"/>
              </a:ext>
            </a:extLst>
          </p:cNvPr>
          <p:cNvSpPr>
            <a:spLocks noGrp="1"/>
          </p:cNvSpPr>
          <p:nvPr>
            <p:ph type="body" sz="quarter" idx="13"/>
          </p:nvPr>
        </p:nvSpPr>
        <p:spPr/>
        <p:txBody>
          <a:bodyPr/>
          <a:lstStyle/>
          <a:p>
            <a:endParaRPr lang="en-US"/>
          </a:p>
        </p:txBody>
      </p:sp>
      <p:sp>
        <p:nvSpPr>
          <p:cNvPr id="5" name="Text Placeholder 4">
            <a:extLst>
              <a:ext uri="{FF2B5EF4-FFF2-40B4-BE49-F238E27FC236}">
                <a16:creationId xmlns:a16="http://schemas.microsoft.com/office/drawing/2014/main" id="{6DF8DF27-66F9-4A3A-9450-4AA74688F8EC}"/>
              </a:ext>
            </a:extLst>
          </p:cNvPr>
          <p:cNvSpPr>
            <a:spLocks noGrp="1"/>
          </p:cNvSpPr>
          <p:nvPr>
            <p:ph type="body" sz="quarter" idx="14"/>
          </p:nvPr>
        </p:nvSpPr>
        <p:spPr/>
        <p:txBody>
          <a:bodyPr/>
          <a:lstStyle/>
          <a:p>
            <a:endParaRPr lang="en-US"/>
          </a:p>
        </p:txBody>
      </p:sp>
      <p:sp>
        <p:nvSpPr>
          <p:cNvPr id="6" name="Title 5">
            <a:extLst>
              <a:ext uri="{FF2B5EF4-FFF2-40B4-BE49-F238E27FC236}">
                <a16:creationId xmlns:a16="http://schemas.microsoft.com/office/drawing/2014/main" id="{7D1409EB-D285-4CDE-8536-3D0D49235F39}"/>
              </a:ext>
            </a:extLst>
          </p:cNvPr>
          <p:cNvSpPr>
            <a:spLocks noGrp="1"/>
          </p:cNvSpPr>
          <p:nvPr>
            <p:ph type="title"/>
          </p:nvPr>
        </p:nvSpPr>
        <p:spPr>
          <a:xfrm>
            <a:off x="431638" y="1185828"/>
            <a:ext cx="7415930" cy="2891817"/>
          </a:xfrm>
        </p:spPr>
        <p:txBody>
          <a:bodyPr/>
          <a:lstStyle/>
          <a:p>
            <a:r>
              <a:rPr lang="en-US" sz="5400" dirty="0"/>
              <a:t>JVET-R0230: </a:t>
            </a:r>
            <a:r>
              <a:rPr lang="en-CA" sz="5400" b="1" dirty="0"/>
              <a:t>AHG2: Syntax clean-up for cross component adaptive loop filter</a:t>
            </a:r>
            <a:endParaRPr lang="en-US" sz="5400" dirty="0"/>
          </a:p>
        </p:txBody>
      </p:sp>
    </p:spTree>
    <p:extLst>
      <p:ext uri="{BB962C8B-B14F-4D97-AF65-F5344CB8AC3E}">
        <p14:creationId xmlns:p14="http://schemas.microsoft.com/office/powerpoint/2010/main" val="3859177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C62DE541-18FA-46A7-BC0A-DB2ECE186F21}"/>
              </a:ext>
            </a:extLst>
          </p:cNvPr>
          <p:cNvGraphicFramePr>
            <a:graphicFrameLocks noGrp="1"/>
          </p:cNvGraphicFramePr>
          <p:nvPr>
            <p:extLst>
              <p:ext uri="{D42A27DB-BD31-4B8C-83A1-F6EECF244321}">
                <p14:modId xmlns:p14="http://schemas.microsoft.com/office/powerpoint/2010/main" val="816244840"/>
              </p:ext>
            </p:extLst>
          </p:nvPr>
        </p:nvGraphicFramePr>
        <p:xfrm>
          <a:off x="485311" y="95968"/>
          <a:ext cx="10489691" cy="1752600"/>
        </p:xfrm>
        <a:graphic>
          <a:graphicData uri="http://schemas.openxmlformats.org/drawingml/2006/table">
            <a:tbl>
              <a:tblPr firstRow="1" bandRow="1">
                <a:tableStyleId>{5C22544A-7EE6-4342-B048-85BDC9FD1C3A}</a:tableStyleId>
              </a:tblPr>
              <a:tblGrid>
                <a:gridCol w="2718438">
                  <a:extLst>
                    <a:ext uri="{9D8B030D-6E8A-4147-A177-3AD203B41FA5}">
                      <a16:colId xmlns:a16="http://schemas.microsoft.com/office/drawing/2014/main" val="2447263833"/>
                    </a:ext>
                  </a:extLst>
                </a:gridCol>
                <a:gridCol w="3807725">
                  <a:extLst>
                    <a:ext uri="{9D8B030D-6E8A-4147-A177-3AD203B41FA5}">
                      <a16:colId xmlns:a16="http://schemas.microsoft.com/office/drawing/2014/main" val="738684868"/>
                    </a:ext>
                  </a:extLst>
                </a:gridCol>
                <a:gridCol w="3963528">
                  <a:extLst>
                    <a:ext uri="{9D8B030D-6E8A-4147-A177-3AD203B41FA5}">
                      <a16:colId xmlns:a16="http://schemas.microsoft.com/office/drawing/2014/main" val="1606266869"/>
                    </a:ext>
                  </a:extLst>
                </a:gridCol>
              </a:tblGrid>
              <a:tr h="370840">
                <a:tc>
                  <a:txBody>
                    <a:bodyPr/>
                    <a:lstStyle/>
                    <a:p>
                      <a:endParaRPr lang="en-US" dirty="0"/>
                    </a:p>
                  </a:txBody>
                  <a:tcPr/>
                </a:tc>
                <a:tc>
                  <a:txBody>
                    <a:bodyPr/>
                    <a:lstStyle/>
                    <a:p>
                      <a:r>
                        <a:rPr lang="en-US" dirty="0"/>
                        <a:t>Filters in an APS</a:t>
                      </a:r>
                    </a:p>
                  </a:txBody>
                  <a:tcPr/>
                </a:tc>
                <a:tc>
                  <a:txBody>
                    <a:bodyPr/>
                    <a:lstStyle/>
                    <a:p>
                      <a:r>
                        <a:rPr lang="en-US" dirty="0"/>
                        <a:t>APS id in SH/PH</a:t>
                      </a:r>
                    </a:p>
                  </a:txBody>
                  <a:tcPr/>
                </a:tc>
                <a:extLst>
                  <a:ext uri="{0D108BD9-81ED-4DB2-BD59-A6C34878D82A}">
                    <a16:rowId xmlns:a16="http://schemas.microsoft.com/office/drawing/2014/main" val="1801892130"/>
                  </a:ext>
                </a:extLst>
              </a:tr>
              <a:tr h="370840">
                <a:tc>
                  <a:txBody>
                    <a:bodyPr/>
                    <a:lstStyle/>
                    <a:p>
                      <a:r>
                        <a:rPr lang="en-US" dirty="0"/>
                        <a:t>Chroma ALF in VTM8</a:t>
                      </a:r>
                    </a:p>
                  </a:txBody>
                  <a:tcPr/>
                </a:tc>
                <a:tc>
                  <a:txBody>
                    <a:bodyPr/>
                    <a:lstStyle/>
                    <a:p>
                      <a:r>
                        <a:rPr lang="en-US" dirty="0"/>
                        <a:t>Up to 8 chroma ALF filters</a:t>
                      </a:r>
                    </a:p>
                  </a:txBody>
                  <a:tcPr/>
                </a:tc>
                <a:tc>
                  <a:txBody>
                    <a:bodyPr/>
                    <a:lstStyle/>
                    <a:p>
                      <a:r>
                        <a:rPr lang="en-US" dirty="0"/>
                        <a:t>One chroma APS id </a:t>
                      </a:r>
                    </a:p>
                  </a:txBody>
                  <a:tcPr/>
                </a:tc>
                <a:extLst>
                  <a:ext uri="{0D108BD9-81ED-4DB2-BD59-A6C34878D82A}">
                    <a16:rowId xmlns:a16="http://schemas.microsoft.com/office/drawing/2014/main" val="3075033888"/>
                  </a:ext>
                </a:extLst>
              </a:tr>
              <a:tr h="370840">
                <a:tc>
                  <a:txBody>
                    <a:bodyPr/>
                    <a:lstStyle/>
                    <a:p>
                      <a:r>
                        <a:rPr lang="en-US" dirty="0"/>
                        <a:t>CCALF in VTM8</a:t>
                      </a:r>
                    </a:p>
                  </a:txBody>
                  <a:tcPr/>
                </a:tc>
                <a:tc>
                  <a:txBody>
                    <a:bodyPr/>
                    <a:lstStyle/>
                    <a:p>
                      <a:r>
                        <a:rPr lang="en-US" dirty="0"/>
                        <a:t>Up to 4 </a:t>
                      </a:r>
                      <a:r>
                        <a:rPr lang="en-US" dirty="0" err="1"/>
                        <a:t>Cb</a:t>
                      </a:r>
                      <a:r>
                        <a:rPr lang="en-US" dirty="0"/>
                        <a:t> CCALF filters + </a:t>
                      </a:r>
                    </a:p>
                    <a:p>
                      <a:r>
                        <a:rPr lang="en-US" dirty="0"/>
                        <a:t>Up to 4 </a:t>
                      </a:r>
                      <a:r>
                        <a:rPr lang="en-US"/>
                        <a:t>Cr  CCALF </a:t>
                      </a:r>
                      <a:r>
                        <a:rPr lang="en-US" dirty="0"/>
                        <a:t>filters</a:t>
                      </a:r>
                    </a:p>
                  </a:txBody>
                  <a:tcPr/>
                </a:tc>
                <a:tc>
                  <a:txBody>
                    <a:bodyPr/>
                    <a:lstStyle/>
                    <a:p>
                      <a:r>
                        <a:rPr lang="en-US" dirty="0"/>
                        <a:t>One </a:t>
                      </a:r>
                      <a:r>
                        <a:rPr lang="en-US" dirty="0" err="1"/>
                        <a:t>Cb</a:t>
                      </a:r>
                      <a:r>
                        <a:rPr lang="en-US" dirty="0"/>
                        <a:t> CCALF APS id + One Cr CCALF APS id</a:t>
                      </a:r>
                    </a:p>
                  </a:txBody>
                  <a:tcPr/>
                </a:tc>
                <a:extLst>
                  <a:ext uri="{0D108BD9-81ED-4DB2-BD59-A6C34878D82A}">
                    <a16:rowId xmlns:a16="http://schemas.microsoft.com/office/drawing/2014/main" val="144093262"/>
                  </a:ext>
                </a:extLst>
              </a:tr>
              <a:tr h="370840">
                <a:tc>
                  <a:txBody>
                    <a:bodyPr/>
                    <a:lstStyle/>
                    <a:p>
                      <a:r>
                        <a:rPr lang="en-US" dirty="0"/>
                        <a:t>Proposed CCALF</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Up to 8 CCALF filters</a:t>
                      </a:r>
                    </a:p>
                  </a:txBody>
                  <a:tcPr/>
                </a:tc>
                <a:tc>
                  <a:txBody>
                    <a:bodyPr/>
                    <a:lstStyle/>
                    <a:p>
                      <a:r>
                        <a:rPr lang="en-US" dirty="0"/>
                        <a:t>One CCALF APS id</a:t>
                      </a:r>
                    </a:p>
                  </a:txBody>
                  <a:tcPr/>
                </a:tc>
                <a:extLst>
                  <a:ext uri="{0D108BD9-81ED-4DB2-BD59-A6C34878D82A}">
                    <a16:rowId xmlns:a16="http://schemas.microsoft.com/office/drawing/2014/main" val="1265548640"/>
                  </a:ext>
                </a:extLst>
              </a:tr>
            </a:tbl>
          </a:graphicData>
        </a:graphic>
      </p:graphicFrame>
      <p:pic>
        <p:nvPicPr>
          <p:cNvPr id="3" name="Picture 2">
            <a:extLst>
              <a:ext uri="{FF2B5EF4-FFF2-40B4-BE49-F238E27FC236}">
                <a16:creationId xmlns:a16="http://schemas.microsoft.com/office/drawing/2014/main" id="{045A2AB3-641F-4D7E-A2EE-25D8A6A440A6}"/>
              </a:ext>
            </a:extLst>
          </p:cNvPr>
          <p:cNvPicPr>
            <a:picLocks noChangeAspect="1"/>
          </p:cNvPicPr>
          <p:nvPr/>
        </p:nvPicPr>
        <p:blipFill>
          <a:blip r:embed="rId2"/>
          <a:stretch>
            <a:fillRect/>
          </a:stretch>
        </p:blipFill>
        <p:spPr>
          <a:xfrm>
            <a:off x="485312" y="1879112"/>
            <a:ext cx="5515994" cy="4978888"/>
          </a:xfrm>
          <a:prstGeom prst="rect">
            <a:avLst/>
          </a:prstGeom>
        </p:spPr>
      </p:pic>
      <p:pic>
        <p:nvPicPr>
          <p:cNvPr id="4" name="Picture 3">
            <a:extLst>
              <a:ext uri="{FF2B5EF4-FFF2-40B4-BE49-F238E27FC236}">
                <a16:creationId xmlns:a16="http://schemas.microsoft.com/office/drawing/2014/main" id="{68043A42-56A0-42C4-B187-65C134737E15}"/>
              </a:ext>
            </a:extLst>
          </p:cNvPr>
          <p:cNvPicPr>
            <a:picLocks noChangeAspect="1"/>
          </p:cNvPicPr>
          <p:nvPr/>
        </p:nvPicPr>
        <p:blipFill>
          <a:blip r:embed="rId3"/>
          <a:stretch>
            <a:fillRect/>
          </a:stretch>
        </p:blipFill>
        <p:spPr>
          <a:xfrm>
            <a:off x="6001307" y="2671762"/>
            <a:ext cx="6190694" cy="1514475"/>
          </a:xfrm>
          <a:prstGeom prst="rect">
            <a:avLst/>
          </a:prstGeom>
        </p:spPr>
      </p:pic>
    </p:spTree>
    <p:extLst>
      <p:ext uri="{BB962C8B-B14F-4D97-AF65-F5344CB8AC3E}">
        <p14:creationId xmlns:p14="http://schemas.microsoft.com/office/powerpoint/2010/main" val="3654974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8BFFA44-4D71-4A26-98CF-3D1D7B0E065D}"/>
              </a:ext>
            </a:extLst>
          </p:cNvPr>
          <p:cNvSpPr>
            <a:spLocks noGrp="1"/>
          </p:cNvSpPr>
          <p:nvPr>
            <p:ph type="title"/>
          </p:nvPr>
        </p:nvSpPr>
        <p:spPr/>
        <p:txBody>
          <a:bodyPr/>
          <a:lstStyle/>
          <a:p>
            <a:r>
              <a:rPr lang="en-US" dirty="0"/>
              <a:t>Results</a:t>
            </a:r>
          </a:p>
        </p:txBody>
      </p:sp>
      <p:sp>
        <p:nvSpPr>
          <p:cNvPr id="4" name="Subtitle 3">
            <a:extLst>
              <a:ext uri="{FF2B5EF4-FFF2-40B4-BE49-F238E27FC236}">
                <a16:creationId xmlns:a16="http://schemas.microsoft.com/office/drawing/2014/main" id="{F01A8EE7-AC5B-4555-B970-DBA5FAD542C6}"/>
              </a:ext>
            </a:extLst>
          </p:cNvPr>
          <p:cNvSpPr>
            <a:spLocks noGrp="1"/>
          </p:cNvSpPr>
          <p:nvPr>
            <p:ph type="subTitle" idx="1"/>
          </p:nvPr>
        </p:nvSpPr>
        <p:spPr>
          <a:xfrm>
            <a:off x="501888" y="6178752"/>
            <a:ext cx="11188223" cy="274320"/>
          </a:xfrm>
        </p:spPr>
        <p:txBody>
          <a:bodyPr/>
          <a:lstStyle/>
          <a:p>
            <a:r>
              <a:rPr lang="en-US" dirty="0"/>
              <a:t>Thank Alibaba for cross-checking</a:t>
            </a:r>
          </a:p>
        </p:txBody>
      </p:sp>
      <p:graphicFrame>
        <p:nvGraphicFramePr>
          <p:cNvPr id="6" name="Table 5">
            <a:extLst>
              <a:ext uri="{FF2B5EF4-FFF2-40B4-BE49-F238E27FC236}">
                <a16:creationId xmlns:a16="http://schemas.microsoft.com/office/drawing/2014/main" id="{E2B04F69-C1E9-4657-BB8B-8892F787F622}"/>
              </a:ext>
            </a:extLst>
          </p:cNvPr>
          <p:cNvGraphicFramePr>
            <a:graphicFrameLocks noGrp="1"/>
          </p:cNvGraphicFramePr>
          <p:nvPr>
            <p:extLst>
              <p:ext uri="{D42A27DB-BD31-4B8C-83A1-F6EECF244321}">
                <p14:modId xmlns:p14="http://schemas.microsoft.com/office/powerpoint/2010/main" val="1544648699"/>
              </p:ext>
            </p:extLst>
          </p:nvPr>
        </p:nvGraphicFramePr>
        <p:xfrm>
          <a:off x="173615" y="1861190"/>
          <a:ext cx="3911600" cy="1996440"/>
        </p:xfrm>
        <a:graphic>
          <a:graphicData uri="http://schemas.openxmlformats.org/drawingml/2006/table">
            <a:tbl>
              <a:tblPr/>
              <a:tblGrid>
                <a:gridCol w="1221444">
                  <a:extLst>
                    <a:ext uri="{9D8B030D-6E8A-4147-A177-3AD203B41FA5}">
                      <a16:colId xmlns:a16="http://schemas.microsoft.com/office/drawing/2014/main" val="766777442"/>
                    </a:ext>
                  </a:extLst>
                </a:gridCol>
                <a:gridCol w="473682">
                  <a:extLst>
                    <a:ext uri="{9D8B030D-6E8A-4147-A177-3AD203B41FA5}">
                      <a16:colId xmlns:a16="http://schemas.microsoft.com/office/drawing/2014/main" val="2498634015"/>
                    </a:ext>
                  </a:extLst>
                </a:gridCol>
                <a:gridCol w="473682">
                  <a:extLst>
                    <a:ext uri="{9D8B030D-6E8A-4147-A177-3AD203B41FA5}">
                      <a16:colId xmlns:a16="http://schemas.microsoft.com/office/drawing/2014/main" val="1927980309"/>
                    </a:ext>
                  </a:extLst>
                </a:gridCol>
                <a:gridCol w="473682">
                  <a:extLst>
                    <a:ext uri="{9D8B030D-6E8A-4147-A177-3AD203B41FA5}">
                      <a16:colId xmlns:a16="http://schemas.microsoft.com/office/drawing/2014/main" val="858796644"/>
                    </a:ext>
                  </a:extLst>
                </a:gridCol>
                <a:gridCol w="634555">
                  <a:extLst>
                    <a:ext uri="{9D8B030D-6E8A-4147-A177-3AD203B41FA5}">
                      <a16:colId xmlns:a16="http://schemas.microsoft.com/office/drawing/2014/main" val="3529664880"/>
                    </a:ext>
                  </a:extLst>
                </a:gridCol>
                <a:gridCol w="634555">
                  <a:extLst>
                    <a:ext uri="{9D8B030D-6E8A-4147-A177-3AD203B41FA5}">
                      <a16:colId xmlns:a16="http://schemas.microsoft.com/office/drawing/2014/main" val="3571520326"/>
                    </a:ext>
                  </a:extLst>
                </a:gridCol>
              </a:tblGrid>
              <a:tr h="209550">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dirty="0">
                          <a:solidFill>
                            <a:srgbClr val="000000"/>
                          </a:solidFill>
                          <a:effectLst/>
                          <a:latin typeface="Arial" panose="020B0604020202020204" pitchFamily="34" charset="0"/>
                        </a:rPr>
                        <a:t>All Intra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09081731"/>
                  </a:ext>
                </a:extLst>
              </a:tr>
              <a:tr h="209550">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Over VTM-8.0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01311458"/>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42311814"/>
                  </a:ext>
                </a:extLst>
              </a:tr>
              <a:tr h="161925">
                <a:tc>
                  <a:txBody>
                    <a:bodyPr/>
                    <a:lstStyle/>
                    <a:p>
                      <a:pPr algn="ctr" fontAlgn="ctr"/>
                      <a:r>
                        <a:rPr lang="en-US" sz="11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-0.09%</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76728297"/>
                  </a:ext>
                </a:extLst>
              </a:tr>
              <a:tr h="161925">
                <a:tc>
                  <a:txBody>
                    <a:bodyPr/>
                    <a:lstStyle/>
                    <a:p>
                      <a:pPr algn="ctr" fontAlgn="ctr"/>
                      <a:r>
                        <a:rPr lang="en-US" sz="11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0.04%</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-0.05%</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-0.78%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96278326"/>
                  </a:ext>
                </a:extLst>
              </a:tr>
              <a:tr h="161925">
                <a:tc>
                  <a:txBody>
                    <a:bodyPr/>
                    <a:lstStyle/>
                    <a:p>
                      <a:pPr algn="ctr" fontAlgn="ctr"/>
                      <a:r>
                        <a:rPr lang="en-US" sz="11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-0.46%</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32569853"/>
                  </a:ext>
                </a:extLst>
              </a:tr>
              <a:tr h="161925">
                <a:tc>
                  <a:txBody>
                    <a:bodyPr/>
                    <a:lstStyle/>
                    <a:p>
                      <a:pPr algn="ctr" fontAlgn="ctr"/>
                      <a:r>
                        <a:rPr lang="en-US" sz="11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-0.08%</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99320843"/>
                  </a:ext>
                </a:extLst>
              </a:tr>
              <a:tr h="161925">
                <a:tc>
                  <a:txBody>
                    <a:bodyPr/>
                    <a:lstStyle/>
                    <a:p>
                      <a:pPr algn="ctr" fontAlgn="ctr"/>
                      <a:r>
                        <a:rPr lang="en-US" sz="11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-0.21%</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95%</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688426"/>
                  </a:ext>
                </a:extLst>
              </a:tr>
              <a:tr h="161925">
                <a:tc>
                  <a:txBody>
                    <a:bodyPr/>
                    <a:lstStyle/>
                    <a:p>
                      <a:pPr algn="ctr" fontAlgn="ctr"/>
                      <a:r>
                        <a:rPr lang="en-US" sz="1100" b="1" i="0" u="none" strike="noStrike">
                          <a:solidFill>
                            <a:srgbClr val="000000"/>
                          </a:solidFill>
                          <a:effectLst/>
                          <a:latin typeface="Arial" panose="020B0604020202020204" pitchFamily="34"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-0.17%</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570086"/>
                  </a:ext>
                </a:extLst>
              </a:tr>
              <a:tr h="161925">
                <a:tc>
                  <a:txBody>
                    <a:bodyPr/>
                    <a:lstStyle/>
                    <a:p>
                      <a:pPr algn="ctr" fontAlgn="ctr"/>
                      <a:r>
                        <a:rPr lang="en-US" sz="11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-0.16%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96%</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84412400"/>
                  </a:ext>
                </a:extLst>
              </a:tr>
              <a:tr h="161925">
                <a:tc>
                  <a:txBody>
                    <a:bodyPr/>
                    <a:lstStyle/>
                    <a:p>
                      <a:pPr algn="ctr" fontAlgn="ctr"/>
                      <a:r>
                        <a:rPr lang="en-US" sz="11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-0.08%</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8715241"/>
                  </a:ext>
                </a:extLst>
              </a:tr>
            </a:tbl>
          </a:graphicData>
        </a:graphic>
      </p:graphicFrame>
      <p:graphicFrame>
        <p:nvGraphicFramePr>
          <p:cNvPr id="9" name="Table 8">
            <a:extLst>
              <a:ext uri="{FF2B5EF4-FFF2-40B4-BE49-F238E27FC236}">
                <a16:creationId xmlns:a16="http://schemas.microsoft.com/office/drawing/2014/main" id="{C1717F6C-0FC4-4ED1-A6F7-CF16D17E1480}"/>
              </a:ext>
            </a:extLst>
          </p:cNvPr>
          <p:cNvGraphicFramePr>
            <a:graphicFrameLocks noGrp="1"/>
          </p:cNvGraphicFramePr>
          <p:nvPr>
            <p:extLst>
              <p:ext uri="{D42A27DB-BD31-4B8C-83A1-F6EECF244321}">
                <p14:modId xmlns:p14="http://schemas.microsoft.com/office/powerpoint/2010/main" val="1320681429"/>
              </p:ext>
            </p:extLst>
          </p:nvPr>
        </p:nvGraphicFramePr>
        <p:xfrm>
          <a:off x="4301731" y="1813681"/>
          <a:ext cx="3911600" cy="1996440"/>
        </p:xfrm>
        <a:graphic>
          <a:graphicData uri="http://schemas.openxmlformats.org/drawingml/2006/table">
            <a:tbl>
              <a:tblPr/>
              <a:tblGrid>
                <a:gridCol w="1221444">
                  <a:extLst>
                    <a:ext uri="{9D8B030D-6E8A-4147-A177-3AD203B41FA5}">
                      <a16:colId xmlns:a16="http://schemas.microsoft.com/office/drawing/2014/main" val="3149118054"/>
                    </a:ext>
                  </a:extLst>
                </a:gridCol>
                <a:gridCol w="473682">
                  <a:extLst>
                    <a:ext uri="{9D8B030D-6E8A-4147-A177-3AD203B41FA5}">
                      <a16:colId xmlns:a16="http://schemas.microsoft.com/office/drawing/2014/main" val="1419563662"/>
                    </a:ext>
                  </a:extLst>
                </a:gridCol>
                <a:gridCol w="473682">
                  <a:extLst>
                    <a:ext uri="{9D8B030D-6E8A-4147-A177-3AD203B41FA5}">
                      <a16:colId xmlns:a16="http://schemas.microsoft.com/office/drawing/2014/main" val="2172770967"/>
                    </a:ext>
                  </a:extLst>
                </a:gridCol>
                <a:gridCol w="473682">
                  <a:extLst>
                    <a:ext uri="{9D8B030D-6E8A-4147-A177-3AD203B41FA5}">
                      <a16:colId xmlns:a16="http://schemas.microsoft.com/office/drawing/2014/main" val="158965957"/>
                    </a:ext>
                  </a:extLst>
                </a:gridCol>
                <a:gridCol w="634555">
                  <a:extLst>
                    <a:ext uri="{9D8B030D-6E8A-4147-A177-3AD203B41FA5}">
                      <a16:colId xmlns:a16="http://schemas.microsoft.com/office/drawing/2014/main" val="1546916124"/>
                    </a:ext>
                  </a:extLst>
                </a:gridCol>
                <a:gridCol w="634555">
                  <a:extLst>
                    <a:ext uri="{9D8B030D-6E8A-4147-A177-3AD203B41FA5}">
                      <a16:colId xmlns:a16="http://schemas.microsoft.com/office/drawing/2014/main" val="1614135037"/>
                    </a:ext>
                  </a:extLst>
                </a:gridCol>
              </a:tblGrid>
              <a:tr h="209550">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Random access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76111209"/>
                  </a:ext>
                </a:extLst>
              </a:tr>
              <a:tr h="209550">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Over VTM-8.0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09094625"/>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7640270"/>
                  </a:ext>
                </a:extLst>
              </a:tr>
              <a:tr h="161925">
                <a:tc>
                  <a:txBody>
                    <a:bodyPr/>
                    <a:lstStyle/>
                    <a:p>
                      <a:pPr algn="ctr" fontAlgn="ctr"/>
                      <a:r>
                        <a:rPr lang="en-US" sz="11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0.16%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70999136"/>
                  </a:ext>
                </a:extLst>
              </a:tr>
              <a:tr h="161925">
                <a:tc>
                  <a:txBody>
                    <a:bodyPr/>
                    <a:lstStyle/>
                    <a:p>
                      <a:pPr algn="ctr" fontAlgn="ctr"/>
                      <a:r>
                        <a:rPr lang="en-US" sz="11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-0.07%</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913078326"/>
                  </a:ext>
                </a:extLst>
              </a:tr>
              <a:tr h="161925">
                <a:tc>
                  <a:txBody>
                    <a:bodyPr/>
                    <a:lstStyle/>
                    <a:p>
                      <a:pPr algn="ctr" fontAlgn="ctr"/>
                      <a:r>
                        <a:rPr lang="en-US" sz="11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-0.19%</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0.31%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21699882"/>
                  </a:ext>
                </a:extLst>
              </a:tr>
              <a:tr h="161925">
                <a:tc>
                  <a:txBody>
                    <a:bodyPr/>
                    <a:lstStyle/>
                    <a:p>
                      <a:pPr algn="ctr" fontAlgn="ctr"/>
                      <a:r>
                        <a:rPr lang="en-US" sz="11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-0.07%</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10244838"/>
                  </a:ext>
                </a:extLst>
              </a:tr>
              <a:tr h="161925">
                <a:tc>
                  <a:txBody>
                    <a:bodyPr/>
                    <a:lstStyle/>
                    <a:p>
                      <a:pPr algn="ctr" fontAlgn="ctr"/>
                      <a:r>
                        <a:rPr lang="en-US" sz="11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08207288"/>
                  </a:ext>
                </a:extLst>
              </a:tr>
              <a:tr h="161925">
                <a:tc>
                  <a:txBody>
                    <a:bodyPr/>
                    <a:lstStyle/>
                    <a:p>
                      <a:pPr algn="ctr" fontAlgn="ctr"/>
                      <a:r>
                        <a:rPr lang="en-US" sz="11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-0.10%</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2343263"/>
                  </a:ext>
                </a:extLst>
              </a:tr>
              <a:tr h="161925">
                <a:tc>
                  <a:txBody>
                    <a:bodyPr/>
                    <a:lstStyle/>
                    <a:p>
                      <a:pPr algn="ctr" fontAlgn="ctr"/>
                      <a:r>
                        <a:rPr lang="en-US" sz="11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-0.11%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80213488"/>
                  </a:ext>
                </a:extLst>
              </a:tr>
              <a:tr h="161925">
                <a:tc>
                  <a:txBody>
                    <a:bodyPr/>
                    <a:lstStyle/>
                    <a:p>
                      <a:pPr algn="ctr" fontAlgn="ctr"/>
                      <a:r>
                        <a:rPr lang="en-US" sz="11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-0.14%</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9475193"/>
                  </a:ext>
                </a:extLst>
              </a:tr>
            </a:tbl>
          </a:graphicData>
        </a:graphic>
      </p:graphicFrame>
      <p:graphicFrame>
        <p:nvGraphicFramePr>
          <p:cNvPr id="10" name="Table 9">
            <a:extLst>
              <a:ext uri="{FF2B5EF4-FFF2-40B4-BE49-F238E27FC236}">
                <a16:creationId xmlns:a16="http://schemas.microsoft.com/office/drawing/2014/main" id="{3BAB1C0C-D390-4EC9-A8A4-63A1B2A3D7BB}"/>
              </a:ext>
            </a:extLst>
          </p:cNvPr>
          <p:cNvGraphicFramePr>
            <a:graphicFrameLocks noGrp="1"/>
          </p:cNvGraphicFramePr>
          <p:nvPr>
            <p:extLst>
              <p:ext uri="{D42A27DB-BD31-4B8C-83A1-F6EECF244321}">
                <p14:modId xmlns:p14="http://schemas.microsoft.com/office/powerpoint/2010/main" val="843338997"/>
              </p:ext>
            </p:extLst>
          </p:nvPr>
        </p:nvGraphicFramePr>
        <p:xfrm>
          <a:off x="8280400" y="1851781"/>
          <a:ext cx="3911600" cy="1958340"/>
        </p:xfrm>
        <a:graphic>
          <a:graphicData uri="http://schemas.openxmlformats.org/drawingml/2006/table">
            <a:tbl>
              <a:tblPr/>
              <a:tblGrid>
                <a:gridCol w="1221444">
                  <a:extLst>
                    <a:ext uri="{9D8B030D-6E8A-4147-A177-3AD203B41FA5}">
                      <a16:colId xmlns:a16="http://schemas.microsoft.com/office/drawing/2014/main" val="1905181143"/>
                    </a:ext>
                  </a:extLst>
                </a:gridCol>
                <a:gridCol w="473682">
                  <a:extLst>
                    <a:ext uri="{9D8B030D-6E8A-4147-A177-3AD203B41FA5}">
                      <a16:colId xmlns:a16="http://schemas.microsoft.com/office/drawing/2014/main" val="3411786198"/>
                    </a:ext>
                  </a:extLst>
                </a:gridCol>
                <a:gridCol w="473682">
                  <a:extLst>
                    <a:ext uri="{9D8B030D-6E8A-4147-A177-3AD203B41FA5}">
                      <a16:colId xmlns:a16="http://schemas.microsoft.com/office/drawing/2014/main" val="3524074131"/>
                    </a:ext>
                  </a:extLst>
                </a:gridCol>
                <a:gridCol w="473682">
                  <a:extLst>
                    <a:ext uri="{9D8B030D-6E8A-4147-A177-3AD203B41FA5}">
                      <a16:colId xmlns:a16="http://schemas.microsoft.com/office/drawing/2014/main" val="3701511588"/>
                    </a:ext>
                  </a:extLst>
                </a:gridCol>
                <a:gridCol w="634555">
                  <a:extLst>
                    <a:ext uri="{9D8B030D-6E8A-4147-A177-3AD203B41FA5}">
                      <a16:colId xmlns:a16="http://schemas.microsoft.com/office/drawing/2014/main" val="3880047355"/>
                    </a:ext>
                  </a:extLst>
                </a:gridCol>
                <a:gridCol w="634555">
                  <a:extLst>
                    <a:ext uri="{9D8B030D-6E8A-4147-A177-3AD203B41FA5}">
                      <a16:colId xmlns:a16="http://schemas.microsoft.com/office/drawing/2014/main" val="2420801995"/>
                    </a:ext>
                  </a:extLst>
                </a:gridCol>
              </a:tblGrid>
              <a:tr h="205740">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Low delay B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6272175"/>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Arial" panose="020B0604020202020204" pitchFamily="34" charset="0"/>
                        </a:rPr>
                        <a:t>Over VTM-8.0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4737301"/>
                  </a:ext>
                </a:extLst>
              </a:tr>
              <a:tr h="161925">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8991326"/>
                  </a:ext>
                </a:extLst>
              </a:tr>
              <a:tr h="161925">
                <a:tc>
                  <a:txBody>
                    <a:bodyPr/>
                    <a:lstStyle/>
                    <a:p>
                      <a:pPr algn="ctr" fontAlgn="ctr"/>
                      <a:r>
                        <a:rPr lang="en-US" sz="11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00982011"/>
                  </a:ext>
                </a:extLst>
              </a:tr>
              <a:tr h="161925">
                <a:tc>
                  <a:txBody>
                    <a:bodyPr/>
                    <a:lstStyle/>
                    <a:p>
                      <a:pPr algn="ctr" fontAlgn="ctr"/>
                      <a:r>
                        <a:rPr lang="en-US" sz="11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1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37214343"/>
                  </a:ext>
                </a:extLst>
              </a:tr>
              <a:tr h="161925">
                <a:tc>
                  <a:txBody>
                    <a:bodyPr/>
                    <a:lstStyle/>
                    <a:p>
                      <a:pPr algn="ctr" fontAlgn="ctr"/>
                      <a:r>
                        <a:rPr lang="en-US" sz="11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-0.11%</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76030109"/>
                  </a:ext>
                </a:extLst>
              </a:tr>
              <a:tr h="161925">
                <a:tc>
                  <a:txBody>
                    <a:bodyPr/>
                    <a:lstStyle/>
                    <a:p>
                      <a:pPr algn="ctr" fontAlgn="ctr"/>
                      <a:r>
                        <a:rPr lang="en-US" sz="11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-0.08%</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-0.39%</a:t>
                      </a: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Arial" panose="020B0604020202020204" pitchFamily="34" charset="0"/>
                        </a:rPr>
                        <a:t>103%</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4662709"/>
                  </a:ext>
                </a:extLst>
              </a:tr>
              <a:tr h="161925">
                <a:tc>
                  <a:txBody>
                    <a:bodyPr/>
                    <a:lstStyle/>
                    <a:p>
                      <a:pPr algn="ctr" fontAlgn="ctr"/>
                      <a:r>
                        <a:rPr lang="en-US" sz="11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0.06%</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-0.33%</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105%</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54817330"/>
                  </a:ext>
                </a:extLst>
              </a:tr>
              <a:tr h="161925">
                <a:tc>
                  <a:txBody>
                    <a:bodyPr/>
                    <a:lstStyle/>
                    <a:p>
                      <a:pPr algn="ctr" fontAlgn="ctr"/>
                      <a:r>
                        <a:rPr lang="en-US" sz="11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-0.04%</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-0.16%</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6099373"/>
                  </a:ext>
                </a:extLst>
              </a:tr>
              <a:tr h="161925">
                <a:tc>
                  <a:txBody>
                    <a:bodyPr/>
                    <a:lstStyle/>
                    <a:p>
                      <a:pPr algn="ctr" fontAlgn="ctr"/>
                      <a:r>
                        <a:rPr lang="en-US" sz="11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-0.09%</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-0.45%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Arial" panose="020B0604020202020204" pitchFamily="34" charset="0"/>
                        </a:rPr>
                        <a:t>104%</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56305853"/>
                  </a:ext>
                </a:extLst>
              </a:tr>
              <a:tr h="161925">
                <a:tc>
                  <a:txBody>
                    <a:bodyPr/>
                    <a:lstStyle/>
                    <a:p>
                      <a:pPr algn="ctr" fontAlgn="ctr"/>
                      <a:r>
                        <a:rPr lang="en-US" sz="11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0.34%</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0.29%</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4111045"/>
                  </a:ext>
                </a:extLst>
              </a:tr>
            </a:tbl>
          </a:graphicData>
        </a:graphic>
      </p:graphicFrame>
    </p:spTree>
    <p:extLst>
      <p:ext uri="{BB962C8B-B14F-4D97-AF65-F5344CB8AC3E}">
        <p14:creationId xmlns:p14="http://schemas.microsoft.com/office/powerpoint/2010/main" val="3081785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3" ma:contentTypeDescription="Create a new document." ma:contentTypeScope="" ma:versionID="bd5d85bf81e759885fc17efb5c071a6a">
  <xsd:schema xmlns:xsd="http://www.w3.org/2001/XMLSchema" xmlns:xs="http://www.w3.org/2001/XMLSchema" xmlns:p="http://schemas.microsoft.com/office/2006/metadata/properties" xmlns:ns3="bcc01d59-85de-4ef9-881e-76d8b6a6f841" xmlns:ns4="4b1de6fe-44aa-4e13-b7e7-ab260d1ea5f8" targetNamespace="http://schemas.microsoft.com/office/2006/metadata/properties" ma:root="true" ma:fieldsID="0e6bb5a5dc15da04c4d3f1634f6191cf" ns3:_="" ns4:_="">
    <xsd:import namespace="bcc01d59-85de-4ef9-881e-76d8b6a6f841"/>
    <xsd:import namespace="4b1de6fe-44aa-4e13-b7e7-ab260d1ea5f8"/>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b1de6fe-44aa-4e13-b7e7-ab260d1ea5f8"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E41F3A-68D8-4E15-8799-16762F7A28BC}">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59920774-02F3-427A-BED1-640507E4231B}">
  <ds:schemaRefs>
    <ds:schemaRef ds:uri="http://schemas.microsoft.com/sharepoint/v3/contenttype/forms"/>
  </ds:schemaRefs>
</ds:datastoreItem>
</file>

<file path=customXml/itemProps3.xml><?xml version="1.0" encoding="utf-8"?>
<ds:datastoreItem xmlns:ds="http://schemas.openxmlformats.org/officeDocument/2006/customXml" ds:itemID="{8CEA4E7D-F3A7-40BC-AC8F-7ED8BFDF2F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c01d59-85de-4ef9-881e-76d8b6a6f841"/>
    <ds:schemaRef ds:uri="4b1de6fe-44aa-4e13-b7e7-ab260d1ea5f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blank</Template>
  <TotalTime>10</TotalTime>
  <Words>421</Words>
  <Application>Microsoft Office PowerPoint</Application>
  <PresentationFormat>Widescreen</PresentationFormat>
  <Paragraphs>179</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Century Gothic</vt:lpstr>
      <vt:lpstr>Microsoft Sans Serif</vt:lpstr>
      <vt:lpstr>Qualcomm Executive External</vt:lpstr>
      <vt:lpstr>JVET-R0230: AHG2: Syntax clean-up for cross component adaptive loop filter</vt:lpstr>
      <vt:lpstr>PowerPoint Presentation</vt:lpstr>
      <vt:lpstr>Results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JVET-R0230: AHG2: Syntax clean-up for cross component adaptive loop filter</dc:title>
  <dc:creator>Nan Hu</dc:creator>
  <cp:lastModifiedBy>Nan Hu</cp:lastModifiedBy>
  <cp:revision>1</cp:revision>
  <dcterms:created xsi:type="dcterms:W3CDTF">2020-04-09T05:35:03Z</dcterms:created>
  <dcterms:modified xsi:type="dcterms:W3CDTF">2020-04-09T15:26:42Z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0x0101004257954231A76C44B0D04C9AEE4292A8</vt:lpwstr>
  </property>
</Properties>
</file>