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514" r:id="rId4"/>
    <p:sldId id="515" r:id="rId5"/>
    <p:sldId id="516" r:id="rId6"/>
    <p:sldId id="517" r:id="rId7"/>
    <p:sldId id="518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69" autoAdjust="0"/>
    <p:restoredTop sz="91740" autoAdjust="0"/>
  </p:normalViewPr>
  <p:slideViewPr>
    <p:cSldViewPr>
      <p:cViewPr varScale="1">
        <p:scale>
          <a:sx n="107" d="100"/>
          <a:sy n="107" d="100"/>
        </p:scale>
        <p:origin x="206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phenix.it-sudparis.eu/jvet/doc_end_user/current_document.php?id=897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henix.it-sudparis.eu/jvet/doc_end_user/current_document.php?id=9935" TargetMode="External"/><Relationship Id="rId2" Type="http://schemas.openxmlformats.org/officeDocument/2006/relationships/hyperlink" Target="http://phenix.it-sudparis.eu/jvet/doc_end_user/current_document.php?id=987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2895600"/>
          </a:xfrm>
        </p:spPr>
        <p:txBody>
          <a:bodyPr/>
          <a:lstStyle/>
          <a:p>
            <a:pPr eaLnBrk="1" hangingPunct="1"/>
            <a:r>
              <a:rPr lang="en-US" altLang="zh-CN" sz="2400" dirty="0" smtClean="0"/>
              <a:t>JVET-R0208: </a:t>
            </a:r>
            <a:r>
              <a:rPr lang="en-CA" sz="2400" dirty="0" smtClean="0"/>
              <a:t>AHG16: Rounding </a:t>
            </a:r>
            <a:r>
              <a:rPr lang="en-CA" sz="2400" dirty="0"/>
              <a:t>correction for ALF virtual boundary </a:t>
            </a:r>
            <a:r>
              <a:rPr lang="en-CA" sz="2400" dirty="0" smtClean="0"/>
              <a:t>processing</a:t>
            </a:r>
            <a:br>
              <a:rPr lang="en-CA" sz="2400" dirty="0" smtClean="0"/>
            </a:br>
            <a:r>
              <a:rPr lang="en-CA" sz="2400" dirty="0" smtClean="0"/>
              <a:t/>
            </a:r>
            <a:br>
              <a:rPr lang="en-CA" sz="2400" dirty="0" smtClean="0"/>
            </a:br>
            <a:r>
              <a:rPr lang="en-US" altLang="zh-CN" sz="1400" b="1" u="sng" dirty="0" smtClean="0">
                <a:solidFill>
                  <a:schemeClr val="tx1"/>
                </a:solidFill>
              </a:rPr>
              <a:t>Anand Meher Kotra</a:t>
            </a:r>
            <a:r>
              <a:rPr lang="en-US" altLang="zh-CN" sz="1400" dirty="0" smtClean="0">
                <a:solidFill>
                  <a:schemeClr val="tx1"/>
                </a:solidFill>
              </a:rPr>
              <a:t>, S. Esenlik, B. Wang, H. Gao, E. Alshina </a:t>
            </a:r>
            <a:r>
              <a:rPr lang="en-US" altLang="zh-CN" sz="3200" dirty="0" smtClean="0">
                <a:solidFill>
                  <a:schemeClr val="tx1"/>
                </a:solidFill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</a:rPr>
            </a:br>
            <a:r>
              <a:rPr lang="en-US" altLang="zh-CN" sz="3200" dirty="0" smtClean="0">
                <a:solidFill>
                  <a:schemeClr val="tx1"/>
                </a:solidFill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</a:rPr>
            </a:br>
            <a:endParaRPr lang="en-US" altLang="zh-CN" sz="3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371600"/>
            <a:ext cx="7577137" cy="4648200"/>
          </a:xfrm>
        </p:spPr>
        <p:txBody>
          <a:bodyPr/>
          <a:lstStyle/>
          <a:p>
            <a:r>
              <a:rPr lang="en-US" dirty="0" smtClean="0"/>
              <a:t>ALF essentially acts as a 1D filter for the case </a:t>
            </a:r>
            <a:r>
              <a:rPr lang="en-US" dirty="0" smtClean="0"/>
              <a:t>shown in </a:t>
            </a:r>
            <a:r>
              <a:rPr lang="en-US" dirty="0" smtClean="0"/>
              <a:t>Fig.  below and this *may* generate visual artifacts when there are structural edges passing through the </a:t>
            </a:r>
            <a:r>
              <a:rPr lang="en-US" dirty="0" smtClean="0"/>
              <a:t>ALF virtual boundary (VB)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>
                <a:hlinkClick r:id="rId2"/>
              </a:rPr>
              <a:t>JVET-Q0150</a:t>
            </a:r>
            <a:r>
              <a:rPr lang="en-US" dirty="0"/>
              <a:t> (solution 2) was adopted in the Brussels meeting to </a:t>
            </a:r>
            <a:r>
              <a:rPr lang="en-US" dirty="0" smtClean="0"/>
              <a:t>address the above problem</a:t>
            </a:r>
          </a:p>
          <a:p>
            <a:pPr lvl="1"/>
            <a:r>
              <a:rPr lang="en-US" dirty="0" smtClean="0"/>
              <a:t> solves the problem by attenuating the ALF filter by increasing the quantization of the correction value during filtering</a:t>
            </a: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362200"/>
            <a:ext cx="4458322" cy="10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66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3" y="255664"/>
            <a:ext cx="6850062" cy="630238"/>
          </a:xfrm>
        </p:spPr>
        <p:txBody>
          <a:bodyPr/>
          <a:lstStyle/>
          <a:p>
            <a:r>
              <a:rPr lang="en-US" dirty="0" smtClean="0"/>
              <a:t>JVET-Q0150 Spec. text changes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8665639"/>
              </p:ext>
            </p:extLst>
          </p:nvPr>
        </p:nvGraphicFramePr>
        <p:xfrm>
          <a:off x="762000" y="1955800"/>
          <a:ext cx="6985091" cy="1041400"/>
        </p:xfrm>
        <a:graphic>
          <a:graphicData uri="http://schemas.openxmlformats.org/drawingml/2006/table">
            <a:tbl>
              <a:tblPr/>
              <a:tblGrid>
                <a:gridCol w="4470492"/>
                <a:gridCol w="1396908"/>
                <a:gridCol w="381000"/>
                <a:gridCol w="330431"/>
                <a:gridCol w="406260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Condition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alfShiftY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y1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y2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y3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  | |  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4 )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1 )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  | |  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3 )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1 )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  | |  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2 )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1 )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otherwise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711768" y="1526142"/>
            <a:ext cx="4230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sum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= curr + ( ( sum + 64 )  &gt;&gt;  </a:t>
            </a:r>
            <a:r>
              <a:rPr lang="en-CA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alfShiftY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 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0189" y="1096485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ALF Luma filter changes: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5909" y="3686174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ALF Chroma filter changes: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833553"/>
              </p:ext>
            </p:extLst>
          </p:nvPr>
        </p:nvGraphicFramePr>
        <p:xfrm>
          <a:off x="669834" y="4582557"/>
          <a:ext cx="6832691" cy="787400"/>
        </p:xfrm>
        <a:graphic>
          <a:graphicData uri="http://schemas.openxmlformats.org/drawingml/2006/table">
            <a:tbl>
              <a:tblPr/>
              <a:tblGrid>
                <a:gridCol w="4343401"/>
                <a:gridCol w="1914488"/>
                <a:gridCol w="287401"/>
                <a:gridCol w="287401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Condition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alfShiftC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y1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y2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  = =  ctbHeightC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| |  y  = =  ctbHeightC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− 3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)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= =  1 )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  = =  ctbHeightC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− 1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| |  y = = ctbHeightC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− 4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)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= =  1 )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Otherwise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603295" y="4127463"/>
            <a:ext cx="4168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sum = curr + ( ( sum + 64 )  &gt;&gt;  </a:t>
            </a:r>
            <a:r>
              <a:rPr lang="en-CA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alfShiftC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515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3" y="389969"/>
            <a:ext cx="6850062" cy="630238"/>
          </a:xfrm>
        </p:spPr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8402"/>
            <a:ext cx="6850062" cy="1711325"/>
          </a:xfrm>
        </p:spPr>
        <p:txBody>
          <a:bodyPr/>
          <a:lstStyle/>
          <a:p>
            <a:r>
              <a:rPr lang="en-US" dirty="0" smtClean="0"/>
              <a:t>The rounding value in the following equations, is not changed, even if the quantization value is increased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We identified two more proposals targeting the same problem</a:t>
            </a:r>
          </a:p>
          <a:p>
            <a:pPr lvl="1"/>
            <a:r>
              <a:rPr lang="en-US" dirty="0" smtClean="0">
                <a:hlinkClick r:id="rId2"/>
              </a:rPr>
              <a:t>JVET-R0231</a:t>
            </a:r>
            <a:r>
              <a:rPr lang="en-US" dirty="0" smtClean="0"/>
              <a:t> (Method 1)</a:t>
            </a:r>
          </a:p>
          <a:p>
            <a:pPr lvl="1"/>
            <a:r>
              <a:rPr lang="en-US" dirty="0" smtClean="0">
                <a:hlinkClick r:id="rId3"/>
              </a:rPr>
              <a:t>JVET-R0291</a:t>
            </a:r>
            <a:r>
              <a:rPr lang="en-US" dirty="0" smtClean="0"/>
              <a:t> (proposal (a))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522337" y="1936959"/>
            <a:ext cx="4230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sum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curr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+ ( ( sum + </a:t>
            </a:r>
            <a:r>
              <a:rPr lang="en-CA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64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)  &gt;&gt;  </a:t>
            </a:r>
            <a:r>
              <a:rPr lang="en-CA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alfShiftY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 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2337" y="2276745"/>
            <a:ext cx="4168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sum =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curr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+ ( ( sum + </a:t>
            </a:r>
            <a:r>
              <a:rPr lang="en-CA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64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)  &gt;&gt;  </a:t>
            </a:r>
            <a:r>
              <a:rPr lang="en-CA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alfShiftC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642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(Fix the rounding correction)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4495800"/>
          </a:xfrm>
        </p:spPr>
        <p:txBody>
          <a:bodyPr/>
          <a:lstStyle/>
          <a:p>
            <a:r>
              <a:rPr lang="en-CA" dirty="0"/>
              <a:t>sum = </a:t>
            </a:r>
            <a:r>
              <a:rPr lang="en-CA" dirty="0" err="1"/>
              <a:t>curr</a:t>
            </a:r>
            <a:r>
              <a:rPr lang="en-CA" dirty="0"/>
              <a:t> + ( ( sum + </a:t>
            </a:r>
            <a:r>
              <a:rPr lang="en-CA" strike="sngStrike" dirty="0"/>
              <a:t>64</a:t>
            </a:r>
            <a:r>
              <a:rPr lang="en-CA" dirty="0"/>
              <a:t> </a:t>
            </a:r>
            <a:r>
              <a:rPr lang="en-CA" dirty="0" err="1">
                <a:solidFill>
                  <a:srgbClr val="FF0000"/>
                </a:solidFill>
              </a:rPr>
              <a:t>roundY</a:t>
            </a:r>
            <a:r>
              <a:rPr lang="en-CA" dirty="0"/>
              <a:t> )  &gt;&gt;  </a:t>
            </a:r>
            <a:r>
              <a:rPr lang="en-CA" dirty="0" err="1"/>
              <a:t>alfShiftY</a:t>
            </a:r>
            <a:r>
              <a:rPr lang="en-CA" dirty="0"/>
              <a:t>  )	(1467</a:t>
            </a:r>
            <a:r>
              <a:rPr lang="en-CA" dirty="0" smtClean="0"/>
              <a:t>)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r>
              <a:rPr lang="en-CA" dirty="0" smtClean="0"/>
              <a:t>sum</a:t>
            </a:r>
            <a:r>
              <a:rPr lang="en-CA" dirty="0"/>
              <a:t> = </a:t>
            </a:r>
            <a:r>
              <a:rPr lang="en-CA" dirty="0" err="1"/>
              <a:t>curr</a:t>
            </a:r>
            <a:r>
              <a:rPr lang="en-CA" dirty="0"/>
              <a:t> + ( ( sum + </a:t>
            </a:r>
            <a:r>
              <a:rPr lang="en-CA" strike="sngStrike" dirty="0"/>
              <a:t>64</a:t>
            </a:r>
            <a:r>
              <a:rPr lang="en-CA" dirty="0"/>
              <a:t> </a:t>
            </a:r>
            <a:r>
              <a:rPr lang="en-CA" dirty="0" err="1">
                <a:solidFill>
                  <a:srgbClr val="FF0000"/>
                </a:solidFill>
              </a:rPr>
              <a:t>roundC</a:t>
            </a:r>
            <a:r>
              <a:rPr lang="en-CA" dirty="0"/>
              <a:t> )  &gt;&gt;  </a:t>
            </a:r>
            <a:r>
              <a:rPr lang="en-CA" dirty="0" err="1"/>
              <a:t>alfShiftC</a:t>
            </a:r>
            <a:r>
              <a:rPr lang="en-CA" dirty="0"/>
              <a:t> )	</a:t>
            </a:r>
            <a:r>
              <a:rPr lang="en-CA" dirty="0" smtClean="0"/>
              <a:t>(</a:t>
            </a:r>
            <a:r>
              <a:rPr lang="en-CA" dirty="0"/>
              <a:t>1508</a:t>
            </a:r>
            <a:r>
              <a:rPr lang="en-CA" dirty="0" smtClean="0"/>
              <a:t>)</a:t>
            </a:r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r>
              <a:rPr lang="en-CA" dirty="0" smtClean="0"/>
              <a:t>Specification text changes and software are attached along with the contribution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19596"/>
              </p:ext>
            </p:extLst>
          </p:nvPr>
        </p:nvGraphicFramePr>
        <p:xfrm>
          <a:off x="975378" y="2133600"/>
          <a:ext cx="6204232" cy="1117600"/>
        </p:xfrm>
        <a:graphic>
          <a:graphicData uri="http://schemas.openxmlformats.org/drawingml/2006/table">
            <a:tbl>
              <a:tblPr/>
              <a:tblGrid>
                <a:gridCol w="3520422"/>
                <a:gridCol w="838200"/>
                <a:gridCol w="997250"/>
                <a:gridCol w="264160"/>
                <a:gridCol w="264160"/>
                <a:gridCol w="320040"/>
              </a:tblGrid>
              <a:tr h="228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Condition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alfShiftY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9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roundY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y1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y2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y3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  | |  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512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  | |  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  | |  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 = 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otherwise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882015"/>
              </p:ext>
            </p:extLst>
          </p:nvPr>
        </p:nvGraphicFramePr>
        <p:xfrm>
          <a:off x="956621" y="4169190"/>
          <a:ext cx="6359750" cy="787400"/>
        </p:xfrm>
        <a:graphic>
          <a:graphicData uri="http://schemas.openxmlformats.org/drawingml/2006/table">
            <a:tbl>
              <a:tblPr/>
              <a:tblGrid>
                <a:gridCol w="3972269"/>
                <a:gridCol w="935260"/>
                <a:gridCol w="801651"/>
                <a:gridCol w="334021"/>
                <a:gridCol w="316549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Condition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alfShiftC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9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roundC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y1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y2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  = =  ctbHeightC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− 2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| |  y  = =  ctbHeightC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− 3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= =  1 )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y  = =  ctbHeightC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− 1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| |  y = = ctbHeightC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− 4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)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(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applyAlfLineBufBoundary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= =  1 )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Otherwise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3577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146657"/>
              </p:ext>
            </p:extLst>
          </p:nvPr>
        </p:nvGraphicFramePr>
        <p:xfrm>
          <a:off x="152400" y="1447800"/>
          <a:ext cx="4406902" cy="1845469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8.0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621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387457"/>
              </p:ext>
            </p:extLst>
          </p:nvPr>
        </p:nvGraphicFramePr>
        <p:xfrm>
          <a:off x="4648200" y="1447800"/>
          <a:ext cx="4419602" cy="1845470"/>
        </p:xfrm>
        <a:graphic>
          <a:graphicData uri="http://schemas.openxmlformats.org/drawingml/2006/table">
            <a:tbl>
              <a:tblPr/>
              <a:tblGrid>
                <a:gridCol w="1040652"/>
                <a:gridCol w="675790"/>
                <a:gridCol w="675790"/>
                <a:gridCol w="675790"/>
                <a:gridCol w="675790"/>
                <a:gridCol w="675790"/>
              </a:tblGrid>
              <a:tr h="1677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8.0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7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899288"/>
              </p:ext>
            </p:extLst>
          </p:nvPr>
        </p:nvGraphicFramePr>
        <p:xfrm>
          <a:off x="152400" y="365760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8.0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42084"/>
              </p:ext>
            </p:extLst>
          </p:nvPr>
        </p:nvGraphicFramePr>
        <p:xfrm>
          <a:off x="4660900" y="3657599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8.0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108312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236048</TotalTime>
  <Words>660</Words>
  <Application>Microsoft Office PowerPoint</Application>
  <PresentationFormat>On-screen Show (4:3)</PresentationFormat>
  <Paragraphs>354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Malgun Gothic</vt:lpstr>
      <vt:lpstr>MS PGothic</vt:lpstr>
      <vt:lpstr>SimSun</vt:lpstr>
      <vt:lpstr>SimSun</vt:lpstr>
      <vt:lpstr>Arial</vt:lpstr>
      <vt:lpstr>Calibri</vt:lpstr>
      <vt:lpstr>Calibri Light</vt:lpstr>
      <vt:lpstr>FrutigerNext LT Bold</vt:lpstr>
      <vt:lpstr>FrutigerNext LT Medium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JVET-R0208: AHG16: Rounding correction for ALF virtual boundary processing  Anand Meher Kotra, S. Esenlik, B. Wang, H. Gao, E. Alshina   </vt:lpstr>
      <vt:lpstr>Introduction</vt:lpstr>
      <vt:lpstr>JVET-Q0150 Spec. text changes</vt:lpstr>
      <vt:lpstr>Problem</vt:lpstr>
      <vt:lpstr>Solution (Fix the rounding correction)</vt:lpstr>
      <vt:lpstr>Simulation Results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9802</cp:revision>
  <dcterms:created xsi:type="dcterms:W3CDTF">2005-06-03T02:22:32Z</dcterms:created>
  <dcterms:modified xsi:type="dcterms:W3CDTF">2020-04-09T15:11:11Z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