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8"/>
  </p:notesMasterIdLst>
  <p:handoutMasterIdLst>
    <p:handoutMasterId r:id="rId9"/>
  </p:handoutMasterIdLst>
  <p:sldIdLst>
    <p:sldId id="334" r:id="rId2"/>
    <p:sldId id="328" r:id="rId3"/>
    <p:sldId id="371" r:id="rId4"/>
    <p:sldId id="372" r:id="rId5"/>
    <p:sldId id="373" r:id="rId6"/>
    <p:sldId id="374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26541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25622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586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50200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JVET-R0128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AHG16</a:t>
            </a:r>
            <a:r>
              <a:rPr lang="en-CA" b="1" dirty="0"/>
              <a:t>: On CCALF </a:t>
            </a:r>
            <a:r>
              <a:rPr lang="en-CA" b="1" dirty="0" smtClean="0"/>
              <a:t>clipping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2020/4/8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34778" y="1436310"/>
            <a:ext cx="6096000" cy="2875146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marR="0" lvl="1" indent="-285750" algn="just" fontAlgn="auto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71450" algn="l"/>
                <a:tab pos="756285" algn="l"/>
                <a:tab pos="1008380" algn="l"/>
                <a:tab pos="1260475" algn="l"/>
              </a:tabLst>
            </a:pP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sum is derived as follows: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56870" marR="0"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1200150" algn="l"/>
                <a:tab pos="3079115" algn="ctr"/>
                <a:tab pos="6156960" algn="r"/>
              </a:tabLst>
            </a:pP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sum = </a:t>
            </a:r>
            <a:r>
              <a:rPr lang="en-CA" sz="9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f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[ 0 ] * (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sz="9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 - yP1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−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) +</a:t>
            </a:r>
            <a:b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	f[ 1 ] * (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h</a:t>
            </a:r>
            <a:r>
              <a:rPr lang="en-CA" sz="9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x-1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−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) +</a:t>
            </a:r>
            <a:b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	f[ 2 ] * (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h</a:t>
            </a:r>
            <a:r>
              <a:rPr lang="en-CA" sz="9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x+1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−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) +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56870" marR="0" hangingPunct="0">
              <a:spcBef>
                <a:spcPts val="0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1200150" algn="l"/>
                <a:tab pos="3079115" algn="ctr"/>
                <a:tab pos="6156960" algn="r"/>
              </a:tabLst>
            </a:pP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	f[ 3 ] * (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h</a:t>
            </a:r>
            <a:r>
              <a:rPr lang="en-CA" sz="9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x-1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v</a:t>
            </a:r>
            <a:r>
              <a:rPr lang="en-CA" sz="9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y+yP1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−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) +</a:t>
            </a:r>
            <a:b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	f[ 4 ] * (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v</a:t>
            </a:r>
            <a:r>
              <a:rPr lang="en-CA" sz="9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y+yP1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−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) +</a:t>
            </a:r>
            <a:b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	f[ 5 ] * (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h</a:t>
            </a:r>
            <a:r>
              <a:rPr lang="en-CA" sz="9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x+1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v</a:t>
            </a:r>
            <a:r>
              <a:rPr lang="en-CA" sz="9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y+yP1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−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) +	</a:t>
            </a:r>
            <a:b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	f[ 6 ] * (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sz="9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 + yP2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−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recPicture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sz="9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)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5687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scaledSum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= Clip3( −( 1 &lt;&lt; (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− 1 ) ), ( 1 &lt;&lt; (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  − 1 ) ) − 1, ( sum + 64 ) &gt;&gt; 7) 	</a:t>
            </a:r>
            <a:r>
              <a:rPr lang="en-CA" sz="9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(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CA" sz="9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)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5687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sum =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curr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scaledSum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		</a:t>
            </a:r>
            <a:r>
              <a:rPr lang="en-CA" sz="9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(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lang="en-CA" sz="9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)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algn="just" fontAlgn="auto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71450" algn="l"/>
                <a:tab pos="756285" algn="l"/>
                <a:tab pos="1008380" algn="l"/>
                <a:tab pos="1260475" algn="l"/>
              </a:tabLst>
            </a:pP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modified filtered reconstructed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picture sample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ccAlfPicture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xCtbC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x ][ 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yCtbC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y ] is derived as follows: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ccAlfPicture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xCtbC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+ x ][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yCtbC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+ y ] = Clip3( 0, ( 1 &lt;&lt; 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) − 1, sum )	</a:t>
            </a:r>
            <a:r>
              <a:rPr lang="en-CA" sz="9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(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en-CA" sz="9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)</a:t>
            </a:r>
            <a:endParaRPr lang="en-US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78591" y="1058589"/>
            <a:ext cx="1813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CCALF filtering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977" y="4495877"/>
            <a:ext cx="5269379" cy="1142093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H="1">
            <a:off x="6384022" y="1058589"/>
            <a:ext cx="9588" cy="548032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647042" y="1088122"/>
            <a:ext cx="3223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ALF do not have first clipping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4197" y="1457454"/>
            <a:ext cx="5266232" cy="136469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631943" y="3193061"/>
            <a:ext cx="3322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clipping is not necessary. </a:t>
            </a:r>
            <a:endParaRPr lang="en-US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351129"/>
              </p:ext>
            </p:extLst>
          </p:nvPr>
        </p:nvGraphicFramePr>
        <p:xfrm>
          <a:off x="6773334" y="3695870"/>
          <a:ext cx="4747957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735599">
                  <a:extLst>
                    <a:ext uri="{9D8B030D-6E8A-4147-A177-3AD203B41FA5}">
                      <a16:colId xmlns:a16="http://schemas.microsoft.com/office/drawing/2014/main" val="1998267707"/>
                    </a:ext>
                  </a:extLst>
                </a:gridCol>
                <a:gridCol w="2206797">
                  <a:extLst>
                    <a:ext uri="{9D8B030D-6E8A-4147-A177-3AD203B41FA5}">
                      <a16:colId xmlns:a16="http://schemas.microsoft.com/office/drawing/2014/main" val="969661503"/>
                    </a:ext>
                  </a:extLst>
                </a:gridCol>
                <a:gridCol w="1805561">
                  <a:extLst>
                    <a:ext uri="{9D8B030D-6E8A-4147-A177-3AD203B41FA5}">
                      <a16:colId xmlns:a16="http://schemas.microsoft.com/office/drawing/2014/main" val="36374828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720090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720090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number of filtered  samples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720090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filtered samples required clipping in equation 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9996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720090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720090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3836408192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720090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5693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720090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9526279552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720090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185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720090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720090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3792746368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720090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767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19863" y="1504189"/>
            <a:ext cx="10041208" cy="1946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4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scaledSum</a:t>
            </a:r>
            <a:r>
              <a:rPr lang="en-CA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= Clip3( −( 1 &lt;&lt; ( </a:t>
            </a:r>
            <a:r>
              <a:rPr lang="en-CA" sz="14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CA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− 1 ) ), ( 1 &lt;&lt; ( </a:t>
            </a:r>
            <a:r>
              <a:rPr lang="en-CA" sz="14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CA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 − 1 ) ) − 1, ( sum + 64 ) &gt;&gt; 7) 	</a:t>
            </a:r>
            <a:r>
              <a:rPr lang="en-CA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(</a:t>
            </a:r>
            <a:r>
              <a:rPr lang="en-CA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CA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)</a:t>
            </a:r>
            <a:endParaRPr lang="en-US" sz="1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5687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sum = </a:t>
            </a:r>
            <a:r>
              <a:rPr lang="en-CA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curr</a:t>
            </a:r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4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scaledSum</a:t>
            </a:r>
            <a:r>
              <a:rPr lang="en-CA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(( sum + 64 ) &gt;&gt; 7)</a:t>
            </a:r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		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(</a:t>
            </a:r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)</a:t>
            </a:r>
            <a:endParaRPr lang="en-US" sz="1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algn="just" fontAlgn="auto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7145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modified filtered reconstructed 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picture sample 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ccAlfPicture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xCtbC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x ][ 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yCtbC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y ] is derived as follows: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ccAlfPicture</a:t>
            </a:r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xCtbC</a:t>
            </a:r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+ x ][ </a:t>
            </a:r>
            <a:r>
              <a:rPr lang="en-CA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yCtbC</a:t>
            </a:r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+ y ] = Clip3( 0, ( 1 &lt;&lt; </a:t>
            </a:r>
            <a:r>
              <a:rPr lang="en-CA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) − 1, sum )	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(</a:t>
            </a:r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)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3953" y="1094064"/>
            <a:ext cx="277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Remove the first clipping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9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7977" y="411013"/>
            <a:ext cx="54969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SDR sequences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710381"/>
              </p:ext>
            </p:extLst>
          </p:nvPr>
        </p:nvGraphicFramePr>
        <p:xfrm>
          <a:off x="3926047" y="1066636"/>
          <a:ext cx="5008230" cy="5351958"/>
        </p:xfrm>
        <a:graphic>
          <a:graphicData uri="http://schemas.openxmlformats.org/drawingml/2006/table">
            <a:tbl>
              <a:tblPr/>
              <a:tblGrid>
                <a:gridCol w="1909005">
                  <a:extLst>
                    <a:ext uri="{9D8B030D-6E8A-4147-A177-3AD203B41FA5}">
                      <a16:colId xmlns:a16="http://schemas.microsoft.com/office/drawing/2014/main" val="2347421207"/>
                    </a:ext>
                  </a:extLst>
                </a:gridCol>
                <a:gridCol w="619845">
                  <a:extLst>
                    <a:ext uri="{9D8B030D-6E8A-4147-A177-3AD203B41FA5}">
                      <a16:colId xmlns:a16="http://schemas.microsoft.com/office/drawing/2014/main" val="1459497688"/>
                    </a:ext>
                  </a:extLst>
                </a:gridCol>
                <a:gridCol w="619845">
                  <a:extLst>
                    <a:ext uri="{9D8B030D-6E8A-4147-A177-3AD203B41FA5}">
                      <a16:colId xmlns:a16="http://schemas.microsoft.com/office/drawing/2014/main" val="360629011"/>
                    </a:ext>
                  </a:extLst>
                </a:gridCol>
                <a:gridCol w="619845">
                  <a:extLst>
                    <a:ext uri="{9D8B030D-6E8A-4147-A177-3AD203B41FA5}">
                      <a16:colId xmlns:a16="http://schemas.microsoft.com/office/drawing/2014/main" val="1744961078"/>
                    </a:ext>
                  </a:extLst>
                </a:gridCol>
                <a:gridCol w="619845">
                  <a:extLst>
                    <a:ext uri="{9D8B030D-6E8A-4147-A177-3AD203B41FA5}">
                      <a16:colId xmlns:a16="http://schemas.microsoft.com/office/drawing/2014/main" val="4269257083"/>
                    </a:ext>
                  </a:extLst>
                </a:gridCol>
                <a:gridCol w="619845">
                  <a:extLst>
                    <a:ext uri="{9D8B030D-6E8A-4147-A177-3AD203B41FA5}">
                      <a16:colId xmlns:a16="http://schemas.microsoft.com/office/drawing/2014/main" val="3592806371"/>
                    </a:ext>
                  </a:extLst>
                </a:gridCol>
              </a:tblGrid>
              <a:tr h="1408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827976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7065598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046931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736529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0916331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6958510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739628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00410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4605930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834982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079185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3997872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617098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228137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6874095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157853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672166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845140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208288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1808917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377046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277928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11943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797996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598989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23558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515457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6018867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8573812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6918103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017927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541919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266371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9856778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062901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543374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963368"/>
                  </a:ext>
                </a:extLst>
              </a:tr>
              <a:tr h="140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2038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710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7977" y="411013"/>
            <a:ext cx="5575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HDR sequences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371520"/>
              </p:ext>
            </p:extLst>
          </p:nvPr>
        </p:nvGraphicFramePr>
        <p:xfrm>
          <a:off x="2029718" y="1204158"/>
          <a:ext cx="8367520" cy="4530221"/>
        </p:xfrm>
        <a:graphic>
          <a:graphicData uri="http://schemas.openxmlformats.org/drawingml/2006/table">
            <a:tbl>
              <a:tblPr/>
              <a:tblGrid>
                <a:gridCol w="1970240">
                  <a:extLst>
                    <a:ext uri="{9D8B030D-6E8A-4147-A177-3AD203B41FA5}">
                      <a16:colId xmlns:a16="http://schemas.microsoft.com/office/drawing/2014/main" val="728545273"/>
                    </a:ext>
                  </a:extLst>
                </a:gridCol>
                <a:gridCol w="639728">
                  <a:extLst>
                    <a:ext uri="{9D8B030D-6E8A-4147-A177-3AD203B41FA5}">
                      <a16:colId xmlns:a16="http://schemas.microsoft.com/office/drawing/2014/main" val="1179561866"/>
                    </a:ext>
                  </a:extLst>
                </a:gridCol>
                <a:gridCol w="639728">
                  <a:extLst>
                    <a:ext uri="{9D8B030D-6E8A-4147-A177-3AD203B41FA5}">
                      <a16:colId xmlns:a16="http://schemas.microsoft.com/office/drawing/2014/main" val="1277045741"/>
                    </a:ext>
                  </a:extLst>
                </a:gridCol>
                <a:gridCol w="639728">
                  <a:extLst>
                    <a:ext uri="{9D8B030D-6E8A-4147-A177-3AD203B41FA5}">
                      <a16:colId xmlns:a16="http://schemas.microsoft.com/office/drawing/2014/main" val="2890881655"/>
                    </a:ext>
                  </a:extLst>
                </a:gridCol>
                <a:gridCol w="639728">
                  <a:extLst>
                    <a:ext uri="{9D8B030D-6E8A-4147-A177-3AD203B41FA5}">
                      <a16:colId xmlns:a16="http://schemas.microsoft.com/office/drawing/2014/main" val="99395558"/>
                    </a:ext>
                  </a:extLst>
                </a:gridCol>
                <a:gridCol w="639728">
                  <a:extLst>
                    <a:ext uri="{9D8B030D-6E8A-4147-A177-3AD203B41FA5}">
                      <a16:colId xmlns:a16="http://schemas.microsoft.com/office/drawing/2014/main" val="3183562639"/>
                    </a:ext>
                  </a:extLst>
                </a:gridCol>
                <a:gridCol w="639728">
                  <a:extLst>
                    <a:ext uri="{9D8B030D-6E8A-4147-A177-3AD203B41FA5}">
                      <a16:colId xmlns:a16="http://schemas.microsoft.com/office/drawing/2014/main" val="3392552857"/>
                    </a:ext>
                  </a:extLst>
                </a:gridCol>
                <a:gridCol w="639728">
                  <a:extLst>
                    <a:ext uri="{9D8B030D-6E8A-4147-A177-3AD203B41FA5}">
                      <a16:colId xmlns:a16="http://schemas.microsoft.com/office/drawing/2014/main" val="699960212"/>
                    </a:ext>
                  </a:extLst>
                </a:gridCol>
                <a:gridCol w="639728">
                  <a:extLst>
                    <a:ext uri="{9D8B030D-6E8A-4147-A177-3AD203B41FA5}">
                      <a16:colId xmlns:a16="http://schemas.microsoft.com/office/drawing/2014/main" val="2353250271"/>
                    </a:ext>
                  </a:extLst>
                </a:gridCol>
                <a:gridCol w="639728">
                  <a:extLst>
                    <a:ext uri="{9D8B030D-6E8A-4147-A177-3AD203B41FA5}">
                      <a16:colId xmlns:a16="http://schemas.microsoft.com/office/drawing/2014/main" val="515757819"/>
                    </a:ext>
                  </a:extLst>
                </a:gridCol>
                <a:gridCol w="639728">
                  <a:extLst>
                    <a:ext uri="{9D8B030D-6E8A-4147-A177-3AD203B41FA5}">
                      <a16:colId xmlns:a16="http://schemas.microsoft.com/office/drawing/2014/main" val="3574508291"/>
                    </a:ext>
                  </a:extLst>
                </a:gridCol>
              </a:tblGrid>
              <a:tr h="155933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80109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6024247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528022"/>
                  </a:ext>
                </a:extLst>
              </a:tr>
              <a:tr h="26875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PSNR-L100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453012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H1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89498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H2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269882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737761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971676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090008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192902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589239"/>
                  </a:ext>
                </a:extLst>
              </a:tr>
              <a:tr h="26875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PSNR-L100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907603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H1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5745141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H2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126982"/>
                  </a:ext>
                </a:extLst>
              </a:tr>
              <a:tr h="1559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2877620"/>
                  </a:ext>
                </a:extLst>
              </a:tr>
              <a:tr h="14676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885037"/>
                  </a:ext>
                </a:extLst>
              </a:tr>
              <a:tr h="19751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4095148"/>
                  </a:ext>
                </a:extLst>
              </a:tr>
              <a:tr h="192623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21468"/>
                  </a:ext>
                </a:extLst>
              </a:tr>
              <a:tr h="192623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524665"/>
                  </a:ext>
                </a:extLst>
              </a:tr>
              <a:tr h="26875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PSNR-L100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273456"/>
                  </a:ext>
                </a:extLst>
              </a:tr>
              <a:tr h="1424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H1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250372"/>
                  </a:ext>
                </a:extLst>
              </a:tr>
              <a:tr h="146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H2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955737"/>
                  </a:ext>
                </a:extLst>
              </a:tr>
              <a:tr h="146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45856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308521" y="5767935"/>
            <a:ext cx="1483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*runtime is not reliable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78296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7977" y="411013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63954" y="1088122"/>
            <a:ext cx="9107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This contribution proposes to remove the first clipping since it is not required and ALF do not have that clipping.   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013914" y="4544386"/>
            <a:ext cx="9107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3200" dirty="0" smtClean="0"/>
              <a:t>Thanks Qualcomm for crosscheck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2256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17874</TotalTime>
  <Words>627</Words>
  <Application>Microsoft Office PowerPoint</Application>
  <PresentationFormat>Widescreen</PresentationFormat>
  <Paragraphs>365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Malgun Gothic</vt:lpstr>
      <vt:lpstr>Microsoft YaHei</vt:lpstr>
      <vt:lpstr>宋体</vt:lpstr>
      <vt:lpstr>宋体</vt:lpstr>
      <vt:lpstr>Arial</vt:lpstr>
      <vt:lpstr>DengXian</vt:lpstr>
      <vt:lpstr>Times New Roman</vt:lpstr>
      <vt:lpstr>Wingdings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1429</cp:revision>
  <dcterms:created xsi:type="dcterms:W3CDTF">2018-05-21T01:42:17Z</dcterms:created>
  <dcterms:modified xsi:type="dcterms:W3CDTF">2020-04-09T00:43:22Z</dcterms:modified>
</cp:coreProperties>
</file>