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9"/>
  </p:notesMasterIdLst>
  <p:handoutMasterIdLst>
    <p:handoutMasterId r:id="rId20"/>
  </p:handoutMasterIdLst>
  <p:sldIdLst>
    <p:sldId id="334" r:id="rId2"/>
    <p:sldId id="328" r:id="rId3"/>
    <p:sldId id="380" r:id="rId4"/>
    <p:sldId id="373" r:id="rId5"/>
    <p:sldId id="374" r:id="rId6"/>
    <p:sldId id="376" r:id="rId7"/>
    <p:sldId id="394" r:id="rId8"/>
    <p:sldId id="385" r:id="rId9"/>
    <p:sldId id="386" r:id="rId10"/>
    <p:sldId id="387" r:id="rId11"/>
    <p:sldId id="388" r:id="rId12"/>
    <p:sldId id="389" r:id="rId13"/>
    <p:sldId id="395" r:id="rId14"/>
    <p:sldId id="390" r:id="rId15"/>
    <p:sldId id="391" r:id="rId16"/>
    <p:sldId id="392" r:id="rId17"/>
    <p:sldId id="393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04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867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2020/4/17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2020/4/17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120887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578124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4943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783885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010257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2970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5492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29960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21707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12809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325342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393263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8327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JVET-R0116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/>
              <a:t>AHG11/AHG14: On sign data hiding of transform skip </a:t>
            </a:r>
            <a:r>
              <a:rPr lang="en-CA" b="1" dirty="0" smtClean="0"/>
              <a:t>block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2020/4/17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7259" y="-103866"/>
            <a:ext cx="68932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Experiments on Mixed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lossy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/lossless coding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533235" y="419354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Table 14"/>
          <p:cNvGraphicFramePr>
            <a:graphicFrameLocks noGrp="1"/>
          </p:cNvGraphicFramePr>
          <p:nvPr>
            <p:extLst/>
          </p:nvPr>
        </p:nvGraphicFramePr>
        <p:xfrm>
          <a:off x="533235" y="788687"/>
          <a:ext cx="11126560" cy="1316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3258">
                  <a:extLst>
                    <a:ext uri="{9D8B030D-6E8A-4147-A177-3AD203B41FA5}">
                      <a16:colId xmlns:a16="http://schemas.microsoft.com/office/drawing/2014/main" val="3515082892"/>
                    </a:ext>
                  </a:extLst>
                </a:gridCol>
                <a:gridCol w="2700886">
                  <a:extLst>
                    <a:ext uri="{9D8B030D-6E8A-4147-A177-3AD203B41FA5}">
                      <a16:colId xmlns:a16="http://schemas.microsoft.com/office/drawing/2014/main" val="3725784647"/>
                    </a:ext>
                  </a:extLst>
                </a:gridCol>
                <a:gridCol w="2599598">
                  <a:extLst>
                    <a:ext uri="{9D8B030D-6E8A-4147-A177-3AD203B41FA5}">
                      <a16:colId xmlns:a16="http://schemas.microsoft.com/office/drawing/2014/main" val="4026108466"/>
                    </a:ext>
                  </a:extLst>
                </a:gridCol>
                <a:gridCol w="4952818">
                  <a:extLst>
                    <a:ext uri="{9D8B030D-6E8A-4147-A177-3AD203B41FA5}">
                      <a16:colId xmlns:a16="http://schemas.microsoft.com/office/drawing/2014/main" val="4037929916"/>
                    </a:ext>
                  </a:extLst>
                </a:gridCol>
              </a:tblGrid>
              <a:tr h="378681">
                <a:tc>
                  <a:txBody>
                    <a:bodyPr/>
                    <a:lstStyle/>
                    <a:p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Configurations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DQ setting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Residual coding method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8672339"/>
                  </a:ext>
                </a:extLst>
              </a:tr>
              <a:tr h="566979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Test 1:</a:t>
                      </a:r>
                    </a:p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(Anchor)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TU level disable of DQ and SDH for TS blocks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DQ: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smtClean="0">
                          <a:solidFill>
                            <a:srgbClr val="FF0000"/>
                          </a:solidFill>
                        </a:rPr>
                        <a:t>ON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in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SPS level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</a:rPr>
                        <a:t>lossy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 slice: </a:t>
                      </a:r>
                      <a:r>
                        <a:rPr lang="en-CA" sz="1400" dirty="0" err="1" smtClean="0"/>
                        <a:t>slice_ts_residual_coding_disabled_flag</a:t>
                      </a:r>
                      <a:r>
                        <a:rPr lang="en-CA" sz="1400" dirty="0" smtClean="0"/>
                        <a:t> ==0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lossless slice: </a:t>
                      </a:r>
                      <a:r>
                        <a:rPr lang="en-CA" sz="1400" dirty="0" err="1" smtClean="0"/>
                        <a:t>slice_ts_residual_coding_disabled_flag</a:t>
                      </a:r>
                      <a:r>
                        <a:rPr lang="en-CA" sz="1400" dirty="0" smtClean="0"/>
                        <a:t> ==1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8235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Test 2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High level disable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DQ: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baseline="0" dirty="0" smtClean="0">
                          <a:solidFill>
                            <a:srgbClr val="FF0000"/>
                          </a:solidFill>
                        </a:rPr>
                        <a:t>ON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in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SPS level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All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slices </a:t>
                      </a:r>
                      <a:r>
                        <a:rPr lang="en-CA" sz="1400" dirty="0" err="1" smtClean="0"/>
                        <a:t>slice_ts_residual_coding_disabled_flag</a:t>
                      </a:r>
                      <a:r>
                        <a:rPr lang="en-CA" sz="1400" dirty="0" smtClean="0"/>
                        <a:t> ==0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645053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403078" y="2358865"/>
            <a:ext cx="800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 2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307775" y="2728197"/>
          <a:ext cx="6371048" cy="1491618"/>
        </p:xfrm>
        <a:graphic>
          <a:graphicData uri="http://schemas.openxmlformats.org/drawingml/2006/table">
            <a:tbl>
              <a:tblPr/>
              <a:tblGrid>
                <a:gridCol w="1740323">
                  <a:extLst>
                    <a:ext uri="{9D8B030D-6E8A-4147-A177-3AD203B41FA5}">
                      <a16:colId xmlns:a16="http://schemas.microsoft.com/office/drawing/2014/main" val="20490839"/>
                    </a:ext>
                  </a:extLst>
                </a:gridCol>
                <a:gridCol w="1266737">
                  <a:extLst>
                    <a:ext uri="{9D8B030D-6E8A-4147-A177-3AD203B41FA5}">
                      <a16:colId xmlns:a16="http://schemas.microsoft.com/office/drawing/2014/main" val="1850707572"/>
                    </a:ext>
                  </a:extLst>
                </a:gridCol>
                <a:gridCol w="998443">
                  <a:extLst>
                    <a:ext uri="{9D8B030D-6E8A-4147-A177-3AD203B41FA5}">
                      <a16:colId xmlns:a16="http://schemas.microsoft.com/office/drawing/2014/main" val="2174299791"/>
                    </a:ext>
                  </a:extLst>
                </a:gridCol>
                <a:gridCol w="788515">
                  <a:extLst>
                    <a:ext uri="{9D8B030D-6E8A-4147-A177-3AD203B41FA5}">
                      <a16:colId xmlns:a16="http://schemas.microsoft.com/office/drawing/2014/main" val="1980671394"/>
                    </a:ext>
                  </a:extLst>
                </a:gridCol>
                <a:gridCol w="788515">
                  <a:extLst>
                    <a:ext uri="{9D8B030D-6E8A-4147-A177-3AD203B41FA5}">
                      <a16:colId xmlns:a16="http://schemas.microsoft.com/office/drawing/2014/main" val="3191886052"/>
                    </a:ext>
                  </a:extLst>
                </a:gridCol>
                <a:gridCol w="788515">
                  <a:extLst>
                    <a:ext uri="{9D8B030D-6E8A-4147-A177-3AD203B41FA5}">
                      <a16:colId xmlns:a16="http://schemas.microsoft.com/office/drawing/2014/main" val="29417308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69734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742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3469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4.97%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5.08%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580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7.08%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7.30%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56744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4.09%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508650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828626" y="4487116"/>
            <a:ext cx="2749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* run-time is not accurate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72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07259" y="5191"/>
            <a:ext cx="30187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Encoder flexibility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533235" y="503244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33235" y="527075"/>
            <a:ext cx="108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000" dirty="0" smtClean="0"/>
              <a:t>A low end encoder can implement only one (RRC) residual coding </a:t>
            </a:r>
            <a:r>
              <a:rPr lang="en-US" sz="2000" dirty="0"/>
              <a:t>method. Following analysis shows the performance impact of one residual coding method as compared to two residual coding methods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765674"/>
              </p:ext>
            </p:extLst>
          </p:nvPr>
        </p:nvGraphicFramePr>
        <p:xfrm>
          <a:off x="1002464" y="1542738"/>
          <a:ext cx="10494627" cy="512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4105">
                  <a:extLst>
                    <a:ext uri="{9D8B030D-6E8A-4147-A177-3AD203B41FA5}">
                      <a16:colId xmlns:a16="http://schemas.microsoft.com/office/drawing/2014/main" val="3708430888"/>
                    </a:ext>
                  </a:extLst>
                </a:gridCol>
                <a:gridCol w="1155814">
                  <a:extLst>
                    <a:ext uri="{9D8B030D-6E8A-4147-A177-3AD203B41FA5}">
                      <a16:colId xmlns:a16="http://schemas.microsoft.com/office/drawing/2014/main" val="2540390431"/>
                    </a:ext>
                  </a:extLst>
                </a:gridCol>
                <a:gridCol w="3997354">
                  <a:extLst>
                    <a:ext uri="{9D8B030D-6E8A-4147-A177-3AD203B41FA5}">
                      <a16:colId xmlns:a16="http://schemas.microsoft.com/office/drawing/2014/main" val="2134536917"/>
                    </a:ext>
                  </a:extLst>
                </a:gridCol>
                <a:gridCol w="3997354">
                  <a:extLst>
                    <a:ext uri="{9D8B030D-6E8A-4147-A177-3AD203B41FA5}">
                      <a16:colId xmlns:a16="http://schemas.microsoft.com/office/drawing/2014/main" val="21197157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Content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Low </a:t>
                      </a:r>
                      <a:r>
                        <a:rPr lang="en-US" baseline="0" dirty="0" smtClean="0"/>
                        <a:t> level change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High</a:t>
                      </a:r>
                      <a:r>
                        <a:rPr lang="en-US" baseline="0" dirty="0" smtClean="0"/>
                        <a:t> level change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3725403"/>
                  </a:ext>
                </a:extLst>
              </a:tr>
              <a:tr h="1188720">
                <a:tc rowSpan="2"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Natural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Lossless  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No significant</a:t>
                      </a:r>
                      <a:r>
                        <a:rPr lang="en-US" baseline="0" dirty="0" smtClean="0"/>
                        <a:t> impact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No significant impact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5811152"/>
                  </a:ext>
                </a:extLst>
              </a:tr>
              <a:tr h="118872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Lossy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No significant impact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Coding loss 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(~2.4%, AI)</a:t>
                      </a:r>
                      <a:r>
                        <a:rPr lang="en-US" dirty="0" smtClean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en-US" dirty="0" smtClean="0"/>
                        <a:t>due to disable DQ/SDH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1783824"/>
                  </a:ext>
                </a:extLst>
              </a:tr>
              <a:tr h="1188720">
                <a:tc rowSpan="2"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en-US" dirty="0" smtClean="0"/>
                    </a:p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SCC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Lossless 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746835"/>
                  </a:ext>
                </a:extLst>
              </a:tr>
              <a:tr h="118872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Lossy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Coding loss (~3% RA) for using RRC for TS</a:t>
                      </a:r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Coding loss (~3% RA) for using RRC for TS + </a:t>
                      </a:r>
                    </a:p>
                    <a:p>
                      <a:pPr algn="ctr"/>
                      <a:r>
                        <a:rPr lang="en-US" dirty="0" smtClean="0"/>
                        <a:t>Coding loss of disable DQ/SDH</a:t>
                      </a:r>
                    </a:p>
                    <a:p>
                      <a:pPr algn="ctr"/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8149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86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43925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Estimated coding efficiency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285923" y="3935776"/>
            <a:ext cx="108967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400" dirty="0" smtClean="0"/>
              <a:t>In case of mixed </a:t>
            </a:r>
            <a:r>
              <a:rPr lang="en-US" sz="2400" dirty="0" err="1" smtClean="0"/>
              <a:t>lossy</a:t>
            </a:r>
            <a:r>
              <a:rPr lang="en-US" sz="2400" dirty="0" smtClean="0"/>
              <a:t>/lossless scenario: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High level disabling of DQ may cause 2.41% (AI) coding loss for </a:t>
            </a:r>
            <a:r>
              <a:rPr lang="en-US" sz="2400" dirty="0" err="1" smtClean="0"/>
              <a:t>lossy</a:t>
            </a:r>
            <a:r>
              <a:rPr lang="en-US" sz="2400" dirty="0" smtClean="0"/>
              <a:t> area.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High level disabling of </a:t>
            </a:r>
            <a:r>
              <a:rPr lang="en-US" sz="2400" dirty="0" smtClean="0"/>
              <a:t>SDH </a:t>
            </a:r>
            <a:r>
              <a:rPr lang="en-US" sz="2400" dirty="0"/>
              <a:t>may cause </a:t>
            </a:r>
            <a:r>
              <a:rPr lang="en-US" sz="2400" dirty="0" smtClean="0"/>
              <a:t>0.68% (AI) </a:t>
            </a:r>
            <a:r>
              <a:rPr lang="en-US" sz="2400" dirty="0"/>
              <a:t>coding loss for </a:t>
            </a:r>
            <a:r>
              <a:rPr lang="en-US" sz="2400" dirty="0" err="1"/>
              <a:t>lossy</a:t>
            </a:r>
            <a:r>
              <a:rPr lang="en-US" sz="2400" dirty="0"/>
              <a:t> area</a:t>
            </a:r>
            <a:r>
              <a:rPr lang="en-US" sz="2400" dirty="0" smtClean="0"/>
              <a:t>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Using TSRC for lossless may cause </a:t>
            </a:r>
            <a:r>
              <a:rPr lang="en-US" sz="2400" dirty="0" err="1" smtClean="0"/>
              <a:t>x.xx</a:t>
            </a:r>
            <a:r>
              <a:rPr lang="en-US" sz="2400" dirty="0" smtClean="0"/>
              <a:t>% coding loss of lossless part. 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199152"/>
              </p:ext>
            </p:extLst>
          </p:nvPr>
        </p:nvGraphicFramePr>
        <p:xfrm>
          <a:off x="763953" y="1073861"/>
          <a:ext cx="10418714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5991">
                  <a:extLst>
                    <a:ext uri="{9D8B030D-6E8A-4147-A177-3AD203B41FA5}">
                      <a16:colId xmlns:a16="http://schemas.microsoft.com/office/drawing/2014/main" val="3515082892"/>
                    </a:ext>
                  </a:extLst>
                </a:gridCol>
                <a:gridCol w="3288484">
                  <a:extLst>
                    <a:ext uri="{9D8B030D-6E8A-4147-A177-3AD203B41FA5}">
                      <a16:colId xmlns:a16="http://schemas.microsoft.com/office/drawing/2014/main" val="3725784647"/>
                    </a:ext>
                  </a:extLst>
                </a:gridCol>
                <a:gridCol w="5914239">
                  <a:extLst>
                    <a:ext uri="{9D8B030D-6E8A-4147-A177-3AD203B41FA5}">
                      <a16:colId xmlns:a16="http://schemas.microsoft.com/office/drawing/2014/main" val="40261084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Configurations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en-US" b="1" dirty="0" err="1" smtClean="0">
                          <a:solidFill>
                            <a:schemeClr val="tx1"/>
                          </a:solidFill>
                        </a:rPr>
                        <a:t>Luma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</a:rPr>
                        <a:t> BD-rate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8672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Test 1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DQ ON vs DQ OFF</a:t>
                      </a:r>
                      <a:endParaRPr lang="en-US" b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Full sequence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lossy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2.41% (AI)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8235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Test 2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SDH ON vs SDH OFF</a:t>
                      </a:r>
                      <a:endParaRPr lang="en-US" b="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Full sequence </a:t>
                      </a:r>
                      <a:r>
                        <a:rPr lang="en-US" b="0" baseline="0" dirty="0" err="1" smtClean="0">
                          <a:solidFill>
                            <a:schemeClr val="tx1"/>
                          </a:solidFill>
                        </a:rPr>
                        <a:t>lossy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0.68% (AI), 0.55% (RA), 0.52% (LB)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36450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Test 3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TSRC vs RRC</a:t>
                      </a:r>
                    </a:p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Full sequence lossless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1295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6953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575127" y="1411657"/>
          <a:ext cx="2864033" cy="3998930"/>
        </p:xfrm>
        <a:graphic>
          <a:graphicData uri="http://schemas.openxmlformats.org/drawingml/2006/table">
            <a:tbl>
              <a:tblPr/>
              <a:tblGrid>
                <a:gridCol w="1091693">
                  <a:extLst>
                    <a:ext uri="{9D8B030D-6E8A-4147-A177-3AD203B41FA5}">
                      <a16:colId xmlns:a16="http://schemas.microsoft.com/office/drawing/2014/main" val="3539850690"/>
                    </a:ext>
                  </a:extLst>
                </a:gridCol>
                <a:gridCol w="354468">
                  <a:extLst>
                    <a:ext uri="{9D8B030D-6E8A-4147-A177-3AD203B41FA5}">
                      <a16:colId xmlns:a16="http://schemas.microsoft.com/office/drawing/2014/main" val="1419356611"/>
                    </a:ext>
                  </a:extLst>
                </a:gridCol>
                <a:gridCol w="354468">
                  <a:extLst>
                    <a:ext uri="{9D8B030D-6E8A-4147-A177-3AD203B41FA5}">
                      <a16:colId xmlns:a16="http://schemas.microsoft.com/office/drawing/2014/main" val="2617898475"/>
                    </a:ext>
                  </a:extLst>
                </a:gridCol>
                <a:gridCol w="354468">
                  <a:extLst>
                    <a:ext uri="{9D8B030D-6E8A-4147-A177-3AD203B41FA5}">
                      <a16:colId xmlns:a16="http://schemas.microsoft.com/office/drawing/2014/main" val="2536559574"/>
                    </a:ext>
                  </a:extLst>
                </a:gridCol>
                <a:gridCol w="354468">
                  <a:extLst>
                    <a:ext uri="{9D8B030D-6E8A-4147-A177-3AD203B41FA5}">
                      <a16:colId xmlns:a16="http://schemas.microsoft.com/office/drawing/2014/main" val="2482215226"/>
                    </a:ext>
                  </a:extLst>
                </a:gridCol>
                <a:gridCol w="354468">
                  <a:extLst>
                    <a:ext uri="{9D8B030D-6E8A-4147-A177-3AD203B41FA5}">
                      <a16:colId xmlns:a16="http://schemas.microsoft.com/office/drawing/2014/main" val="1117321078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966034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( DQ off, SDH: ON)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226139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380726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76937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00650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447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816379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698149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1.14%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861657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75106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31329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828779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577441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06223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( DQ off, SDH: ON)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78527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163189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850884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8600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4878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571989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41628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480329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99663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7604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118262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223368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57816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( DQ off, SDH: ON)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790780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33336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45673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234998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0.74%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53907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051054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591696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4790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458343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6829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5304336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132514" y="939567"/>
            <a:ext cx="17492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Test: SDH OFF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98503" y="922789"/>
            <a:ext cx="1608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Test: DQ OFF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01429"/>
              </p:ext>
            </p:extLst>
          </p:nvPr>
        </p:nvGraphicFramePr>
        <p:xfrm>
          <a:off x="4170584" y="1433641"/>
          <a:ext cx="2864033" cy="3998930"/>
        </p:xfrm>
        <a:graphic>
          <a:graphicData uri="http://schemas.openxmlformats.org/drawingml/2006/table">
            <a:tbl>
              <a:tblPr/>
              <a:tblGrid>
                <a:gridCol w="1091693">
                  <a:extLst>
                    <a:ext uri="{9D8B030D-6E8A-4147-A177-3AD203B41FA5}">
                      <a16:colId xmlns:a16="http://schemas.microsoft.com/office/drawing/2014/main" val="2588445104"/>
                    </a:ext>
                  </a:extLst>
                </a:gridCol>
                <a:gridCol w="354468">
                  <a:extLst>
                    <a:ext uri="{9D8B030D-6E8A-4147-A177-3AD203B41FA5}">
                      <a16:colId xmlns:a16="http://schemas.microsoft.com/office/drawing/2014/main" val="2667417291"/>
                    </a:ext>
                  </a:extLst>
                </a:gridCol>
                <a:gridCol w="354468">
                  <a:extLst>
                    <a:ext uri="{9D8B030D-6E8A-4147-A177-3AD203B41FA5}">
                      <a16:colId xmlns:a16="http://schemas.microsoft.com/office/drawing/2014/main" val="619717035"/>
                    </a:ext>
                  </a:extLst>
                </a:gridCol>
                <a:gridCol w="354468">
                  <a:extLst>
                    <a:ext uri="{9D8B030D-6E8A-4147-A177-3AD203B41FA5}">
                      <a16:colId xmlns:a16="http://schemas.microsoft.com/office/drawing/2014/main" val="2484212226"/>
                    </a:ext>
                  </a:extLst>
                </a:gridCol>
                <a:gridCol w="354468">
                  <a:extLst>
                    <a:ext uri="{9D8B030D-6E8A-4147-A177-3AD203B41FA5}">
                      <a16:colId xmlns:a16="http://schemas.microsoft.com/office/drawing/2014/main" val="3017787849"/>
                    </a:ext>
                  </a:extLst>
                </a:gridCol>
                <a:gridCol w="354468">
                  <a:extLst>
                    <a:ext uri="{9D8B030D-6E8A-4147-A177-3AD203B41FA5}">
                      <a16:colId xmlns:a16="http://schemas.microsoft.com/office/drawing/2014/main" val="264964791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0448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25225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157360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2.97%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73519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3.73%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2.51%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41498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2.29%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439136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1.71%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23567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1.69%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2.14%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03883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2.41%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2.44%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514265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7994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0.86%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90965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77412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6078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085378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54024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90666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8267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161390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75077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1.62%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800105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06496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86927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1.73%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265696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1.94%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88308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631821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53528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140444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20861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879587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867433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88069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76160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1.84%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2.64%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53048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1.29%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410361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89663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1.93%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581690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3592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642132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366965"/>
              </p:ext>
            </p:extLst>
          </p:nvPr>
        </p:nvGraphicFramePr>
        <p:xfrm>
          <a:off x="7589872" y="2218954"/>
          <a:ext cx="4124474" cy="2384335"/>
        </p:xfrm>
        <a:graphic>
          <a:graphicData uri="http://schemas.openxmlformats.org/drawingml/2006/table">
            <a:tbl>
              <a:tblPr/>
              <a:tblGrid>
                <a:gridCol w="1572139">
                  <a:extLst>
                    <a:ext uri="{9D8B030D-6E8A-4147-A177-3AD203B41FA5}">
                      <a16:colId xmlns:a16="http://schemas.microsoft.com/office/drawing/2014/main" val="17551622"/>
                    </a:ext>
                  </a:extLst>
                </a:gridCol>
                <a:gridCol w="510467">
                  <a:extLst>
                    <a:ext uri="{9D8B030D-6E8A-4147-A177-3AD203B41FA5}">
                      <a16:colId xmlns:a16="http://schemas.microsoft.com/office/drawing/2014/main" val="3463892889"/>
                    </a:ext>
                  </a:extLst>
                </a:gridCol>
                <a:gridCol w="510467">
                  <a:extLst>
                    <a:ext uri="{9D8B030D-6E8A-4147-A177-3AD203B41FA5}">
                      <a16:colId xmlns:a16="http://schemas.microsoft.com/office/drawing/2014/main" val="2812640353"/>
                    </a:ext>
                  </a:extLst>
                </a:gridCol>
                <a:gridCol w="510467">
                  <a:extLst>
                    <a:ext uri="{9D8B030D-6E8A-4147-A177-3AD203B41FA5}">
                      <a16:colId xmlns:a16="http://schemas.microsoft.com/office/drawing/2014/main" val="1492078870"/>
                    </a:ext>
                  </a:extLst>
                </a:gridCol>
                <a:gridCol w="510467">
                  <a:extLst>
                    <a:ext uri="{9D8B030D-6E8A-4147-A177-3AD203B41FA5}">
                      <a16:colId xmlns:a16="http://schemas.microsoft.com/office/drawing/2014/main" val="4112081379"/>
                    </a:ext>
                  </a:extLst>
                </a:gridCol>
                <a:gridCol w="510467">
                  <a:extLst>
                    <a:ext uri="{9D8B030D-6E8A-4147-A177-3AD203B41FA5}">
                      <a16:colId xmlns:a16="http://schemas.microsoft.com/office/drawing/2014/main" val="547732073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664352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71013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970965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2.84%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149174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4.54%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4.12%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4.09%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17643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91209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256241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58478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13803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2.05%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1.72%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1.80%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83132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3.13%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2.74%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2.74%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27525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99960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86240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41410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835437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2.05%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2.16%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92617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2.76%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2.55%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3642671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236279" y="1753299"/>
            <a:ext cx="1672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TSRC vs RRC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14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362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Backup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211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7198" y="268448"/>
            <a:ext cx="10515600" cy="2248249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When SDH is enabled, each coefficient group (CG) of the entropy coded/decoded block must satisfy one of the following two conditions.</a:t>
            </a:r>
          </a:p>
          <a:p>
            <a:pPr lvl="1"/>
            <a:r>
              <a:rPr lang="en-US" dirty="0"/>
              <a:t>Sum of absolute values of coefficients is even and sign of top-left coefficient is positive OR</a:t>
            </a:r>
          </a:p>
          <a:p>
            <a:pPr lvl="1"/>
            <a:r>
              <a:rPr lang="en-US" dirty="0"/>
              <a:t>Sum of absolute values of coefficients is odd and sign of top-left coefficient is negative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15</a:t>
            </a:fld>
            <a:endParaRPr lang="zh-CN" altLang="en-US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814" y="2770789"/>
            <a:ext cx="7922746" cy="34932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0183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70774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1: Encoder RDOQ bug-fix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411061" y="1201371"/>
            <a:ext cx="496628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dirty="0"/>
              <a:t>In the proposed method, if the </a:t>
            </a:r>
            <a:r>
              <a:rPr lang="en-CA" dirty="0" err="1"/>
              <a:t>slice_ts_residual_coding_disabled_flag</a:t>
            </a:r>
            <a:r>
              <a:rPr lang="en-CA" dirty="0"/>
              <a:t> ==1, both of the TS and BDPCM blocks performed RDOQ process using regular residual coding method. 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5847126" y="934233"/>
          <a:ext cx="5251508" cy="5791200"/>
        </p:xfrm>
        <a:graphic>
          <a:graphicData uri="http://schemas.openxmlformats.org/drawingml/2006/table">
            <a:tbl>
              <a:tblPr firstRow="1" firstCol="1" bandRow="1"/>
              <a:tblGrid>
                <a:gridCol w="1240991">
                  <a:extLst>
                    <a:ext uri="{9D8B030D-6E8A-4147-A177-3AD203B41FA5}">
                      <a16:colId xmlns:a16="http://schemas.microsoft.com/office/drawing/2014/main" val="851909918"/>
                    </a:ext>
                  </a:extLst>
                </a:gridCol>
                <a:gridCol w="885341">
                  <a:extLst>
                    <a:ext uri="{9D8B030D-6E8A-4147-A177-3AD203B41FA5}">
                      <a16:colId xmlns:a16="http://schemas.microsoft.com/office/drawing/2014/main" val="2789235013"/>
                    </a:ext>
                  </a:extLst>
                </a:gridCol>
                <a:gridCol w="884584">
                  <a:extLst>
                    <a:ext uri="{9D8B030D-6E8A-4147-A177-3AD203B41FA5}">
                      <a16:colId xmlns:a16="http://schemas.microsoft.com/office/drawing/2014/main" val="1206181531"/>
                    </a:ext>
                  </a:extLst>
                </a:gridCol>
                <a:gridCol w="884584">
                  <a:extLst>
                    <a:ext uri="{9D8B030D-6E8A-4147-A177-3AD203B41FA5}">
                      <a16:colId xmlns:a16="http://schemas.microsoft.com/office/drawing/2014/main" val="3259111959"/>
                    </a:ext>
                  </a:extLst>
                </a:gridCol>
                <a:gridCol w="678004">
                  <a:extLst>
                    <a:ext uri="{9D8B030D-6E8A-4147-A177-3AD203B41FA5}">
                      <a16:colId xmlns:a16="http://schemas.microsoft.com/office/drawing/2014/main" val="6094347"/>
                    </a:ext>
                  </a:extLst>
                </a:gridCol>
                <a:gridCol w="678004">
                  <a:extLst>
                    <a:ext uri="{9D8B030D-6E8A-4147-A177-3AD203B41FA5}">
                      <a16:colId xmlns:a16="http://schemas.microsoft.com/office/drawing/2014/main" val="2540252489"/>
                    </a:ext>
                  </a:extLst>
                </a:gridCol>
              </a:tblGrid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035833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387761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718495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884748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6854285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56787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636099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-0.05%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300278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736132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929889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0489972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7515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0109007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66754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463087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8405867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056335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9618192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52410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53553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867936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9038957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805369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839617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19128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3086429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73291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72872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045544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74112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3796344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3405083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0991925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14785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332940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6421381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726934"/>
                  </a:ext>
                </a:extLst>
              </a:tr>
              <a:tr h="14526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956356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864344" y="3232816"/>
            <a:ext cx="40597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dirty="0" smtClean="0"/>
              <a:t>Test </a:t>
            </a:r>
            <a:r>
              <a:rPr lang="en-CA" dirty="0"/>
              <a:t>configurations: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err="1" smtClean="0"/>
              <a:t>slice_ts_residual_coding_disabled_flag</a:t>
            </a:r>
            <a:r>
              <a:rPr lang="en-CA" dirty="0" smtClean="0"/>
              <a:t> </a:t>
            </a:r>
            <a:r>
              <a:rPr lang="en-CA" dirty="0"/>
              <a:t>is set to 1 for all </a:t>
            </a:r>
            <a:r>
              <a:rPr lang="en-CA" dirty="0" smtClean="0"/>
              <a:t>slices.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All </a:t>
            </a:r>
            <a:r>
              <a:rPr lang="en-CA" dirty="0"/>
              <a:t>other settings are same as CTC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04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922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63953" y="1201371"/>
            <a:ext cx="108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Proposed 2.2 + disable DQ in transform-skip blocks</a:t>
            </a:r>
            <a:endParaRPr lang="en-US" sz="28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234489" y="1864998"/>
          <a:ext cx="6912824" cy="2902495"/>
        </p:xfrm>
        <a:graphic>
          <a:graphicData uri="http://schemas.openxmlformats.org/drawingml/2006/table">
            <a:tbl>
              <a:tblPr/>
              <a:tblGrid>
                <a:gridCol w="2634984">
                  <a:extLst>
                    <a:ext uri="{9D8B030D-6E8A-4147-A177-3AD203B41FA5}">
                      <a16:colId xmlns:a16="http://schemas.microsoft.com/office/drawing/2014/main" val="63121023"/>
                    </a:ext>
                  </a:extLst>
                </a:gridCol>
                <a:gridCol w="855568">
                  <a:extLst>
                    <a:ext uri="{9D8B030D-6E8A-4147-A177-3AD203B41FA5}">
                      <a16:colId xmlns:a16="http://schemas.microsoft.com/office/drawing/2014/main" val="764500559"/>
                    </a:ext>
                  </a:extLst>
                </a:gridCol>
                <a:gridCol w="855568">
                  <a:extLst>
                    <a:ext uri="{9D8B030D-6E8A-4147-A177-3AD203B41FA5}">
                      <a16:colId xmlns:a16="http://schemas.microsoft.com/office/drawing/2014/main" val="2802091940"/>
                    </a:ext>
                  </a:extLst>
                </a:gridCol>
                <a:gridCol w="855568">
                  <a:extLst>
                    <a:ext uri="{9D8B030D-6E8A-4147-A177-3AD203B41FA5}">
                      <a16:colId xmlns:a16="http://schemas.microsoft.com/office/drawing/2014/main" val="2928676298"/>
                    </a:ext>
                  </a:extLst>
                </a:gridCol>
                <a:gridCol w="855568">
                  <a:extLst>
                    <a:ext uri="{9D8B030D-6E8A-4147-A177-3AD203B41FA5}">
                      <a16:colId xmlns:a16="http://schemas.microsoft.com/office/drawing/2014/main" val="486120279"/>
                    </a:ext>
                  </a:extLst>
                </a:gridCol>
                <a:gridCol w="855568">
                  <a:extLst>
                    <a:ext uri="{9D8B030D-6E8A-4147-A177-3AD203B41FA5}">
                      <a16:colId xmlns:a16="http://schemas.microsoft.com/office/drawing/2014/main" val="2535404429"/>
                    </a:ext>
                  </a:extLst>
                </a:gridCol>
              </a:tblGrid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04516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050329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478266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27319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63699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60340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0046454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697673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150963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46098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-0.99%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329680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6519732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4131873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VTM-8.0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5924271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430818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924560"/>
                  </a:ext>
                </a:extLst>
              </a:tr>
              <a:tr h="1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SCC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3095" marR="3095" marT="30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2618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880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4484" y="-50217"/>
            <a:ext cx="51378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 ( Bug #: 981)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78044" y="483906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626" y="2600227"/>
            <a:ext cx="8992403" cy="3622005"/>
          </a:xfrm>
          <a:prstGeom prst="rect">
            <a:avLst/>
          </a:prstGeom>
        </p:spPr>
      </p:pic>
      <p:graphicFrame>
        <p:nvGraphicFramePr>
          <p:cNvPr id="78" name="Table 7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371793"/>
              </p:ext>
            </p:extLst>
          </p:nvPr>
        </p:nvGraphicFramePr>
        <p:xfrm>
          <a:off x="595619" y="608822"/>
          <a:ext cx="9303392" cy="1645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9291">
                  <a:extLst>
                    <a:ext uri="{9D8B030D-6E8A-4147-A177-3AD203B41FA5}">
                      <a16:colId xmlns:a16="http://schemas.microsoft.com/office/drawing/2014/main" val="2356570489"/>
                    </a:ext>
                  </a:extLst>
                </a:gridCol>
                <a:gridCol w="8154101">
                  <a:extLst>
                    <a:ext uri="{9D8B030D-6E8A-4147-A177-3AD203B41FA5}">
                      <a16:colId xmlns:a16="http://schemas.microsoft.com/office/drawing/2014/main" val="879513788"/>
                    </a:ext>
                  </a:extLst>
                </a:gridCol>
              </a:tblGrid>
              <a:tr h="397461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Problem 1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Encoder RDOQ bug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when </a:t>
                      </a:r>
                      <a:r>
                        <a:rPr lang="en-CA" sz="16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slice_ts_residual_coding_disabled_flag</a:t>
                      </a: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==1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832371"/>
                  </a:ext>
                </a:extLst>
              </a:tr>
              <a:tr h="543893"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Problem 2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Encoder-decoder mismatch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(when sign data hiding is enabled and </a:t>
                      </a:r>
                      <a:r>
                        <a:rPr lang="en-CA" sz="16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slice_ts_residual_coding_disabled_flag</a:t>
                      </a: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==1) </a:t>
                      </a:r>
                      <a:endParaRPr lang="en-US" sz="16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051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4484" y="-50217"/>
            <a:ext cx="69059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Method: Encoder RDOQ bug fix 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78044" y="483906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8988" y="1245061"/>
            <a:ext cx="7390847" cy="2976922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774654" y="598730"/>
            <a:ext cx="104442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dirty="0"/>
              <a:t>In the proposed method, if the </a:t>
            </a:r>
            <a:r>
              <a:rPr lang="en-CA" dirty="0" err="1"/>
              <a:t>slice_ts_residual_coding_disabled_flag</a:t>
            </a:r>
            <a:r>
              <a:rPr lang="en-CA" dirty="0"/>
              <a:t> ==1, both of the TS and BDPCM blocks performed RDOQ process using regular residual coding method. </a:t>
            </a:r>
            <a:endParaRPr lang="en-US" dirty="0"/>
          </a:p>
        </p:txBody>
      </p:sp>
      <p:graphicFrame>
        <p:nvGraphicFramePr>
          <p:cNvPr id="41" name="Table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510271"/>
              </p:ext>
            </p:extLst>
          </p:nvPr>
        </p:nvGraphicFramePr>
        <p:xfrm>
          <a:off x="394283" y="4555222"/>
          <a:ext cx="11358693" cy="188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792">
                  <a:extLst>
                    <a:ext uri="{9D8B030D-6E8A-4147-A177-3AD203B41FA5}">
                      <a16:colId xmlns:a16="http://schemas.microsoft.com/office/drawing/2014/main" val="2356570489"/>
                    </a:ext>
                  </a:extLst>
                </a:gridCol>
                <a:gridCol w="5402004">
                  <a:extLst>
                    <a:ext uri="{9D8B030D-6E8A-4147-A177-3AD203B41FA5}">
                      <a16:colId xmlns:a16="http://schemas.microsoft.com/office/drawing/2014/main" val="879513788"/>
                    </a:ext>
                  </a:extLst>
                </a:gridCol>
                <a:gridCol w="4731897">
                  <a:extLst>
                    <a:ext uri="{9D8B030D-6E8A-4147-A177-3AD203B41FA5}">
                      <a16:colId xmlns:a16="http://schemas.microsoft.com/office/drawing/2014/main" val="1917609454"/>
                    </a:ext>
                  </a:extLst>
                </a:gridCol>
              </a:tblGrid>
              <a:tr h="60842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Problem 1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Encoder RDOQ bug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when </a:t>
                      </a:r>
                      <a:r>
                        <a:rPr lang="en-CA" sz="16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slice_ts_residual_coding_disabled_flag</a:t>
                      </a: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==1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Solved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6832371"/>
                  </a:ext>
                </a:extLst>
              </a:tr>
              <a:tr h="788702">
                <a:tc>
                  <a:txBody>
                    <a:bodyPr/>
                    <a:lstStyle/>
                    <a:p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Problem 2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Encoder-decoder mismatch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when sign data hiding is enabled and </a:t>
                      </a:r>
                      <a:r>
                        <a:rPr lang="en-CA" sz="1600" b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slice_ts_residual_coding_disabled_flag</a:t>
                      </a:r>
                      <a:r>
                        <a:rPr lang="en-CA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==1 </a:t>
                      </a:r>
                      <a:endParaRPr lang="en-US" sz="1600" b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Solved only for non-BDPCM blocks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(Mismatch still appears for BDPCM</a:t>
                      </a:r>
                      <a:r>
                        <a:rPr lang="en-US" sz="16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block since, t</a:t>
                      </a:r>
                      <a:r>
                        <a:rPr lang="en-CA" sz="1600" dirty="0" smtClean="0"/>
                        <a:t>here is no encoder algorithm is implemented in the BDPCM blocks</a:t>
                      </a:r>
                      <a:r>
                        <a:rPr lang="en-US" sz="1600" dirty="0" smtClean="0"/>
                        <a:t>)</a:t>
                      </a: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endParaRPr lang="en-US" sz="16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60516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224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68861" y="308092"/>
            <a:ext cx="93537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 2: Interaction between SDH and TS mode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336115" y="928654"/>
            <a:ext cx="108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800" u="sng" dirty="0" smtClean="0"/>
              <a:t>Method 2.1: </a:t>
            </a:r>
            <a:r>
              <a:rPr lang="en-CA" sz="2800" dirty="0" smtClean="0"/>
              <a:t>Disable SDH for BDPCM blocks</a:t>
            </a:r>
            <a:endParaRPr lang="en-US" sz="2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94284"/>
              </p:ext>
            </p:extLst>
          </p:nvPr>
        </p:nvGraphicFramePr>
        <p:xfrm>
          <a:off x="2290195" y="1708519"/>
          <a:ext cx="6770564" cy="1920240"/>
        </p:xfrm>
        <a:graphic>
          <a:graphicData uri="http://schemas.openxmlformats.org/drawingml/2006/table">
            <a:tbl>
              <a:tblPr/>
              <a:tblGrid>
                <a:gridCol w="5743270">
                  <a:extLst>
                    <a:ext uri="{9D8B030D-6E8A-4147-A177-3AD203B41FA5}">
                      <a16:colId xmlns:a16="http://schemas.microsoft.com/office/drawing/2014/main" val="3735885244"/>
                    </a:ext>
                  </a:extLst>
                </a:gridCol>
                <a:gridCol w="1027294">
                  <a:extLst>
                    <a:ext uri="{9D8B030D-6E8A-4147-A177-3AD203B41FA5}">
                      <a16:colId xmlns:a16="http://schemas.microsoft.com/office/drawing/2014/main" val="1411426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residual_coding( x0, y0, log2TbWidth, log2TbHeight, cIdx ) {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764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………………..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7198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400" strike="sngStrike" dirty="0" err="1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ph_dep_quant_enabled_flag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| |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pic_sign_data_hiding_enabled_flag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 | 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BdpcmFlag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x0 ][ y0 ][ 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])</a:t>
                      </a:r>
                      <a:endParaRPr lang="en-US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550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signHidden = 0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0774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else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716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signHidden = ( lastSigScanPosSb − firstSigScanPosSb &gt; 3 ? 1 : 0 )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714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338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512171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268861" y="3645291"/>
            <a:ext cx="10896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2800" u="sng" dirty="0" smtClean="0"/>
              <a:t>Method 2.2: </a:t>
            </a:r>
            <a:r>
              <a:rPr lang="en-CA" sz="2800" dirty="0" smtClean="0"/>
              <a:t>Disable SDH for both TS and BDPCM blocks</a:t>
            </a:r>
            <a:endParaRPr lang="en-US" sz="28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349053"/>
              </p:ext>
            </p:extLst>
          </p:nvPr>
        </p:nvGraphicFramePr>
        <p:xfrm>
          <a:off x="2330544" y="4185043"/>
          <a:ext cx="6770564" cy="1920240"/>
        </p:xfrm>
        <a:graphic>
          <a:graphicData uri="http://schemas.openxmlformats.org/drawingml/2006/table">
            <a:tbl>
              <a:tblPr/>
              <a:tblGrid>
                <a:gridCol w="5743270">
                  <a:extLst>
                    <a:ext uri="{9D8B030D-6E8A-4147-A177-3AD203B41FA5}">
                      <a16:colId xmlns:a16="http://schemas.microsoft.com/office/drawing/2014/main" val="3735885244"/>
                    </a:ext>
                  </a:extLst>
                </a:gridCol>
                <a:gridCol w="1027294">
                  <a:extLst>
                    <a:ext uri="{9D8B030D-6E8A-4147-A177-3AD203B41FA5}">
                      <a16:colId xmlns:a16="http://schemas.microsoft.com/office/drawing/2014/main" val="1411426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residual_coding( x0, y0, log2TbWidth, log2TbHeight, cIdx ) {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764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………………..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27198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</a:t>
                      </a:r>
                      <a:r>
                        <a:rPr lang="en-CA" sz="1400" strike="sngStrike" dirty="0" err="1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ph_dep_quant_enabled_flag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| |</a:t>
                      </a:r>
                      <a:r>
                        <a:rPr lang="en-CA" sz="1400" dirty="0"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pic_sign_data_hiding_enabled_flag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 | </a:t>
                      </a:r>
                      <a:r>
                        <a:rPr lang="en-CA" sz="1400" dirty="0" err="1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transform_skip_flag</a:t>
                      </a:r>
                      <a:r>
                        <a:rPr lang="en-CA" sz="1400" dirty="0" smtClean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x0 ][ y0 ][ 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cIdx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])</a:t>
                      </a:r>
                      <a:endParaRPr lang="en-US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95504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signHidden = 0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0774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else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2716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signHidden = ( lastSigScanPosSb − firstSigScanPosSb &gt; 3 ? 1 : 0 )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714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…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3385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5121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757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68861" y="308092"/>
            <a:ext cx="41392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Lossy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20004" y="1781521"/>
            <a:ext cx="40597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/>
            <a:r>
              <a:rPr lang="en-CA" dirty="0" smtClean="0"/>
              <a:t>Test </a:t>
            </a:r>
            <a:r>
              <a:rPr lang="en-CA" dirty="0"/>
              <a:t>1: method 2.1.</a:t>
            </a:r>
            <a:endParaRPr lang="en-US" dirty="0"/>
          </a:p>
          <a:p>
            <a:pPr lvl="0" hangingPunct="0"/>
            <a:r>
              <a:rPr lang="en-CA" dirty="0"/>
              <a:t>Test 2: method 2.2. </a:t>
            </a:r>
            <a:endParaRPr lang="en-US" dirty="0"/>
          </a:p>
          <a:p>
            <a:pPr hangingPunct="0"/>
            <a:endParaRPr lang="en-CA" dirty="0" smtClean="0"/>
          </a:p>
          <a:p>
            <a:pPr hangingPunct="0"/>
            <a:endParaRPr lang="en-CA" dirty="0"/>
          </a:p>
          <a:p>
            <a:pPr hangingPunct="0"/>
            <a:r>
              <a:rPr lang="en-CA" dirty="0"/>
              <a:t>T</a:t>
            </a:r>
            <a:r>
              <a:rPr lang="en-CA" dirty="0" smtClean="0"/>
              <a:t>est </a:t>
            </a:r>
            <a:r>
              <a:rPr lang="en-CA" dirty="0"/>
              <a:t>configurations: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DQ is disabled in SPS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SDH is enabled in SPS</a:t>
            </a:r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err="1" smtClean="0"/>
              <a:t>slice_ts_residual_coding_disabled_flag</a:t>
            </a:r>
            <a:r>
              <a:rPr lang="en-CA" dirty="0" smtClean="0"/>
              <a:t> </a:t>
            </a:r>
            <a:r>
              <a:rPr lang="en-CA" dirty="0"/>
              <a:t>is set to 1 for all </a:t>
            </a:r>
            <a:r>
              <a:rPr lang="en-CA" dirty="0" smtClean="0"/>
              <a:t>slices.</a:t>
            </a:r>
            <a:endParaRPr lang="en-US" dirty="0"/>
          </a:p>
          <a:p>
            <a:pPr marL="285750" lvl="0" indent="-285750" hangingPunct="0">
              <a:buFont typeface="Arial" panose="020B0604020202020204" pitchFamily="34" charset="0"/>
              <a:buChar char="•"/>
            </a:pPr>
            <a:r>
              <a:rPr lang="en-CA" dirty="0" smtClean="0"/>
              <a:t>All </a:t>
            </a:r>
            <a:r>
              <a:rPr lang="en-CA" dirty="0"/>
              <a:t>other settings are same as CTC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722721"/>
              </p:ext>
            </p:extLst>
          </p:nvPr>
        </p:nvGraphicFramePr>
        <p:xfrm>
          <a:off x="5679346" y="955441"/>
          <a:ext cx="5276674" cy="5791200"/>
        </p:xfrm>
        <a:graphic>
          <a:graphicData uri="http://schemas.openxmlformats.org/drawingml/2006/table">
            <a:tbl>
              <a:tblPr firstRow="1" firstCol="1" bandRow="1"/>
              <a:tblGrid>
                <a:gridCol w="1246938">
                  <a:extLst>
                    <a:ext uri="{9D8B030D-6E8A-4147-A177-3AD203B41FA5}">
                      <a16:colId xmlns:a16="http://schemas.microsoft.com/office/drawing/2014/main" val="3038039410"/>
                    </a:ext>
                  </a:extLst>
                </a:gridCol>
                <a:gridCol w="889584">
                  <a:extLst>
                    <a:ext uri="{9D8B030D-6E8A-4147-A177-3AD203B41FA5}">
                      <a16:colId xmlns:a16="http://schemas.microsoft.com/office/drawing/2014/main" val="3528930611"/>
                    </a:ext>
                  </a:extLst>
                </a:gridCol>
                <a:gridCol w="888823">
                  <a:extLst>
                    <a:ext uri="{9D8B030D-6E8A-4147-A177-3AD203B41FA5}">
                      <a16:colId xmlns:a16="http://schemas.microsoft.com/office/drawing/2014/main" val="1909546933"/>
                    </a:ext>
                  </a:extLst>
                </a:gridCol>
                <a:gridCol w="888823">
                  <a:extLst>
                    <a:ext uri="{9D8B030D-6E8A-4147-A177-3AD203B41FA5}">
                      <a16:colId xmlns:a16="http://schemas.microsoft.com/office/drawing/2014/main" val="2182446351"/>
                    </a:ext>
                  </a:extLst>
                </a:gridCol>
                <a:gridCol w="681253">
                  <a:extLst>
                    <a:ext uri="{9D8B030D-6E8A-4147-A177-3AD203B41FA5}">
                      <a16:colId xmlns:a16="http://schemas.microsoft.com/office/drawing/2014/main" val="4108089355"/>
                    </a:ext>
                  </a:extLst>
                </a:gridCol>
                <a:gridCol w="681253">
                  <a:extLst>
                    <a:ext uri="{9D8B030D-6E8A-4147-A177-3AD203B41FA5}">
                      <a16:colId xmlns:a16="http://schemas.microsoft.com/office/drawing/2014/main" val="1399585514"/>
                    </a:ext>
                  </a:extLst>
                </a:gridCol>
              </a:tblGrid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5982133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Test 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52815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8606514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878385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94457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7942947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531001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564256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50095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866694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610268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099536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089801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10632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Test 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8300041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6013228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946380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4847726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59399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006566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770760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455514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85431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8547670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383993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872055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003051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Test 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1857041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7571627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54083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880699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825314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7495713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729816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431894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367430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0.62%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322112"/>
                  </a:ext>
                </a:extLst>
              </a:tr>
              <a:tr h="14674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-0.28%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0.14%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570" marR="4457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613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227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190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763953" y="1201371"/>
            <a:ext cx="108967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The </a:t>
            </a:r>
            <a:r>
              <a:rPr lang="en-US" sz="2800" dirty="0"/>
              <a:t>encoder RDOQ process is modified so that encoder can select right residual coding method during RDOQ </a:t>
            </a:r>
            <a:r>
              <a:rPr lang="en-US" sz="2800" dirty="0" smtClean="0"/>
              <a:t>process.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Two methods are proposed to fix </a:t>
            </a:r>
            <a:r>
              <a:rPr lang="en-US" sz="2800" dirty="0"/>
              <a:t>the </a:t>
            </a:r>
            <a:r>
              <a:rPr lang="en-US" sz="2800" dirty="0" smtClean="0"/>
              <a:t>encoder-decoder </a:t>
            </a:r>
            <a:r>
              <a:rPr lang="en-US" sz="2800" dirty="0"/>
              <a:t>mismatch </a:t>
            </a:r>
            <a:r>
              <a:rPr lang="en-US" sz="2800" dirty="0" smtClean="0"/>
              <a:t>issue.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800" dirty="0" smtClean="0"/>
              <a:t>The </a:t>
            </a:r>
            <a:r>
              <a:rPr lang="en-US" sz="2800" dirty="0"/>
              <a:t>method 2.2 can achieve -0.38%(AI), -0.40%(RA), and -0.28% (LB) </a:t>
            </a:r>
            <a:r>
              <a:rPr lang="en-US" sz="2800" dirty="0" err="1"/>
              <a:t>luma</a:t>
            </a:r>
            <a:r>
              <a:rPr lang="en-US" sz="2800" dirty="0"/>
              <a:t> BD-rate as compared to method 2.1 for TGM sequences. </a:t>
            </a:r>
          </a:p>
        </p:txBody>
      </p:sp>
    </p:spTree>
    <p:extLst>
      <p:ext uri="{BB962C8B-B14F-4D97-AF65-F5344CB8AC3E}">
        <p14:creationId xmlns:p14="http://schemas.microsoft.com/office/powerpoint/2010/main" val="103220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922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35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68932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Experiments on Mixed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lossy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/lossless coding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386591" y="1041954"/>
            <a:ext cx="10896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400" dirty="0" smtClean="0"/>
              <a:t>Implemented proposed TU level change ( both DQ and SDH) on top of R0110 ( encoder only method to support slice level lossless coding in VTM).</a:t>
            </a:r>
          </a:p>
          <a:p>
            <a:pPr lvl="1"/>
            <a:r>
              <a:rPr lang="en-US" sz="2400" dirty="0" smtClean="0"/>
              <a:t>Test settings: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Rectangular slices: 3CTUx3CTU (384x384 pixels)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QP for </a:t>
            </a:r>
            <a:r>
              <a:rPr lang="en-US" sz="2400" dirty="0" err="1" smtClean="0"/>
              <a:t>lossy</a:t>
            </a:r>
            <a:r>
              <a:rPr lang="en-US" sz="2400" dirty="0" smtClean="0"/>
              <a:t> slices: 22, 27, 32, 37</a:t>
            </a:r>
          </a:p>
          <a:p>
            <a:pPr lvl="1"/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175059" y="6079571"/>
            <a:ext cx="36856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Slice layout for class B sequences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4575313" y="3257725"/>
          <a:ext cx="45720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1124207225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154026632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270532419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55392147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764551789"/>
                    </a:ext>
                  </a:extLst>
                </a:gridCol>
              </a:tblGrid>
              <a:tr h="914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616945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2113599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0610974"/>
                  </a:ext>
                </a:extLst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flipH="1">
            <a:off x="7165242" y="3582099"/>
            <a:ext cx="2616321" cy="997379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070810" y="3246431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Lossless coded area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554275" y="4058418"/>
            <a:ext cx="2659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 out of 15 slices (20%) </a:t>
            </a:r>
          </a:p>
          <a:p>
            <a:r>
              <a:rPr lang="en-US" dirty="0" smtClean="0"/>
              <a:t>are lossless coded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24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37977" y="411013"/>
            <a:ext cx="68932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Experiments on Mixed </a:t>
            </a:r>
            <a:r>
              <a:rPr lang="en-US" altLang="zh-C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lossy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/lossless coding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60756" y="870007"/>
            <a:ext cx="108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2400" dirty="0" smtClean="0"/>
              <a:t>Test settings: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Rectangular slices: 3CTUx3CTU (384x384 pixels)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 smtClean="0"/>
              <a:t>QP for </a:t>
            </a:r>
            <a:r>
              <a:rPr lang="en-US" sz="2400" dirty="0" err="1" smtClean="0"/>
              <a:t>lossy</a:t>
            </a:r>
            <a:r>
              <a:rPr lang="en-US" sz="2400" dirty="0" smtClean="0"/>
              <a:t> slices: 22, 27, 32, 37</a:t>
            </a:r>
          </a:p>
          <a:p>
            <a:pPr lvl="1"/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2963112" y="6388920"/>
            <a:ext cx="4583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Slice layout for class A1 and A2 sequences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2505291" y="2248642"/>
          <a:ext cx="68580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11242072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5402663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27053241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55392147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6455178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241912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22755995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13259917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53889789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70705822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161694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2113599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0610974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40337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5005038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021653"/>
                  </a:ext>
                </a:extLst>
              </a:tr>
            </a:tbl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>
            <a:off x="6920648" y="1864981"/>
            <a:ext cx="2616322" cy="2170124"/>
          </a:xfrm>
          <a:prstGeom prst="straightConnector1">
            <a:avLst/>
          </a:prstGeom>
          <a:ln w="317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9456704" y="1470171"/>
            <a:ext cx="2300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Lossless coded area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9456704" y="3837582"/>
            <a:ext cx="26597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</a:t>
            </a:r>
            <a:r>
              <a:rPr lang="en-US" dirty="0" smtClean="0"/>
              <a:t> out of 60 </a:t>
            </a:r>
            <a:r>
              <a:rPr lang="en-US" smtClean="0"/>
              <a:t>slices (13%) </a:t>
            </a:r>
            <a:endParaRPr lang="en-US" dirty="0" smtClean="0"/>
          </a:p>
          <a:p>
            <a:r>
              <a:rPr lang="en-US" dirty="0" smtClean="0"/>
              <a:t>are lossless coded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32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18016</TotalTime>
  <Words>2559</Words>
  <Application>Microsoft Office PowerPoint</Application>
  <PresentationFormat>Widescreen</PresentationFormat>
  <Paragraphs>1066</Paragraphs>
  <Slides>17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Malgun Gothic</vt:lpstr>
      <vt:lpstr>Microsoft YaHei</vt:lpstr>
      <vt:lpstr>宋体</vt:lpstr>
      <vt:lpstr>宋体</vt:lpstr>
      <vt:lpstr>Arial</vt:lpstr>
      <vt:lpstr>DengXian</vt:lpstr>
      <vt:lpstr>Times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1452</cp:revision>
  <dcterms:created xsi:type="dcterms:W3CDTF">2018-05-21T01:42:17Z</dcterms:created>
  <dcterms:modified xsi:type="dcterms:W3CDTF">2020-04-18T06:25:05Z</dcterms:modified>
</cp:coreProperties>
</file>