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notesMasterIdLst>
    <p:notesMasterId r:id="rId12"/>
  </p:notesMasterIdLst>
  <p:handoutMasterIdLst>
    <p:handoutMasterId r:id="rId13"/>
  </p:handoutMasterIdLst>
  <p:sldIdLst>
    <p:sldId id="334" r:id="rId2"/>
    <p:sldId id="328" r:id="rId3"/>
    <p:sldId id="380" r:id="rId4"/>
    <p:sldId id="373" r:id="rId5"/>
    <p:sldId id="374" r:id="rId6"/>
    <p:sldId id="376" r:id="rId7"/>
    <p:sldId id="377" r:id="rId8"/>
    <p:sldId id="383" r:id="rId9"/>
    <p:sldId id="382" r:id="rId10"/>
    <p:sldId id="378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F9"/>
    <a:srgbClr val="FF6E9B"/>
    <a:srgbClr val="E9EBF5"/>
    <a:srgbClr val="008EF9"/>
    <a:srgbClr val="E7E6E6"/>
    <a:srgbClr val="8EFD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04" autoAdjust="0"/>
    <p:restoredTop sz="88797" autoAdjust="0"/>
  </p:normalViewPr>
  <p:slideViewPr>
    <p:cSldViewPr snapToGrid="0" snapToObjects="1">
      <p:cViewPr varScale="1">
        <p:scale>
          <a:sx n="57" d="100"/>
          <a:sy n="57" d="100"/>
        </p:scale>
        <p:origin x="867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56" d="100"/>
          <a:sy n="56" d="100"/>
        </p:scale>
        <p:origin x="285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F1AF8-18C9-6B41-80B9-5803F2C02F13}" type="datetimeFigureOut">
              <a:rPr kumimoji="1" lang="zh-CN" altLang="en-US" smtClean="0"/>
              <a:t>2020/4/14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18F61A-3756-8F47-A939-7025159FDBF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34678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1E99E-6CDE-0945-8EA2-2F351A602D0D}" type="datetimeFigureOut">
              <a:rPr kumimoji="1" lang="zh-CN" altLang="en-US" smtClean="0"/>
              <a:t>2020/4/14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6290F-95E1-084E-BE33-5030BA1A83E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091883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48180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929701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054922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299604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217070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270782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7321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10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402344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>
            <p:ph type="ctrTitle"/>
          </p:nvPr>
        </p:nvSpPr>
        <p:spPr>
          <a:xfrm>
            <a:off x="838199" y="1122363"/>
            <a:ext cx="9720715" cy="2387600"/>
          </a:xfrm>
        </p:spPr>
        <p:txBody>
          <a:bodyPr anchor="b">
            <a:normAutofit/>
          </a:bodyPr>
          <a:lstStyle>
            <a:lvl1pPr algn="l">
              <a:lnSpc>
                <a:spcPct val="110000"/>
              </a:lnSpc>
              <a:defRPr sz="5400" spc="3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副标题 2"/>
          <p:cNvSpPr>
            <a:spLocks noGrp="1"/>
          </p:cNvSpPr>
          <p:nvPr>
            <p:ph type="subTitle" idx="1"/>
          </p:nvPr>
        </p:nvSpPr>
        <p:spPr>
          <a:xfrm>
            <a:off x="838200" y="3602038"/>
            <a:ext cx="9369056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dirty="0"/>
              <a:t>单击此处编辑母版副标题样式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19387" y="6441610"/>
            <a:ext cx="2953228" cy="12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311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>
            <a:lvl1pPr marL="0" indent="0">
              <a:lnSpc>
                <a:spcPct val="150000"/>
              </a:lnSpc>
              <a:buFontTx/>
              <a:buNone/>
              <a:defRPr/>
            </a:lvl1pPr>
            <a:lvl2pPr marL="457200" indent="0">
              <a:lnSpc>
                <a:spcPct val="150000"/>
              </a:lnSpc>
              <a:buFontTx/>
              <a:buNone/>
              <a:defRPr/>
            </a:lvl2pPr>
            <a:lvl3pPr marL="914400" indent="0">
              <a:lnSpc>
                <a:spcPct val="150000"/>
              </a:lnSpc>
              <a:buFontTx/>
              <a:buNone/>
              <a:defRPr/>
            </a:lvl3pPr>
            <a:lvl4pPr marL="1371600" indent="0">
              <a:lnSpc>
                <a:spcPct val="150000"/>
              </a:lnSpc>
              <a:buFontTx/>
              <a:buNone/>
              <a:defRPr/>
            </a:lvl4pPr>
            <a:lvl5pPr marL="1828800" indent="0">
              <a:lnSpc>
                <a:spcPct val="150000"/>
              </a:lnSpc>
              <a:buFontTx/>
              <a:buNone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344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817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839788" y="2766218"/>
            <a:ext cx="4628949" cy="1325563"/>
          </a:xfrm>
        </p:spPr>
        <p:txBody>
          <a:bodyPr>
            <a:normAutofit/>
          </a:bodyPr>
          <a:lstStyle>
            <a:lvl1pPr>
              <a:defRPr sz="4000" spc="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2811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98705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618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616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534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82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44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732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037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839788" y="1646859"/>
            <a:ext cx="6256751" cy="1600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9" name="图片占位符 2"/>
          <p:cNvSpPr>
            <a:spLocks noGrp="1"/>
          </p:cNvSpPr>
          <p:nvPr>
            <p:ph type="pic" idx="1"/>
          </p:nvPr>
        </p:nvSpPr>
        <p:spPr>
          <a:xfrm>
            <a:off x="7732642" y="735497"/>
            <a:ext cx="3622745" cy="512555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10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3424237"/>
            <a:ext cx="6256751" cy="194116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57956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98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872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</p:titleStyle>
    <p:bodyStyle>
      <a:lvl1pPr marL="228600" indent="-228600" algn="l" defTabSz="914400" rtl="0" eaLnBrk="1" latinLnBrk="0" hangingPunct="1">
        <a:lnSpc>
          <a:spcPct val="20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  <a:lvl2pPr marL="6858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2pPr>
      <a:lvl3pPr marL="11430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3pPr>
      <a:lvl4pPr marL="16002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4pPr>
      <a:lvl5pPr marL="20574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735368" y="1781236"/>
            <a:ext cx="10515600" cy="399870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JVET-R0116 </a:t>
            </a:r>
            <a:r>
              <a:rPr lang="en-US" altLang="zh-CN" sz="4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CA" b="1" dirty="0"/>
              <a:t>AHG11/AHG14: On sign data hiding of transform skip </a:t>
            </a:r>
            <a:r>
              <a:rPr lang="en-CA" b="1" dirty="0" smtClean="0"/>
              <a:t>block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日期占位符 3"/>
          <p:cNvSpPr txBox="1">
            <a:spLocks/>
          </p:cNvSpPr>
          <p:nvPr/>
        </p:nvSpPr>
        <p:spPr>
          <a:xfrm>
            <a:off x="9534161" y="6173787"/>
            <a:ext cx="1969503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429CA18-0809-40B7-A7CE-37A82373AA09}" type="datetime1">
              <a:rPr lang="zh-CN" altLang="en-US" sz="2800" smtClean="0"/>
              <a:pPr/>
              <a:t>2020/4/14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290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10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29225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Additional results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763953" y="1201371"/>
            <a:ext cx="108967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800" dirty="0" smtClean="0"/>
              <a:t>Proposed 2.2 + disable DQ in transform-skip blocks</a:t>
            </a:r>
            <a:endParaRPr lang="en-US" sz="28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0878282"/>
              </p:ext>
            </p:extLst>
          </p:nvPr>
        </p:nvGraphicFramePr>
        <p:xfrm>
          <a:off x="2234489" y="1864998"/>
          <a:ext cx="6912824" cy="2902495"/>
        </p:xfrm>
        <a:graphic>
          <a:graphicData uri="http://schemas.openxmlformats.org/drawingml/2006/table">
            <a:tbl>
              <a:tblPr/>
              <a:tblGrid>
                <a:gridCol w="2634984">
                  <a:extLst>
                    <a:ext uri="{9D8B030D-6E8A-4147-A177-3AD203B41FA5}">
                      <a16:colId xmlns:a16="http://schemas.microsoft.com/office/drawing/2014/main" val="63121023"/>
                    </a:ext>
                  </a:extLst>
                </a:gridCol>
                <a:gridCol w="855568">
                  <a:extLst>
                    <a:ext uri="{9D8B030D-6E8A-4147-A177-3AD203B41FA5}">
                      <a16:colId xmlns:a16="http://schemas.microsoft.com/office/drawing/2014/main" val="764500559"/>
                    </a:ext>
                  </a:extLst>
                </a:gridCol>
                <a:gridCol w="855568">
                  <a:extLst>
                    <a:ext uri="{9D8B030D-6E8A-4147-A177-3AD203B41FA5}">
                      <a16:colId xmlns:a16="http://schemas.microsoft.com/office/drawing/2014/main" val="2802091940"/>
                    </a:ext>
                  </a:extLst>
                </a:gridCol>
                <a:gridCol w="855568">
                  <a:extLst>
                    <a:ext uri="{9D8B030D-6E8A-4147-A177-3AD203B41FA5}">
                      <a16:colId xmlns:a16="http://schemas.microsoft.com/office/drawing/2014/main" val="2928676298"/>
                    </a:ext>
                  </a:extLst>
                </a:gridCol>
                <a:gridCol w="855568">
                  <a:extLst>
                    <a:ext uri="{9D8B030D-6E8A-4147-A177-3AD203B41FA5}">
                      <a16:colId xmlns:a16="http://schemas.microsoft.com/office/drawing/2014/main" val="486120279"/>
                    </a:ext>
                  </a:extLst>
                </a:gridCol>
                <a:gridCol w="855568">
                  <a:extLst>
                    <a:ext uri="{9D8B030D-6E8A-4147-A177-3AD203B41FA5}">
                      <a16:colId xmlns:a16="http://schemas.microsoft.com/office/drawing/2014/main" val="2535404429"/>
                    </a:ext>
                  </a:extLst>
                </a:gridCol>
              </a:tblGrid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804516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VTM-8.0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305032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478266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-0.96%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-0.68%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27319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-1.18%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-1.22%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163699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860340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004645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VTM-8.0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697673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150963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-0.82%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846098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-1.10%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-0.93%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-0.99%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329680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651973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413187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VTM-8.0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592427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43081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792456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42618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1217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4484" y="-50217"/>
            <a:ext cx="51378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Problem statement ( Bug #: 981)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478044" y="483906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7" name="Picture 7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5626" y="2600227"/>
            <a:ext cx="8992403" cy="3622005"/>
          </a:xfrm>
          <a:prstGeom prst="rect">
            <a:avLst/>
          </a:prstGeom>
        </p:spPr>
      </p:pic>
      <p:graphicFrame>
        <p:nvGraphicFramePr>
          <p:cNvPr id="78" name="Table 7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9371793"/>
              </p:ext>
            </p:extLst>
          </p:nvPr>
        </p:nvGraphicFramePr>
        <p:xfrm>
          <a:off x="595619" y="608822"/>
          <a:ext cx="9303392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9291">
                  <a:extLst>
                    <a:ext uri="{9D8B030D-6E8A-4147-A177-3AD203B41FA5}">
                      <a16:colId xmlns:a16="http://schemas.microsoft.com/office/drawing/2014/main" val="2356570489"/>
                    </a:ext>
                  </a:extLst>
                </a:gridCol>
                <a:gridCol w="8154101">
                  <a:extLst>
                    <a:ext uri="{9D8B030D-6E8A-4147-A177-3AD203B41FA5}">
                      <a16:colId xmlns:a16="http://schemas.microsoft.com/office/drawing/2014/main" val="879513788"/>
                    </a:ext>
                  </a:extLst>
                </a:gridCol>
              </a:tblGrid>
              <a:tr h="397461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Problem 1</a:t>
                      </a:r>
                      <a:endParaRPr lang="en-US" sz="16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Encoder RDOQ bug </a:t>
                      </a: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when </a:t>
                      </a:r>
                      <a:r>
                        <a:rPr lang="en-CA" sz="16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slice_ts_residual_coding_disabled_flag</a:t>
                      </a:r>
                      <a:r>
                        <a:rPr lang="en-CA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==1</a:t>
                      </a: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6832371"/>
                  </a:ext>
                </a:extLst>
              </a:tr>
              <a:tr h="543893">
                <a:tc>
                  <a:txBody>
                    <a:bodyPr/>
                    <a:lstStyle/>
                    <a:p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Problem 2</a:t>
                      </a:r>
                      <a:endParaRPr lang="en-US" sz="16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Encoder-decoder mismatch </a:t>
                      </a: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(when sign data hiding is enabled and </a:t>
                      </a:r>
                      <a:r>
                        <a:rPr lang="en-CA" sz="16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slice_ts_residual_coding_disabled_flag</a:t>
                      </a:r>
                      <a:r>
                        <a:rPr lang="en-CA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==1) </a:t>
                      </a:r>
                      <a:endParaRPr lang="en-US" sz="16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6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60516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856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4484" y="-50217"/>
            <a:ext cx="69059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Method: Encoder RDOQ bug fix  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478044" y="483906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8988" y="1245061"/>
            <a:ext cx="7390847" cy="2976922"/>
          </a:xfrm>
          <a:prstGeom prst="rect">
            <a:avLst/>
          </a:prstGeom>
        </p:spPr>
      </p:pic>
      <p:sp>
        <p:nvSpPr>
          <p:cNvPr id="35" name="Rectangle 34"/>
          <p:cNvSpPr/>
          <p:nvPr/>
        </p:nvSpPr>
        <p:spPr>
          <a:xfrm>
            <a:off x="774654" y="598730"/>
            <a:ext cx="104442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CA" dirty="0"/>
              <a:t>In the proposed method, if the </a:t>
            </a:r>
            <a:r>
              <a:rPr lang="en-CA" dirty="0" err="1"/>
              <a:t>slice_ts_residual_coding_disabled_flag</a:t>
            </a:r>
            <a:r>
              <a:rPr lang="en-CA" dirty="0"/>
              <a:t> ==1, both of the TS and BDPCM blocks performed RDOQ process using regular residual coding method. </a:t>
            </a:r>
            <a:endParaRPr lang="en-US" dirty="0"/>
          </a:p>
        </p:txBody>
      </p:sp>
      <p:graphicFrame>
        <p:nvGraphicFramePr>
          <p:cNvPr id="41" name="Table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5510271"/>
              </p:ext>
            </p:extLst>
          </p:nvPr>
        </p:nvGraphicFramePr>
        <p:xfrm>
          <a:off x="394283" y="4555222"/>
          <a:ext cx="11358693" cy="188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792">
                  <a:extLst>
                    <a:ext uri="{9D8B030D-6E8A-4147-A177-3AD203B41FA5}">
                      <a16:colId xmlns:a16="http://schemas.microsoft.com/office/drawing/2014/main" val="2356570489"/>
                    </a:ext>
                  </a:extLst>
                </a:gridCol>
                <a:gridCol w="5402004">
                  <a:extLst>
                    <a:ext uri="{9D8B030D-6E8A-4147-A177-3AD203B41FA5}">
                      <a16:colId xmlns:a16="http://schemas.microsoft.com/office/drawing/2014/main" val="879513788"/>
                    </a:ext>
                  </a:extLst>
                </a:gridCol>
                <a:gridCol w="4731897">
                  <a:extLst>
                    <a:ext uri="{9D8B030D-6E8A-4147-A177-3AD203B41FA5}">
                      <a16:colId xmlns:a16="http://schemas.microsoft.com/office/drawing/2014/main" val="1917609454"/>
                    </a:ext>
                  </a:extLst>
                </a:gridCol>
              </a:tblGrid>
              <a:tr h="608428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Problem 1</a:t>
                      </a:r>
                      <a:endParaRPr lang="en-US" sz="16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Encoder RDOQ bug </a:t>
                      </a: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when </a:t>
                      </a:r>
                      <a:r>
                        <a:rPr lang="en-CA" sz="16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slice_ts_residual_coding_disabled_flag</a:t>
                      </a:r>
                      <a:r>
                        <a:rPr lang="en-CA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==1</a:t>
                      </a: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Solved</a:t>
                      </a:r>
                      <a:endParaRPr lang="en-US" sz="16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6832371"/>
                  </a:ext>
                </a:extLst>
              </a:tr>
              <a:tr h="788702">
                <a:tc>
                  <a:txBody>
                    <a:bodyPr/>
                    <a:lstStyle/>
                    <a:p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Problem 2</a:t>
                      </a:r>
                      <a:endParaRPr lang="en-US" sz="16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Encoder-decoder mismatch </a:t>
                      </a: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when sign data hiding is enabled and </a:t>
                      </a:r>
                      <a:r>
                        <a:rPr lang="en-CA" sz="16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slice_ts_residual_coding_disabled_flag</a:t>
                      </a:r>
                      <a:r>
                        <a:rPr lang="en-CA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==1 </a:t>
                      </a:r>
                      <a:endParaRPr lang="en-US" sz="16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6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Solved only for non-BDPCM blocks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(Mismatch still appears for BDPCM</a:t>
                      </a:r>
                      <a:r>
                        <a:rPr lang="en-US" sz="16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block since, t</a:t>
                      </a:r>
                      <a:r>
                        <a:rPr lang="en-CA" sz="1600" dirty="0" smtClean="0"/>
                        <a:t>here is no encoder algorithm is implemented in the BDPCM blocks</a:t>
                      </a:r>
                      <a:r>
                        <a:rPr lang="en-US" sz="1600" dirty="0" smtClean="0"/>
                        <a:t>)</a:t>
                      </a:r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endParaRPr lang="en-US" sz="16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60516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224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68861" y="308092"/>
            <a:ext cx="93537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 2: Interaction between SDH and TS mode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336115" y="928654"/>
            <a:ext cx="108967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2800" u="sng" dirty="0" smtClean="0"/>
              <a:t>Method 2.1: </a:t>
            </a:r>
            <a:r>
              <a:rPr lang="en-CA" sz="2800" dirty="0" smtClean="0"/>
              <a:t>Disable SDH for BDPCM blocks</a:t>
            </a:r>
            <a:endParaRPr lang="en-US" sz="28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694284"/>
              </p:ext>
            </p:extLst>
          </p:nvPr>
        </p:nvGraphicFramePr>
        <p:xfrm>
          <a:off x="2290195" y="1708519"/>
          <a:ext cx="6770564" cy="1920240"/>
        </p:xfrm>
        <a:graphic>
          <a:graphicData uri="http://schemas.openxmlformats.org/drawingml/2006/table">
            <a:tbl>
              <a:tblPr/>
              <a:tblGrid>
                <a:gridCol w="5743270">
                  <a:extLst>
                    <a:ext uri="{9D8B030D-6E8A-4147-A177-3AD203B41FA5}">
                      <a16:colId xmlns:a16="http://schemas.microsoft.com/office/drawing/2014/main" val="3735885244"/>
                    </a:ext>
                  </a:extLst>
                </a:gridCol>
                <a:gridCol w="1027294">
                  <a:extLst>
                    <a:ext uri="{9D8B030D-6E8A-4147-A177-3AD203B41FA5}">
                      <a16:colId xmlns:a16="http://schemas.microsoft.com/office/drawing/2014/main" val="14114263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residual_coding( x0, y0, log2TbWidth, log2TbHeight, cIdx ) {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87642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………………..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27198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if( </a:t>
                      </a:r>
                      <a:r>
                        <a:rPr lang="en-CA" sz="1400" strike="sngStrike" dirty="0" err="1">
                          <a:solidFill>
                            <a:srgbClr val="FF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ph_dep_quant_enabled_flag</a:t>
                      </a:r>
                      <a:r>
                        <a:rPr lang="en-CA" sz="1400" strike="sngStrike" dirty="0">
                          <a:solidFill>
                            <a:srgbClr val="FF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| |</a:t>
                      </a:r>
                      <a:r>
                        <a:rPr lang="en-CA" sz="1400" dirty="0">
                          <a:solidFill>
                            <a:srgbClr val="FF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CA" sz="14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!</a:t>
                      </a:r>
                      <a:r>
                        <a:rPr lang="en-CA" sz="1400" dirty="0" err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pic_sign_data_hiding_enabled_flag</a:t>
                      </a:r>
                      <a:r>
                        <a:rPr lang="en-CA" sz="14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| | </a:t>
                      </a:r>
                      <a:r>
                        <a:rPr lang="en-CA" sz="1400" dirty="0" err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BdpcmFlag</a:t>
                      </a: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x0 ][ y0 ][ </a:t>
                      </a:r>
                      <a:r>
                        <a:rPr lang="en-CA" sz="1400" dirty="0" err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cIdx</a:t>
                      </a: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 ])</a:t>
                      </a:r>
                      <a:endParaRPr lang="en-US" sz="1400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95504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signHidden = 0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10774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else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2716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signHidden = ( lastSigScanPosSb − firstSigScanPosSb &gt; 3 ? 1 : 0 )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7146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83385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}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5512171"/>
                  </a:ext>
                </a:extLst>
              </a:tr>
            </a:tbl>
          </a:graphicData>
        </a:graphic>
      </p:graphicFrame>
      <p:sp>
        <p:nvSpPr>
          <p:cNvPr id="11" name="Rectangle 10"/>
          <p:cNvSpPr/>
          <p:nvPr/>
        </p:nvSpPr>
        <p:spPr>
          <a:xfrm>
            <a:off x="268861" y="3645291"/>
            <a:ext cx="108967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2800" u="sng" dirty="0" smtClean="0"/>
              <a:t>Method 2.2: </a:t>
            </a:r>
            <a:r>
              <a:rPr lang="en-CA" sz="2800" dirty="0" smtClean="0"/>
              <a:t>Disable SDH for both TS and BDPCM blocks</a:t>
            </a:r>
            <a:endParaRPr lang="en-US" sz="2800" dirty="0"/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3349053"/>
              </p:ext>
            </p:extLst>
          </p:nvPr>
        </p:nvGraphicFramePr>
        <p:xfrm>
          <a:off x="2330544" y="4185043"/>
          <a:ext cx="6770564" cy="1920240"/>
        </p:xfrm>
        <a:graphic>
          <a:graphicData uri="http://schemas.openxmlformats.org/drawingml/2006/table">
            <a:tbl>
              <a:tblPr/>
              <a:tblGrid>
                <a:gridCol w="5743270">
                  <a:extLst>
                    <a:ext uri="{9D8B030D-6E8A-4147-A177-3AD203B41FA5}">
                      <a16:colId xmlns:a16="http://schemas.microsoft.com/office/drawing/2014/main" val="3735885244"/>
                    </a:ext>
                  </a:extLst>
                </a:gridCol>
                <a:gridCol w="1027294">
                  <a:extLst>
                    <a:ext uri="{9D8B030D-6E8A-4147-A177-3AD203B41FA5}">
                      <a16:colId xmlns:a16="http://schemas.microsoft.com/office/drawing/2014/main" val="14114263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residual_coding( x0, y0, log2TbWidth, log2TbHeight, cIdx ) {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87642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………………..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27198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if( </a:t>
                      </a:r>
                      <a:r>
                        <a:rPr lang="en-CA" sz="1400" strike="sngStrike" dirty="0" err="1">
                          <a:solidFill>
                            <a:srgbClr val="FF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ph_dep_quant_enabled_flag</a:t>
                      </a:r>
                      <a:r>
                        <a:rPr lang="en-CA" sz="1400" strike="sngStrike" dirty="0">
                          <a:solidFill>
                            <a:srgbClr val="FF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| |</a:t>
                      </a:r>
                      <a:r>
                        <a:rPr lang="en-CA" sz="1400" dirty="0">
                          <a:solidFill>
                            <a:srgbClr val="FF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CA" sz="14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!</a:t>
                      </a:r>
                      <a:r>
                        <a:rPr lang="en-CA" sz="1400" dirty="0" err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pic_sign_data_hiding_enabled_flag</a:t>
                      </a:r>
                      <a:r>
                        <a:rPr lang="en-CA" sz="14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| | </a:t>
                      </a:r>
                      <a:r>
                        <a:rPr lang="en-CA" sz="1400" dirty="0" err="1" smtClean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transform_skip_flag</a:t>
                      </a:r>
                      <a:r>
                        <a:rPr lang="en-CA" sz="1400" dirty="0" smtClean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[</a:t>
                      </a: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x0 ][ y0 ][ </a:t>
                      </a:r>
                      <a:r>
                        <a:rPr lang="en-CA" sz="1400" dirty="0" err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cIdx</a:t>
                      </a: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 ])</a:t>
                      </a:r>
                      <a:endParaRPr lang="en-US" sz="1400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95504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signHidden = 0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10774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else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2716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signHidden = ( lastSigScanPosSb − firstSigScanPosSb &gt; 3 ? 1 : 0 )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7146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83385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}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55121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7579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68861" y="308092"/>
            <a:ext cx="41392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results: </a:t>
            </a:r>
            <a:r>
              <a:rPr lang="en-US" altLang="zh-CN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Lossy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420004" y="1781521"/>
            <a:ext cx="405971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/>
            <a:r>
              <a:rPr lang="en-CA" dirty="0" smtClean="0"/>
              <a:t>Test </a:t>
            </a:r>
            <a:r>
              <a:rPr lang="en-CA" dirty="0"/>
              <a:t>1: method 2.1.</a:t>
            </a:r>
            <a:endParaRPr lang="en-US" dirty="0"/>
          </a:p>
          <a:p>
            <a:pPr lvl="0" hangingPunct="0"/>
            <a:r>
              <a:rPr lang="en-CA" dirty="0"/>
              <a:t>Test 2: method 2.2. </a:t>
            </a:r>
            <a:endParaRPr lang="en-US" dirty="0"/>
          </a:p>
          <a:p>
            <a:pPr hangingPunct="0"/>
            <a:endParaRPr lang="en-CA" dirty="0" smtClean="0"/>
          </a:p>
          <a:p>
            <a:pPr hangingPunct="0"/>
            <a:endParaRPr lang="en-CA" dirty="0"/>
          </a:p>
          <a:p>
            <a:pPr hangingPunct="0"/>
            <a:r>
              <a:rPr lang="en-CA" dirty="0"/>
              <a:t>T</a:t>
            </a:r>
            <a:r>
              <a:rPr lang="en-CA" dirty="0" smtClean="0"/>
              <a:t>est </a:t>
            </a:r>
            <a:r>
              <a:rPr lang="en-CA" dirty="0"/>
              <a:t>configurations:</a:t>
            </a:r>
            <a:endParaRPr lang="en-US" dirty="0"/>
          </a:p>
          <a:p>
            <a:pPr marL="285750" lvl="0" indent="-285750" hangingPunct="0">
              <a:buFont typeface="Arial" panose="020B0604020202020204" pitchFamily="34" charset="0"/>
              <a:buChar char="•"/>
            </a:pPr>
            <a:r>
              <a:rPr lang="en-CA" dirty="0" smtClean="0"/>
              <a:t>DQ is disabled in SPS</a:t>
            </a:r>
            <a:endParaRPr lang="en-US" dirty="0"/>
          </a:p>
          <a:p>
            <a:pPr marL="285750" lvl="0" indent="-285750" hangingPunct="0">
              <a:buFont typeface="Arial" panose="020B0604020202020204" pitchFamily="34" charset="0"/>
              <a:buChar char="•"/>
            </a:pPr>
            <a:r>
              <a:rPr lang="en-CA" dirty="0" smtClean="0"/>
              <a:t>SDH is enabled in SPS</a:t>
            </a:r>
          </a:p>
          <a:p>
            <a:pPr marL="285750" lvl="0" indent="-285750" hangingPunct="0">
              <a:buFont typeface="Arial" panose="020B0604020202020204" pitchFamily="34" charset="0"/>
              <a:buChar char="•"/>
            </a:pPr>
            <a:r>
              <a:rPr lang="en-CA" dirty="0" err="1" smtClean="0"/>
              <a:t>slice_ts_residual_coding_disabled_flag</a:t>
            </a:r>
            <a:r>
              <a:rPr lang="en-CA" dirty="0" smtClean="0"/>
              <a:t> </a:t>
            </a:r>
            <a:r>
              <a:rPr lang="en-CA" dirty="0"/>
              <a:t>is set to 1 for all </a:t>
            </a:r>
            <a:r>
              <a:rPr lang="en-CA" dirty="0" smtClean="0"/>
              <a:t>slices.</a:t>
            </a:r>
            <a:endParaRPr lang="en-US" dirty="0"/>
          </a:p>
          <a:p>
            <a:pPr marL="285750" lvl="0" indent="-285750" hangingPunct="0">
              <a:buFont typeface="Arial" panose="020B0604020202020204" pitchFamily="34" charset="0"/>
              <a:buChar char="•"/>
            </a:pPr>
            <a:r>
              <a:rPr lang="en-CA" dirty="0" smtClean="0"/>
              <a:t>All </a:t>
            </a:r>
            <a:r>
              <a:rPr lang="en-CA" dirty="0"/>
              <a:t>other settings are same as CTC</a:t>
            </a:r>
            <a:endParaRPr lang="en-US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1722721"/>
              </p:ext>
            </p:extLst>
          </p:nvPr>
        </p:nvGraphicFramePr>
        <p:xfrm>
          <a:off x="5679346" y="955441"/>
          <a:ext cx="5276674" cy="5791200"/>
        </p:xfrm>
        <a:graphic>
          <a:graphicData uri="http://schemas.openxmlformats.org/drawingml/2006/table">
            <a:tbl>
              <a:tblPr firstRow="1" firstCol="1" bandRow="1"/>
              <a:tblGrid>
                <a:gridCol w="1246938">
                  <a:extLst>
                    <a:ext uri="{9D8B030D-6E8A-4147-A177-3AD203B41FA5}">
                      <a16:colId xmlns:a16="http://schemas.microsoft.com/office/drawing/2014/main" val="3038039410"/>
                    </a:ext>
                  </a:extLst>
                </a:gridCol>
                <a:gridCol w="889584">
                  <a:extLst>
                    <a:ext uri="{9D8B030D-6E8A-4147-A177-3AD203B41FA5}">
                      <a16:colId xmlns:a16="http://schemas.microsoft.com/office/drawing/2014/main" val="3528930611"/>
                    </a:ext>
                  </a:extLst>
                </a:gridCol>
                <a:gridCol w="888823">
                  <a:extLst>
                    <a:ext uri="{9D8B030D-6E8A-4147-A177-3AD203B41FA5}">
                      <a16:colId xmlns:a16="http://schemas.microsoft.com/office/drawing/2014/main" val="1909546933"/>
                    </a:ext>
                  </a:extLst>
                </a:gridCol>
                <a:gridCol w="888823">
                  <a:extLst>
                    <a:ext uri="{9D8B030D-6E8A-4147-A177-3AD203B41FA5}">
                      <a16:colId xmlns:a16="http://schemas.microsoft.com/office/drawing/2014/main" val="2182446351"/>
                    </a:ext>
                  </a:extLst>
                </a:gridCol>
                <a:gridCol w="681253">
                  <a:extLst>
                    <a:ext uri="{9D8B030D-6E8A-4147-A177-3AD203B41FA5}">
                      <a16:colId xmlns:a16="http://schemas.microsoft.com/office/drawing/2014/main" val="4108089355"/>
                    </a:ext>
                  </a:extLst>
                </a:gridCol>
                <a:gridCol w="681253">
                  <a:extLst>
                    <a:ext uri="{9D8B030D-6E8A-4147-A177-3AD203B41FA5}">
                      <a16:colId xmlns:a16="http://schemas.microsoft.com/office/drawing/2014/main" val="1399585514"/>
                    </a:ext>
                  </a:extLst>
                </a:gridCol>
              </a:tblGrid>
              <a:tr h="146741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Main10 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5982133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Test 1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6528159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8606514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8783855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7944575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7942947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5310015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5642562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 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8500959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8666949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6102682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0.43%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0.31%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099536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6089801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Main10 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1106322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Test 1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8300041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6013228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2946380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4847726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9593992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2006566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7707602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1455514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8854315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8547670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0.38%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0.40%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8383993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7872055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Low delay B Main10 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2003051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Test 1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1857041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7571627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7540839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1880699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0.62%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8825314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7495713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-0.52%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9729816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4318942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367430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0.62%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322112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06134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2273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19014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763953" y="1201371"/>
            <a:ext cx="1089674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800" dirty="0" smtClean="0"/>
              <a:t>The </a:t>
            </a:r>
            <a:r>
              <a:rPr lang="en-US" sz="2800" dirty="0"/>
              <a:t>encoder RDOQ process is modified so that encoder can select right residual coding method during RDOQ </a:t>
            </a:r>
            <a:r>
              <a:rPr lang="en-US" sz="2800" dirty="0" smtClean="0"/>
              <a:t>process.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800" dirty="0" smtClean="0"/>
              <a:t>Two methods are proposed to fix </a:t>
            </a:r>
            <a:r>
              <a:rPr lang="en-US" sz="2800" dirty="0"/>
              <a:t>the </a:t>
            </a:r>
            <a:r>
              <a:rPr lang="en-US" sz="2800" dirty="0" smtClean="0"/>
              <a:t>encoder-decoder </a:t>
            </a:r>
            <a:r>
              <a:rPr lang="en-US" sz="2800" dirty="0"/>
              <a:t>mismatch </a:t>
            </a:r>
            <a:r>
              <a:rPr lang="en-US" sz="2800" dirty="0" smtClean="0"/>
              <a:t>issue.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800" dirty="0" smtClean="0"/>
              <a:t>The </a:t>
            </a:r>
            <a:r>
              <a:rPr lang="en-US" sz="2800" dirty="0"/>
              <a:t>method 2.2 can achieve -0.38%(AI), -0.40%(RA), and -0.28% (LB) </a:t>
            </a:r>
            <a:r>
              <a:rPr lang="en-US" sz="2800" dirty="0" err="1"/>
              <a:t>luma</a:t>
            </a:r>
            <a:r>
              <a:rPr lang="en-US" sz="2800" dirty="0"/>
              <a:t> BD-rate as compared to method 2.1 for TGM sequences. </a:t>
            </a:r>
          </a:p>
        </p:txBody>
      </p:sp>
    </p:spTree>
    <p:extLst>
      <p:ext uri="{BB962C8B-B14F-4D97-AF65-F5344CB8AC3E}">
        <p14:creationId xmlns:p14="http://schemas.microsoft.com/office/powerpoint/2010/main" val="10322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13628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Backup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622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7198" y="268448"/>
            <a:ext cx="10515600" cy="2248249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When SDH is enabled, each coefficient group (CG) of the entropy coded/decoded block must satisfy one of the following two conditions.</a:t>
            </a:r>
          </a:p>
          <a:p>
            <a:pPr lvl="1"/>
            <a:r>
              <a:rPr lang="en-US" dirty="0"/>
              <a:t>Sum of absolute values of coefficients is even and sign of top-left coefficient is positive OR</a:t>
            </a:r>
          </a:p>
          <a:p>
            <a:pPr lvl="1"/>
            <a:r>
              <a:rPr lang="en-US" dirty="0"/>
              <a:t>Sum of absolute values of coefficients is odd and sign of top-left coefficient is negative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8</a:t>
            </a:fld>
            <a:endParaRPr lang="zh-CN" altLang="en-US"/>
          </a:p>
        </p:txBody>
      </p:sp>
      <p:pic>
        <p:nvPicPr>
          <p:cNvPr id="5" name="Picture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814" y="2770789"/>
            <a:ext cx="7922746" cy="34932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408684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70774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1: Encoder RDOQ bug-fix 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411061" y="1201371"/>
            <a:ext cx="496628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CA" dirty="0"/>
              <a:t>In the proposed method, if the </a:t>
            </a:r>
            <a:r>
              <a:rPr lang="en-CA" dirty="0" err="1"/>
              <a:t>slice_ts_residual_coding_disabled_flag</a:t>
            </a:r>
            <a:r>
              <a:rPr lang="en-CA" dirty="0"/>
              <a:t> ==1, both of the TS and BDPCM blocks performed RDOQ process using regular residual coding method. 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/>
          </p:nvPr>
        </p:nvGraphicFramePr>
        <p:xfrm>
          <a:off x="5847126" y="934233"/>
          <a:ext cx="5251508" cy="5791200"/>
        </p:xfrm>
        <a:graphic>
          <a:graphicData uri="http://schemas.openxmlformats.org/drawingml/2006/table">
            <a:tbl>
              <a:tblPr firstRow="1" firstCol="1" bandRow="1"/>
              <a:tblGrid>
                <a:gridCol w="1240991">
                  <a:extLst>
                    <a:ext uri="{9D8B030D-6E8A-4147-A177-3AD203B41FA5}">
                      <a16:colId xmlns:a16="http://schemas.microsoft.com/office/drawing/2014/main" val="851909918"/>
                    </a:ext>
                  </a:extLst>
                </a:gridCol>
                <a:gridCol w="885341">
                  <a:extLst>
                    <a:ext uri="{9D8B030D-6E8A-4147-A177-3AD203B41FA5}">
                      <a16:colId xmlns:a16="http://schemas.microsoft.com/office/drawing/2014/main" val="2789235013"/>
                    </a:ext>
                  </a:extLst>
                </a:gridCol>
                <a:gridCol w="884584">
                  <a:extLst>
                    <a:ext uri="{9D8B030D-6E8A-4147-A177-3AD203B41FA5}">
                      <a16:colId xmlns:a16="http://schemas.microsoft.com/office/drawing/2014/main" val="1206181531"/>
                    </a:ext>
                  </a:extLst>
                </a:gridCol>
                <a:gridCol w="884584">
                  <a:extLst>
                    <a:ext uri="{9D8B030D-6E8A-4147-A177-3AD203B41FA5}">
                      <a16:colId xmlns:a16="http://schemas.microsoft.com/office/drawing/2014/main" val="3259111959"/>
                    </a:ext>
                  </a:extLst>
                </a:gridCol>
                <a:gridCol w="678004">
                  <a:extLst>
                    <a:ext uri="{9D8B030D-6E8A-4147-A177-3AD203B41FA5}">
                      <a16:colId xmlns:a16="http://schemas.microsoft.com/office/drawing/2014/main" val="6094347"/>
                    </a:ext>
                  </a:extLst>
                </a:gridCol>
                <a:gridCol w="678004">
                  <a:extLst>
                    <a:ext uri="{9D8B030D-6E8A-4147-A177-3AD203B41FA5}">
                      <a16:colId xmlns:a16="http://schemas.microsoft.com/office/drawing/2014/main" val="2540252489"/>
                    </a:ext>
                  </a:extLst>
                </a:gridCol>
              </a:tblGrid>
              <a:tr h="14526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Main10 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0358330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VTM-8.0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8387761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718495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8847483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6854285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1567870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4636099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-0.05%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300278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 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7361323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929889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0489972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775153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0109007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Main10 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1667540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VTM-8.0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4630870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8405867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3056335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9618192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1524100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2535530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867936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9038957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8805369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8396170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5191283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3086429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Low delay B Main10 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73291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VTM-8.0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272872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0455440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7741123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3796344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3405083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0991925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0.36%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6147850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5332940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0.49%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0.65%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6421381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726934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956356"/>
                  </a:ext>
                </a:extLst>
              </a:tr>
            </a:tbl>
          </a:graphicData>
        </a:graphic>
      </p:graphicFrame>
      <p:sp>
        <p:nvSpPr>
          <p:cNvPr id="12" name="Rectangle 11"/>
          <p:cNvSpPr/>
          <p:nvPr/>
        </p:nvSpPr>
        <p:spPr>
          <a:xfrm>
            <a:off x="864344" y="3232816"/>
            <a:ext cx="40597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CA" dirty="0" smtClean="0"/>
              <a:t>Test </a:t>
            </a:r>
            <a:r>
              <a:rPr lang="en-CA" dirty="0"/>
              <a:t>configurations:</a:t>
            </a:r>
            <a:endParaRPr lang="en-US" dirty="0"/>
          </a:p>
          <a:p>
            <a:pPr marL="285750" lvl="0" indent="-285750" hangingPunct="0">
              <a:buFont typeface="Arial" panose="020B0604020202020204" pitchFamily="34" charset="0"/>
              <a:buChar char="•"/>
            </a:pPr>
            <a:r>
              <a:rPr lang="en-CA" dirty="0" err="1" smtClean="0"/>
              <a:t>slice_ts_residual_coding_disabled_flag</a:t>
            </a:r>
            <a:r>
              <a:rPr lang="en-CA" dirty="0" smtClean="0"/>
              <a:t> </a:t>
            </a:r>
            <a:r>
              <a:rPr lang="en-CA" dirty="0"/>
              <a:t>is set to 1 for all </a:t>
            </a:r>
            <a:r>
              <a:rPr lang="en-CA" dirty="0" smtClean="0"/>
              <a:t>slices.</a:t>
            </a:r>
            <a:endParaRPr lang="en-US" dirty="0"/>
          </a:p>
          <a:p>
            <a:pPr marL="285750" lvl="0" indent="-285750" hangingPunct="0">
              <a:buFont typeface="Arial" panose="020B0604020202020204" pitchFamily="34" charset="0"/>
              <a:buChar char="•"/>
            </a:pPr>
            <a:r>
              <a:rPr lang="en-CA" dirty="0" smtClean="0"/>
              <a:t>All </a:t>
            </a:r>
            <a:r>
              <a:rPr lang="en-CA" dirty="0"/>
              <a:t>other settings are same as CTC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81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浅色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17992</TotalTime>
  <Words>1246</Words>
  <Application>Microsoft Office PowerPoint</Application>
  <PresentationFormat>Widescreen</PresentationFormat>
  <Paragraphs>519</Paragraphs>
  <Slides>10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Malgun Gothic</vt:lpstr>
      <vt:lpstr>Microsoft YaHei</vt:lpstr>
      <vt:lpstr>宋体</vt:lpstr>
      <vt:lpstr>宋体</vt:lpstr>
      <vt:lpstr>Arial</vt:lpstr>
      <vt:lpstr>DengXian</vt:lpstr>
      <vt:lpstr>Times</vt:lpstr>
      <vt:lpstr>Times New Roman</vt:lpstr>
      <vt:lpstr>浅色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SARWER, Mohammed Golam</cp:lastModifiedBy>
  <cp:revision>1444</cp:revision>
  <dcterms:created xsi:type="dcterms:W3CDTF">2018-05-21T01:42:17Z</dcterms:created>
  <dcterms:modified xsi:type="dcterms:W3CDTF">2020-04-14T17:03:28Z</dcterms:modified>
</cp:coreProperties>
</file>