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1" r:id="rId1"/>
  </p:sldMasterIdLst>
  <p:notesMasterIdLst>
    <p:notesMasterId r:id="rId17"/>
  </p:notesMasterIdLst>
  <p:handoutMasterIdLst>
    <p:handoutMasterId r:id="rId18"/>
  </p:handoutMasterIdLst>
  <p:sldIdLst>
    <p:sldId id="334" r:id="rId2"/>
    <p:sldId id="328" r:id="rId3"/>
    <p:sldId id="394" r:id="rId4"/>
    <p:sldId id="383" r:id="rId5"/>
    <p:sldId id="384" r:id="rId6"/>
    <p:sldId id="387" r:id="rId7"/>
    <p:sldId id="395" r:id="rId8"/>
    <p:sldId id="391" r:id="rId9"/>
    <p:sldId id="392" r:id="rId10"/>
    <p:sldId id="393" r:id="rId11"/>
    <p:sldId id="389" r:id="rId12"/>
    <p:sldId id="379" r:id="rId13"/>
    <p:sldId id="380" r:id="rId14"/>
    <p:sldId id="385" r:id="rId15"/>
    <p:sldId id="386" r:id="rId1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CF9"/>
    <a:srgbClr val="FF6E9B"/>
    <a:srgbClr val="E9EBF5"/>
    <a:srgbClr val="008EF9"/>
    <a:srgbClr val="E7E6E6"/>
    <a:srgbClr val="8EFDC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EB344D84-9AFB-497E-A393-DC336BA19D2E}" styleName="中度样式 3 - 强调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5" autoAdjust="0"/>
    <p:restoredTop sz="88797" autoAdjust="0"/>
  </p:normalViewPr>
  <p:slideViewPr>
    <p:cSldViewPr snapToGrid="0" snapToObjects="1">
      <p:cViewPr varScale="1">
        <p:scale>
          <a:sx n="57" d="100"/>
          <a:sy n="57" d="100"/>
        </p:scale>
        <p:origin x="1002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56" d="100"/>
          <a:sy n="56" d="100"/>
        </p:scale>
        <p:origin x="2856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BF1AF8-18C9-6B41-80B9-5803F2C02F13}" type="datetimeFigureOut">
              <a:rPr kumimoji="1" lang="zh-CN" altLang="en-US" smtClean="0"/>
              <a:t>2020/4/18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218F61A-3756-8F47-A939-7025159FDBFD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9346783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81E99E-6CDE-0945-8EA2-2F351A602D0D}" type="datetimeFigureOut">
              <a:rPr kumimoji="1" lang="zh-CN" altLang="en-US" smtClean="0"/>
              <a:t>2020/4/18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0D6290F-95E1-084E-BE33-5030BA1A83E4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7091883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6290F-95E1-084E-BE33-5030BA1A83E4}" type="slidenum">
              <a:rPr kumimoji="1" lang="zh-CN" altLang="en-US" smtClean="0"/>
              <a:t>2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94818083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6290F-95E1-084E-BE33-5030BA1A83E4}" type="slidenum">
              <a:rPr kumimoji="1" lang="zh-CN" altLang="en-US" smtClean="0"/>
              <a:t>11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75508104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6290F-95E1-084E-BE33-5030BA1A83E4}" type="slidenum">
              <a:rPr kumimoji="1" lang="zh-CN" altLang="en-US" smtClean="0"/>
              <a:t>14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3259953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6290F-95E1-084E-BE33-5030BA1A83E4}" type="slidenum">
              <a:rPr kumimoji="1" lang="zh-CN" altLang="en-US" smtClean="0"/>
              <a:t>3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40143788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6290F-95E1-084E-BE33-5030BA1A83E4}" type="slidenum">
              <a:rPr kumimoji="1" lang="zh-CN" altLang="en-US" smtClean="0"/>
              <a:t>4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8117862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6290F-95E1-084E-BE33-5030BA1A83E4}" type="slidenum">
              <a:rPr kumimoji="1" lang="zh-CN" altLang="en-US" smtClean="0"/>
              <a:t>5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3508275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6290F-95E1-084E-BE33-5030BA1A83E4}" type="slidenum">
              <a:rPr kumimoji="1" lang="zh-CN" altLang="en-US" smtClean="0"/>
              <a:t>6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72390623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6290F-95E1-084E-BE33-5030BA1A83E4}" type="slidenum">
              <a:rPr kumimoji="1" lang="zh-CN" altLang="en-US" smtClean="0"/>
              <a:t>7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79970347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6290F-95E1-084E-BE33-5030BA1A83E4}" type="slidenum">
              <a:rPr kumimoji="1" lang="zh-CN" altLang="en-US" smtClean="0"/>
              <a:t>8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77513985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6290F-95E1-084E-BE33-5030BA1A83E4}" type="slidenum">
              <a:rPr kumimoji="1" lang="zh-CN" altLang="en-US" smtClean="0"/>
              <a:t>9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74402310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6290F-95E1-084E-BE33-5030BA1A83E4}" type="slidenum">
              <a:rPr kumimoji="1" lang="zh-CN" altLang="en-US" smtClean="0"/>
              <a:t>10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970067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tif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标题 1"/>
          <p:cNvSpPr>
            <a:spLocks noGrp="1"/>
          </p:cNvSpPr>
          <p:nvPr>
            <p:ph type="ctrTitle"/>
          </p:nvPr>
        </p:nvSpPr>
        <p:spPr>
          <a:xfrm>
            <a:off x="838199" y="1122363"/>
            <a:ext cx="9720715" cy="2387600"/>
          </a:xfrm>
        </p:spPr>
        <p:txBody>
          <a:bodyPr anchor="b">
            <a:normAutofit/>
          </a:bodyPr>
          <a:lstStyle>
            <a:lvl1pPr algn="l">
              <a:lnSpc>
                <a:spcPct val="110000"/>
              </a:lnSpc>
              <a:defRPr sz="5400" spc="300">
                <a:solidFill>
                  <a:schemeClr val="tx1"/>
                </a:solidFill>
                <a:latin typeface="Microsoft YaHei" charset="-122"/>
                <a:ea typeface="Microsoft YaHei" charset="-122"/>
                <a:cs typeface="Microsoft YaHei" charset="-122"/>
              </a:defRPr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  <p:sp>
        <p:nvSpPr>
          <p:cNvPr id="10" name="副标题 2"/>
          <p:cNvSpPr>
            <a:spLocks noGrp="1"/>
          </p:cNvSpPr>
          <p:nvPr>
            <p:ph type="subTitle" idx="1"/>
          </p:nvPr>
        </p:nvSpPr>
        <p:spPr>
          <a:xfrm>
            <a:off x="838200" y="3602038"/>
            <a:ext cx="9369056" cy="1655762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tx1"/>
                </a:solidFill>
                <a:latin typeface="Microsoft YaHei" charset="-122"/>
                <a:ea typeface="Microsoft YaHei" charset="-122"/>
                <a:cs typeface="Microsoft YaHei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 dirty="0"/>
              <a:t>单击此处编辑母版副标题样式</a:t>
            </a: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619387" y="6441610"/>
            <a:ext cx="2953228" cy="1227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43111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/>
        <p:txBody>
          <a:bodyPr vert="horz"/>
          <a:lstStyle>
            <a:lvl1pPr marL="0" indent="0">
              <a:lnSpc>
                <a:spcPct val="150000"/>
              </a:lnSpc>
              <a:buFontTx/>
              <a:buNone/>
              <a:defRPr/>
            </a:lvl1pPr>
            <a:lvl2pPr marL="457200" indent="0">
              <a:lnSpc>
                <a:spcPct val="150000"/>
              </a:lnSpc>
              <a:buFontTx/>
              <a:buNone/>
              <a:defRPr/>
            </a:lvl2pPr>
            <a:lvl3pPr marL="914400" indent="0">
              <a:lnSpc>
                <a:spcPct val="150000"/>
              </a:lnSpc>
              <a:buFontTx/>
              <a:buNone/>
              <a:defRPr/>
            </a:lvl3pPr>
            <a:lvl4pPr marL="1371600" indent="0">
              <a:lnSpc>
                <a:spcPct val="150000"/>
              </a:lnSpc>
              <a:buFontTx/>
              <a:buNone/>
              <a:defRPr/>
            </a:lvl4pPr>
            <a:lvl5pPr marL="1828800" indent="0">
              <a:lnSpc>
                <a:spcPct val="150000"/>
              </a:lnSpc>
              <a:buFontTx/>
              <a:buNone/>
              <a:defRPr/>
            </a:lvl5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13442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18174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839788" y="2766218"/>
            <a:ext cx="4628949" cy="1325563"/>
          </a:xfrm>
        </p:spPr>
        <p:txBody>
          <a:bodyPr>
            <a:normAutofit/>
          </a:bodyPr>
          <a:lstStyle>
            <a:lvl1pPr>
              <a:defRPr sz="4000" spc="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628116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998705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96188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96163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65348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10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11820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72443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57327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50374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标题 1"/>
          <p:cNvSpPr>
            <a:spLocks noGrp="1"/>
          </p:cNvSpPr>
          <p:nvPr>
            <p:ph type="title"/>
          </p:nvPr>
        </p:nvSpPr>
        <p:spPr>
          <a:xfrm>
            <a:off x="839788" y="1646859"/>
            <a:ext cx="6256751" cy="1600200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tx1"/>
                </a:solidFill>
              </a:defRPr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9" name="图片占位符 2"/>
          <p:cNvSpPr>
            <a:spLocks noGrp="1"/>
          </p:cNvSpPr>
          <p:nvPr>
            <p:ph type="pic" idx="1"/>
          </p:nvPr>
        </p:nvSpPr>
        <p:spPr>
          <a:xfrm>
            <a:off x="7732642" y="735497"/>
            <a:ext cx="3622745" cy="5125554"/>
          </a:xfrm>
        </p:spPr>
        <p:txBody>
          <a:bodyPr/>
          <a:lstStyle>
            <a:lvl1pPr marL="0" indent="0">
              <a:buNone/>
              <a:defRPr sz="3200">
                <a:solidFill>
                  <a:schemeClr val="tx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10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3424237"/>
            <a:ext cx="6256751" cy="1941167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0579569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tif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39987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48725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Microsoft YaHei" charset="-122"/>
          <a:ea typeface="Microsoft YaHei" charset="-122"/>
          <a:cs typeface="Microsoft YaHei" charset="-122"/>
        </a:defRPr>
      </a:lvl1pPr>
    </p:titleStyle>
    <p:bodyStyle>
      <a:lvl1pPr marL="228600" indent="-228600" algn="l" defTabSz="914400" rtl="0" eaLnBrk="1" latinLnBrk="0" hangingPunct="1">
        <a:lnSpc>
          <a:spcPct val="20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Microsoft YaHei" charset="-122"/>
          <a:ea typeface="Microsoft YaHei" charset="-122"/>
          <a:cs typeface="Microsoft YaHei" charset="-122"/>
        </a:defRPr>
      </a:lvl1pPr>
      <a:lvl2pPr marL="685800" indent="-228600" algn="l" defTabSz="914400" rtl="0" eaLnBrk="1" latinLnBrk="0" hangingPunct="1">
        <a:lnSpc>
          <a:spcPct val="20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Microsoft YaHei" charset="-122"/>
          <a:ea typeface="Microsoft YaHei" charset="-122"/>
          <a:cs typeface="Microsoft YaHei" charset="-122"/>
        </a:defRPr>
      </a:lvl2pPr>
      <a:lvl3pPr marL="1143000" indent="-228600" algn="l" defTabSz="914400" rtl="0" eaLnBrk="1" latinLnBrk="0" hangingPunct="1">
        <a:lnSpc>
          <a:spcPct val="20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Microsoft YaHei" charset="-122"/>
          <a:ea typeface="Microsoft YaHei" charset="-122"/>
          <a:cs typeface="Microsoft YaHei" charset="-122"/>
        </a:defRPr>
      </a:lvl3pPr>
      <a:lvl4pPr marL="1600200" indent="-228600" algn="l" defTabSz="914400" rtl="0" eaLnBrk="1" latinLnBrk="0" hangingPunct="1">
        <a:lnSpc>
          <a:spcPct val="20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Microsoft YaHei" charset="-122"/>
          <a:ea typeface="Microsoft YaHei" charset="-122"/>
          <a:cs typeface="Microsoft YaHei" charset="-122"/>
        </a:defRPr>
      </a:lvl4pPr>
      <a:lvl5pPr marL="2057400" indent="-228600" algn="l" defTabSz="914400" rtl="0" eaLnBrk="1" latinLnBrk="0" hangingPunct="1">
        <a:lnSpc>
          <a:spcPct val="20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Microsoft YaHei" charset="-122"/>
          <a:ea typeface="Microsoft YaHei" charset="-122"/>
          <a:cs typeface="Microsoft YaHei" charset="-12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1A3934-BF91-4F4B-BAD6-C2B4A25EEAA6}" type="slidenum">
              <a:rPr lang="zh-CN" altLang="en-US" smtClean="0"/>
              <a:pPr/>
              <a:t>1</a:t>
            </a:fld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idx="1"/>
          </p:nvPr>
        </p:nvSpPr>
        <p:spPr>
          <a:xfrm>
            <a:off x="735368" y="1781236"/>
            <a:ext cx="10515600" cy="3998705"/>
          </a:xfrm>
        </p:spPr>
        <p:txBody>
          <a:bodyPr>
            <a:normAutofit/>
          </a:bodyPr>
          <a:lstStyle/>
          <a:p>
            <a:pPr marL="0" indent="0" algn="ctr">
              <a:lnSpc>
                <a:spcPct val="150000"/>
              </a:lnSpc>
              <a:buNone/>
            </a:pPr>
            <a:endParaRPr lang="en-US" altLang="zh-CN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50000"/>
              </a:lnSpc>
              <a:buNone/>
            </a:pP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JVET-R0110 </a:t>
            </a:r>
            <a:r>
              <a:rPr lang="en-US" altLang="zh-CN" sz="4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en-US" altLang="zh-CN" sz="4000" b="1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00000"/>
              </a:lnSpc>
              <a:buNone/>
            </a:pPr>
            <a:r>
              <a:rPr lang="en-CA" b="1" dirty="0" smtClean="0"/>
              <a:t>AHG14</a:t>
            </a:r>
            <a:r>
              <a:rPr lang="en-CA" b="1" dirty="0"/>
              <a:t>: Mixed </a:t>
            </a:r>
            <a:r>
              <a:rPr lang="en-CA" b="1" dirty="0" err="1"/>
              <a:t>lossy</a:t>
            </a:r>
            <a:r>
              <a:rPr lang="en-CA" b="1" dirty="0"/>
              <a:t>/lossless coding of VTM reference software</a:t>
            </a:r>
            <a:endParaRPr lang="en-US" altLang="zh-CN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日期占位符 3"/>
          <p:cNvSpPr txBox="1">
            <a:spLocks/>
          </p:cNvSpPr>
          <p:nvPr/>
        </p:nvSpPr>
        <p:spPr>
          <a:xfrm>
            <a:off x="9534161" y="6173787"/>
            <a:ext cx="1969503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429CA18-0809-40B7-A7CE-37A82373AA09}" type="datetime1">
              <a:rPr lang="zh-CN" altLang="en-US" sz="2800" smtClean="0"/>
              <a:pPr/>
              <a:t>2020/4/18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92907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637977" y="411013"/>
            <a:ext cx="914699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Class M: MissionControlClip3_1920x1080_60p_8b444.yuv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763953" y="934233"/>
            <a:ext cx="10740903" cy="0"/>
          </a:xfrm>
          <a:prstGeom prst="line">
            <a:avLst/>
          </a:prstGeom>
          <a:ln w="22225">
            <a:solidFill>
              <a:srgbClr val="008E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Box 41"/>
          <p:cNvSpPr txBox="1"/>
          <p:nvPr/>
        </p:nvSpPr>
        <p:spPr>
          <a:xfrm>
            <a:off x="9695200" y="959401"/>
            <a:ext cx="16081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Lossless area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3179" y="1328733"/>
            <a:ext cx="7862450" cy="4458934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6904139" y="1328733"/>
            <a:ext cx="3159017" cy="4458934"/>
          </a:xfrm>
          <a:prstGeom prst="rect">
            <a:avLst/>
          </a:prstGeom>
          <a:noFill/>
          <a:ln w="349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1" name="Straight Arrow Connector 10"/>
          <p:cNvCxnSpPr/>
          <p:nvPr/>
        </p:nvCxnSpPr>
        <p:spPr>
          <a:xfrm flipH="1">
            <a:off x="8573549" y="1295069"/>
            <a:ext cx="1832405" cy="1523632"/>
          </a:xfrm>
          <a:prstGeom prst="straightConnector1">
            <a:avLst/>
          </a:prstGeom>
          <a:ln w="317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17687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1A3934-BF91-4F4B-BAD6-C2B4A25EEAA6}" type="slidenum">
              <a:rPr lang="zh-CN" altLang="en-US" smtClean="0"/>
              <a:pPr/>
              <a:t>11</a:t>
            </a:fld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637977" y="411013"/>
            <a:ext cx="19014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Conclusion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763953" y="934233"/>
            <a:ext cx="10740903" cy="0"/>
          </a:xfrm>
          <a:prstGeom prst="line">
            <a:avLst/>
          </a:prstGeom>
          <a:ln w="22225">
            <a:solidFill>
              <a:srgbClr val="008E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5"/>
          <p:cNvSpPr/>
          <p:nvPr/>
        </p:nvSpPr>
        <p:spPr>
          <a:xfrm>
            <a:off x="916353" y="1353771"/>
            <a:ext cx="1089674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 smtClean="0"/>
              <a:t>The proposed software can help to verify the performance of VVC for mixed content.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2400" dirty="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2400" dirty="0" smtClean="0"/>
          </a:p>
        </p:txBody>
      </p:sp>
      <p:sp>
        <p:nvSpPr>
          <p:cNvPr id="7" name="Rectangle 6"/>
          <p:cNvSpPr/>
          <p:nvPr/>
        </p:nvSpPr>
        <p:spPr>
          <a:xfrm>
            <a:off x="840852" y="3582322"/>
            <a:ext cx="1089674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dirty="0" smtClean="0"/>
              <a:t>Thanks </a:t>
            </a:r>
            <a:r>
              <a:rPr lang="en-US" sz="3600" dirty="0" err="1" smtClean="0"/>
              <a:t>Kwai</a:t>
            </a:r>
            <a:r>
              <a:rPr lang="en-US" sz="3600" dirty="0" smtClean="0"/>
              <a:t> for crosscheck!</a:t>
            </a:r>
          </a:p>
        </p:txBody>
      </p:sp>
    </p:spTree>
    <p:extLst>
      <p:ext uri="{BB962C8B-B14F-4D97-AF65-F5344CB8AC3E}">
        <p14:creationId xmlns:p14="http://schemas.microsoft.com/office/powerpoint/2010/main" val="807835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Back-up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1A3934-BF91-4F4B-BAD6-C2B4A25EEAA6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4183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Original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1A3934-BF91-4F4B-BAD6-C2B4A25EEAA6}" type="slidenum">
              <a:rPr lang="zh-CN" altLang="en-US" smtClean="0"/>
              <a:pPr/>
              <a:t>13</a:t>
            </a:fld>
            <a:endParaRPr lang="zh-CN" alt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49585" y="1747048"/>
            <a:ext cx="7747276" cy="43432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3478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1A3934-BF91-4F4B-BAD6-C2B4A25EEAA6}" type="slidenum">
              <a:rPr lang="zh-CN" altLang="en-US" smtClean="0"/>
              <a:pPr/>
              <a:t>14</a:t>
            </a:fld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637977" y="411013"/>
            <a:ext cx="897014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Example 3: BasketballDrive_1920x1080_50, </a:t>
            </a:r>
            <a:r>
              <a:rPr lang="en-US" altLang="zh-CN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lossy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QP : 55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763953" y="934233"/>
            <a:ext cx="10740903" cy="0"/>
          </a:xfrm>
          <a:prstGeom prst="line">
            <a:avLst/>
          </a:prstGeom>
          <a:ln w="22225">
            <a:solidFill>
              <a:srgbClr val="008E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5"/>
          <p:cNvSpPr/>
          <p:nvPr/>
        </p:nvSpPr>
        <p:spPr>
          <a:xfrm>
            <a:off x="637977" y="1088121"/>
            <a:ext cx="57887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err="1"/>
              <a:t>SliceLosslessArray</a:t>
            </a:r>
            <a:r>
              <a:rPr lang="en-US" dirty="0"/>
              <a:t>           : 0 </a:t>
            </a:r>
            <a:r>
              <a:rPr lang="en-US" dirty="0" smtClean="0"/>
              <a:t>1 </a:t>
            </a:r>
            <a:r>
              <a:rPr lang="en-US" dirty="0"/>
              <a:t>0 </a:t>
            </a:r>
            <a:r>
              <a:rPr lang="en-US" dirty="0" smtClean="0"/>
              <a:t>1 </a:t>
            </a:r>
            <a:r>
              <a:rPr lang="en-US" dirty="0"/>
              <a:t>0 </a:t>
            </a:r>
            <a:r>
              <a:rPr lang="en-US" dirty="0" smtClean="0"/>
              <a:t>1 0 </a:t>
            </a:r>
            <a:r>
              <a:rPr lang="en-US" dirty="0"/>
              <a:t>1 </a:t>
            </a:r>
            <a:r>
              <a:rPr lang="en-US" dirty="0" smtClean="0"/>
              <a:t>0 1 </a:t>
            </a:r>
            <a:r>
              <a:rPr lang="en-US" dirty="0"/>
              <a:t>0 </a:t>
            </a:r>
            <a:r>
              <a:rPr lang="en-US" dirty="0" smtClean="0"/>
              <a:t>1 </a:t>
            </a:r>
            <a:r>
              <a:rPr lang="en-US" dirty="0"/>
              <a:t>0 </a:t>
            </a:r>
            <a:r>
              <a:rPr lang="en-US" dirty="0" smtClean="0"/>
              <a:t>1 </a:t>
            </a:r>
            <a:r>
              <a:rPr lang="en-US" dirty="0"/>
              <a:t>0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46703" y="1831004"/>
            <a:ext cx="7729374" cy="4350281"/>
          </a:xfrm>
          <a:prstGeom prst="rect">
            <a:avLst/>
          </a:prstGeom>
        </p:spPr>
      </p:pic>
      <p:sp>
        <p:nvSpPr>
          <p:cNvPr id="23" name="Rectangle 22"/>
          <p:cNvSpPr/>
          <p:nvPr/>
        </p:nvSpPr>
        <p:spPr>
          <a:xfrm>
            <a:off x="2347000" y="1847897"/>
            <a:ext cx="3129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0</a:t>
            </a:r>
            <a:endParaRPr lang="en-US" dirty="0"/>
          </a:p>
        </p:txBody>
      </p:sp>
      <p:sp>
        <p:nvSpPr>
          <p:cNvPr id="24" name="Rectangle 23"/>
          <p:cNvSpPr/>
          <p:nvPr/>
        </p:nvSpPr>
        <p:spPr>
          <a:xfrm>
            <a:off x="5425760" y="1847897"/>
            <a:ext cx="3129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0</a:t>
            </a:r>
            <a:endParaRPr lang="en-US" dirty="0"/>
          </a:p>
        </p:txBody>
      </p:sp>
      <p:sp>
        <p:nvSpPr>
          <p:cNvPr id="26" name="Rectangle 25"/>
          <p:cNvSpPr/>
          <p:nvPr/>
        </p:nvSpPr>
        <p:spPr>
          <a:xfrm>
            <a:off x="8348067" y="1847897"/>
            <a:ext cx="3129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0</a:t>
            </a:r>
            <a:endParaRPr lang="en-US" dirty="0"/>
          </a:p>
        </p:txBody>
      </p:sp>
      <p:sp>
        <p:nvSpPr>
          <p:cNvPr id="30" name="Rectangle 29"/>
          <p:cNvSpPr/>
          <p:nvPr/>
        </p:nvSpPr>
        <p:spPr>
          <a:xfrm>
            <a:off x="3893513" y="3324360"/>
            <a:ext cx="3129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0</a:t>
            </a:r>
            <a:endParaRPr lang="en-US" dirty="0"/>
          </a:p>
        </p:txBody>
      </p:sp>
      <p:sp>
        <p:nvSpPr>
          <p:cNvPr id="31" name="Rectangle 30"/>
          <p:cNvSpPr/>
          <p:nvPr/>
        </p:nvSpPr>
        <p:spPr>
          <a:xfrm>
            <a:off x="6901047" y="3324360"/>
            <a:ext cx="3129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0</a:t>
            </a:r>
            <a:endParaRPr lang="en-US" dirty="0"/>
          </a:p>
        </p:txBody>
      </p:sp>
      <p:sp>
        <p:nvSpPr>
          <p:cNvPr id="32" name="Rectangle 31"/>
          <p:cNvSpPr/>
          <p:nvPr/>
        </p:nvSpPr>
        <p:spPr>
          <a:xfrm>
            <a:off x="2438104" y="4867934"/>
            <a:ext cx="3129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0</a:t>
            </a:r>
            <a:endParaRPr lang="en-US" dirty="0"/>
          </a:p>
        </p:txBody>
      </p:sp>
      <p:sp>
        <p:nvSpPr>
          <p:cNvPr id="33" name="Rectangle 32"/>
          <p:cNvSpPr/>
          <p:nvPr/>
        </p:nvSpPr>
        <p:spPr>
          <a:xfrm>
            <a:off x="5425760" y="4864498"/>
            <a:ext cx="3129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0</a:t>
            </a:r>
            <a:endParaRPr lang="en-US" dirty="0"/>
          </a:p>
        </p:txBody>
      </p:sp>
      <p:sp>
        <p:nvSpPr>
          <p:cNvPr id="34" name="Rectangle 33"/>
          <p:cNvSpPr/>
          <p:nvPr/>
        </p:nvSpPr>
        <p:spPr>
          <a:xfrm>
            <a:off x="8413416" y="4864498"/>
            <a:ext cx="3129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0</a:t>
            </a:r>
            <a:endParaRPr lang="en-US" dirty="0"/>
          </a:p>
        </p:txBody>
      </p:sp>
      <p:sp>
        <p:nvSpPr>
          <p:cNvPr id="36" name="Rectangle 35"/>
          <p:cNvSpPr/>
          <p:nvPr/>
        </p:nvSpPr>
        <p:spPr>
          <a:xfrm>
            <a:off x="3905427" y="1837970"/>
            <a:ext cx="3129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1</a:t>
            </a:r>
            <a:endParaRPr lang="en-US" dirty="0"/>
          </a:p>
        </p:txBody>
      </p:sp>
      <p:sp>
        <p:nvSpPr>
          <p:cNvPr id="38" name="Rectangle 37"/>
          <p:cNvSpPr/>
          <p:nvPr/>
        </p:nvSpPr>
        <p:spPr>
          <a:xfrm>
            <a:off x="6946093" y="1847897"/>
            <a:ext cx="3129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1</a:t>
            </a:r>
            <a:endParaRPr lang="en-US" dirty="0"/>
          </a:p>
        </p:txBody>
      </p:sp>
      <p:sp>
        <p:nvSpPr>
          <p:cNvPr id="39" name="Rectangle 38"/>
          <p:cNvSpPr/>
          <p:nvPr/>
        </p:nvSpPr>
        <p:spPr>
          <a:xfrm>
            <a:off x="2377244" y="3372363"/>
            <a:ext cx="3129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1</a:t>
            </a:r>
            <a:endParaRPr lang="en-US" dirty="0"/>
          </a:p>
        </p:txBody>
      </p:sp>
      <p:sp>
        <p:nvSpPr>
          <p:cNvPr id="42" name="Rectangle 41"/>
          <p:cNvSpPr/>
          <p:nvPr/>
        </p:nvSpPr>
        <p:spPr>
          <a:xfrm>
            <a:off x="5384778" y="3359967"/>
            <a:ext cx="3129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1</a:t>
            </a:r>
            <a:endParaRPr lang="en-US" dirty="0"/>
          </a:p>
        </p:txBody>
      </p:sp>
      <p:sp>
        <p:nvSpPr>
          <p:cNvPr id="43" name="Rectangle 42"/>
          <p:cNvSpPr/>
          <p:nvPr/>
        </p:nvSpPr>
        <p:spPr>
          <a:xfrm>
            <a:off x="8413416" y="3356197"/>
            <a:ext cx="3129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1</a:t>
            </a:r>
            <a:endParaRPr lang="en-US" dirty="0"/>
          </a:p>
        </p:txBody>
      </p:sp>
      <p:sp>
        <p:nvSpPr>
          <p:cNvPr id="44" name="Rectangle 43"/>
          <p:cNvSpPr/>
          <p:nvPr/>
        </p:nvSpPr>
        <p:spPr>
          <a:xfrm>
            <a:off x="3905427" y="4852673"/>
            <a:ext cx="3129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1</a:t>
            </a:r>
            <a:endParaRPr lang="en-US" dirty="0"/>
          </a:p>
        </p:txBody>
      </p:sp>
      <p:sp>
        <p:nvSpPr>
          <p:cNvPr id="45" name="Rectangle 44"/>
          <p:cNvSpPr/>
          <p:nvPr/>
        </p:nvSpPr>
        <p:spPr>
          <a:xfrm>
            <a:off x="6893083" y="4857648"/>
            <a:ext cx="3129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1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9305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1A3934-BF91-4F4B-BAD6-C2B4A25EEAA6}" type="slidenum">
              <a:rPr lang="zh-CN" altLang="en-US" smtClean="0"/>
              <a:pPr/>
              <a:t>15</a:t>
            </a:fld>
            <a:endParaRPr lang="zh-CN" alt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1335" y="365125"/>
            <a:ext cx="11689178" cy="52007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7107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1A3934-BF91-4F4B-BAD6-C2B4A25EEAA6}" type="slidenum">
              <a:rPr lang="zh-CN" altLang="en-US" smtClean="0"/>
              <a:pPr/>
              <a:t>2</a:t>
            </a:fld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730396" y="729493"/>
            <a:ext cx="308122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Problem statement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763953" y="607062"/>
            <a:ext cx="10740903" cy="0"/>
          </a:xfrm>
          <a:prstGeom prst="line">
            <a:avLst/>
          </a:prstGeom>
          <a:ln w="22225">
            <a:solidFill>
              <a:srgbClr val="008E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ectangle 2"/>
          <p:cNvSpPr/>
          <p:nvPr/>
        </p:nvSpPr>
        <p:spPr>
          <a:xfrm>
            <a:off x="730396" y="1375143"/>
            <a:ext cx="1089674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CA" sz="2400" dirty="0" smtClean="0"/>
              <a:t>VTM software does not support mixed </a:t>
            </a:r>
            <a:r>
              <a:rPr lang="en-CA" sz="2400" dirty="0" err="1" smtClean="0"/>
              <a:t>lossy</a:t>
            </a:r>
            <a:r>
              <a:rPr lang="en-CA" sz="2400" dirty="0" smtClean="0"/>
              <a:t>/lossless coding.</a:t>
            </a:r>
            <a:endParaRPr lang="en-CA" sz="2800" u="sng" dirty="0" smtClean="0"/>
          </a:p>
        </p:txBody>
      </p:sp>
      <p:pic>
        <p:nvPicPr>
          <p:cNvPr id="23" name="Picture 2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61313" y="1944093"/>
            <a:ext cx="4189269" cy="1790353"/>
          </a:xfrm>
          <a:prstGeom prst="rect">
            <a:avLst/>
          </a:prstGeom>
        </p:spPr>
      </p:pic>
      <p:sp>
        <p:nvSpPr>
          <p:cNvPr id="7" name="文本框 9"/>
          <p:cNvSpPr txBox="1"/>
          <p:nvPr/>
        </p:nvSpPr>
        <p:spPr>
          <a:xfrm>
            <a:off x="730396" y="3734446"/>
            <a:ext cx="28632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Proposed method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730396" y="4380096"/>
            <a:ext cx="1089674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CA" sz="2400" dirty="0" smtClean="0"/>
              <a:t>Slice level mixed </a:t>
            </a:r>
            <a:r>
              <a:rPr lang="en-CA" sz="2400" dirty="0" err="1" smtClean="0"/>
              <a:t>lossy</a:t>
            </a:r>
            <a:r>
              <a:rPr lang="en-CA" sz="2400" dirty="0" smtClean="0"/>
              <a:t>/lossless support of VTM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CA" sz="2400" dirty="0" smtClean="0"/>
              <a:t>CTC for mixed </a:t>
            </a:r>
            <a:r>
              <a:rPr lang="en-CA" sz="2400" dirty="0" err="1" smtClean="0"/>
              <a:t>lossy</a:t>
            </a:r>
            <a:r>
              <a:rPr lang="en-CA" sz="2400" dirty="0" smtClean="0"/>
              <a:t>/lossless</a:t>
            </a:r>
            <a:endParaRPr lang="en-CA" sz="2800" u="sng" dirty="0" smtClean="0"/>
          </a:p>
        </p:txBody>
      </p:sp>
    </p:spTree>
    <p:extLst>
      <p:ext uri="{BB962C8B-B14F-4D97-AF65-F5344CB8AC3E}">
        <p14:creationId xmlns:p14="http://schemas.microsoft.com/office/powerpoint/2010/main" val="1618569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1A3934-BF91-4F4B-BAD6-C2B4A25EEAA6}" type="slidenum">
              <a:rPr lang="zh-CN" altLang="en-US" smtClean="0"/>
              <a:pPr/>
              <a:t>3</a:t>
            </a:fld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637977" y="411013"/>
            <a:ext cx="765299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Proposed method: slice level mixed </a:t>
            </a:r>
            <a:r>
              <a:rPr lang="en-US" altLang="zh-CN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lossy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/lossless 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763953" y="934233"/>
            <a:ext cx="10740903" cy="0"/>
          </a:xfrm>
          <a:prstGeom prst="line">
            <a:avLst/>
          </a:prstGeom>
          <a:ln w="22225">
            <a:solidFill>
              <a:srgbClr val="008E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5"/>
          <p:cNvSpPr/>
          <p:nvPr/>
        </p:nvSpPr>
        <p:spPr>
          <a:xfrm>
            <a:off x="916353" y="1353771"/>
            <a:ext cx="10896744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 smtClean="0"/>
              <a:t>The </a:t>
            </a:r>
            <a:r>
              <a:rPr lang="en-US" sz="2400" dirty="0"/>
              <a:t>mixed </a:t>
            </a:r>
            <a:r>
              <a:rPr lang="en-US" sz="2400" dirty="0" err="1"/>
              <a:t>lossy</a:t>
            </a:r>
            <a:r>
              <a:rPr lang="en-US" sz="2400" dirty="0"/>
              <a:t>/lossless coding can be enabled in the encoder side by setting “</a:t>
            </a:r>
            <a:r>
              <a:rPr lang="en-US" sz="2400" dirty="0" err="1" smtClean="0"/>
              <a:t>CostMode</a:t>
            </a:r>
            <a:r>
              <a:rPr lang="en-US" sz="2400" dirty="0" smtClean="0"/>
              <a:t>=lossless”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2400" dirty="0" smtClean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 smtClean="0"/>
              <a:t>A </a:t>
            </a:r>
            <a:r>
              <a:rPr lang="en-US" sz="2400" dirty="0"/>
              <a:t>slice can be defined either a </a:t>
            </a:r>
            <a:r>
              <a:rPr lang="en-US" sz="2400" dirty="0" err="1"/>
              <a:t>lossy</a:t>
            </a:r>
            <a:r>
              <a:rPr lang="en-US" sz="2400" dirty="0"/>
              <a:t> or lossless in the encoder </a:t>
            </a:r>
            <a:r>
              <a:rPr lang="en-US" sz="2400" dirty="0" err="1"/>
              <a:t>config</a:t>
            </a:r>
            <a:r>
              <a:rPr lang="en-US" sz="2400" dirty="0"/>
              <a:t> </a:t>
            </a:r>
            <a:r>
              <a:rPr lang="en-US" sz="2400" dirty="0" smtClean="0"/>
              <a:t>file.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2400" dirty="0" smtClean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 smtClean="0"/>
              <a:t>If </a:t>
            </a:r>
            <a:r>
              <a:rPr lang="en-US" sz="2400" dirty="0"/>
              <a:t>a slice is lossless coded, all in-loop filters are disabled. For </a:t>
            </a:r>
            <a:r>
              <a:rPr lang="en-US" sz="2400" dirty="0" err="1"/>
              <a:t>lossy</a:t>
            </a:r>
            <a:r>
              <a:rPr lang="en-US" sz="2400" dirty="0"/>
              <a:t> slice, </a:t>
            </a:r>
            <a:r>
              <a:rPr lang="en-US" sz="2400" dirty="0" err="1"/>
              <a:t>deblocking</a:t>
            </a:r>
            <a:r>
              <a:rPr lang="en-US" sz="2400" dirty="0"/>
              <a:t> filter, ALF, and SAO are enabled. </a:t>
            </a:r>
            <a:endParaRPr lang="en-US" sz="2400" dirty="0" smtClean="0"/>
          </a:p>
          <a:p>
            <a:r>
              <a:rPr lang="en-US" sz="2400" dirty="0" smtClean="0"/>
              <a:t> 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 smtClean="0"/>
              <a:t>For </a:t>
            </a:r>
            <a:r>
              <a:rPr lang="en-US" sz="2400" dirty="0"/>
              <a:t>a lossless slice, </a:t>
            </a:r>
            <a:r>
              <a:rPr lang="en-US" sz="2400" dirty="0" err="1"/>
              <a:t>slice_ts_residual_coding_disabled_flag</a:t>
            </a:r>
            <a:r>
              <a:rPr lang="en-US" sz="2400" dirty="0"/>
              <a:t> is set to 1. For a </a:t>
            </a:r>
            <a:r>
              <a:rPr lang="en-US" sz="2400" dirty="0" err="1"/>
              <a:t>lossy</a:t>
            </a:r>
            <a:r>
              <a:rPr lang="en-US" sz="2400" dirty="0"/>
              <a:t> slice, </a:t>
            </a:r>
            <a:r>
              <a:rPr lang="en-US" sz="2400" dirty="0" err="1"/>
              <a:t>slice_ts_residual_coding_disabled_flag</a:t>
            </a:r>
            <a:r>
              <a:rPr lang="en-US" sz="2400" dirty="0"/>
              <a:t> = 0.</a:t>
            </a:r>
          </a:p>
        </p:txBody>
      </p:sp>
    </p:spTree>
    <p:extLst>
      <p:ext uri="{BB962C8B-B14F-4D97-AF65-F5344CB8AC3E}">
        <p14:creationId xmlns:p14="http://schemas.microsoft.com/office/powerpoint/2010/main" val="958563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1A3934-BF91-4F4B-BAD6-C2B4A25EEAA6}" type="slidenum">
              <a:rPr lang="zh-CN" altLang="en-US" smtClean="0"/>
              <a:pPr/>
              <a:t>4</a:t>
            </a:fld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637977" y="411013"/>
            <a:ext cx="819500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Example 1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BQTerrace_1920x1080_60, </a:t>
            </a:r>
            <a:r>
              <a:rPr lang="en-US" altLang="zh-CN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lossy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QP : 55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763953" y="934233"/>
            <a:ext cx="10740903" cy="0"/>
          </a:xfrm>
          <a:prstGeom prst="line">
            <a:avLst/>
          </a:prstGeom>
          <a:ln w="22225">
            <a:solidFill>
              <a:srgbClr val="008E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Group 1"/>
          <p:cNvGrpSpPr/>
          <p:nvPr/>
        </p:nvGrpSpPr>
        <p:grpSpPr>
          <a:xfrm>
            <a:off x="2349333" y="1515701"/>
            <a:ext cx="7493334" cy="4545191"/>
            <a:chOff x="2349333" y="1515701"/>
            <a:chExt cx="7493334" cy="4545191"/>
          </a:xfrm>
        </p:grpSpPr>
        <p:sp>
          <p:nvSpPr>
            <p:cNvPr id="6" name="Rectangle 5"/>
            <p:cNvSpPr/>
            <p:nvPr/>
          </p:nvSpPr>
          <p:spPr>
            <a:xfrm>
              <a:off x="2978506" y="1515701"/>
              <a:ext cx="578876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err="1"/>
                <a:t>SliceLosslessArray</a:t>
              </a:r>
              <a:r>
                <a:rPr lang="en-US" dirty="0"/>
                <a:t>           : 0 0 0 0 0 0 1 1 1 0 0 0 0 0 0</a:t>
              </a:r>
            </a:p>
          </p:txBody>
        </p:sp>
        <p:grpSp>
          <p:nvGrpSpPr>
            <p:cNvPr id="8" name="Group 7"/>
            <p:cNvGrpSpPr/>
            <p:nvPr/>
          </p:nvGrpSpPr>
          <p:grpSpPr>
            <a:xfrm>
              <a:off x="2349333" y="1855505"/>
              <a:ext cx="7493334" cy="4205387"/>
              <a:chOff x="2349333" y="1855505"/>
              <a:chExt cx="7493334" cy="4205387"/>
            </a:xfrm>
          </p:grpSpPr>
          <p:pic>
            <p:nvPicPr>
              <p:cNvPr id="5" name="Picture 4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349333" y="1858075"/>
                <a:ext cx="7493334" cy="4202817"/>
              </a:xfrm>
              <a:prstGeom prst="rect">
                <a:avLst/>
              </a:prstGeom>
            </p:spPr>
          </p:pic>
          <p:sp>
            <p:nvSpPr>
              <p:cNvPr id="11" name="Rectangle 10"/>
              <p:cNvSpPr/>
              <p:nvPr/>
            </p:nvSpPr>
            <p:spPr>
              <a:xfrm>
                <a:off x="2380365" y="1855505"/>
                <a:ext cx="312906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dirty="0" smtClean="0"/>
                  <a:t>0</a:t>
                </a:r>
                <a:endParaRPr lang="en-US" dirty="0"/>
              </a:p>
            </p:txBody>
          </p:sp>
          <p:sp>
            <p:nvSpPr>
              <p:cNvPr id="13" name="Rectangle 12"/>
              <p:cNvSpPr/>
              <p:nvPr/>
            </p:nvSpPr>
            <p:spPr>
              <a:xfrm>
                <a:off x="3873606" y="1855505"/>
                <a:ext cx="312906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dirty="0" smtClean="0"/>
                  <a:t>0</a:t>
                </a:r>
                <a:endParaRPr lang="en-US" dirty="0"/>
              </a:p>
            </p:txBody>
          </p:sp>
          <p:sp>
            <p:nvSpPr>
              <p:cNvPr id="14" name="Rectangle 13"/>
              <p:cNvSpPr/>
              <p:nvPr/>
            </p:nvSpPr>
            <p:spPr>
              <a:xfrm>
                <a:off x="5364895" y="1859613"/>
                <a:ext cx="312906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dirty="0" smtClean="0"/>
                  <a:t>0</a:t>
                </a:r>
                <a:endParaRPr lang="en-US" dirty="0"/>
              </a:p>
            </p:txBody>
          </p:sp>
          <p:sp>
            <p:nvSpPr>
              <p:cNvPr id="16" name="Rectangle 15"/>
              <p:cNvSpPr/>
              <p:nvPr/>
            </p:nvSpPr>
            <p:spPr>
              <a:xfrm>
                <a:off x="6856184" y="1886318"/>
                <a:ext cx="312906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dirty="0" smtClean="0"/>
                  <a:t>0</a:t>
                </a:r>
                <a:endParaRPr lang="en-US" dirty="0"/>
              </a:p>
            </p:txBody>
          </p:sp>
          <p:sp>
            <p:nvSpPr>
              <p:cNvPr id="17" name="Rectangle 16"/>
              <p:cNvSpPr/>
              <p:nvPr/>
            </p:nvSpPr>
            <p:spPr>
              <a:xfrm>
                <a:off x="8347473" y="1855505"/>
                <a:ext cx="312906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dirty="0" smtClean="0"/>
                  <a:t>0</a:t>
                </a:r>
                <a:endParaRPr lang="en-US" dirty="0"/>
              </a:p>
            </p:txBody>
          </p:sp>
          <p:sp>
            <p:nvSpPr>
              <p:cNvPr id="18" name="Rectangle 17"/>
              <p:cNvSpPr/>
              <p:nvPr/>
            </p:nvSpPr>
            <p:spPr>
              <a:xfrm>
                <a:off x="8347473" y="3340356"/>
                <a:ext cx="312906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dirty="0" smtClean="0"/>
                  <a:t>0</a:t>
                </a:r>
                <a:endParaRPr lang="en-US" dirty="0"/>
              </a:p>
            </p:txBody>
          </p:sp>
          <p:sp>
            <p:nvSpPr>
              <p:cNvPr id="19" name="Rectangle 18"/>
              <p:cNvSpPr/>
              <p:nvPr/>
            </p:nvSpPr>
            <p:spPr>
              <a:xfrm>
                <a:off x="8347473" y="4851912"/>
                <a:ext cx="312906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dirty="0" smtClean="0"/>
                  <a:t>0</a:t>
                </a:r>
                <a:endParaRPr lang="en-US" dirty="0"/>
              </a:p>
            </p:txBody>
          </p:sp>
          <p:sp>
            <p:nvSpPr>
              <p:cNvPr id="22" name="Rectangle 21"/>
              <p:cNvSpPr/>
              <p:nvPr/>
            </p:nvSpPr>
            <p:spPr>
              <a:xfrm>
                <a:off x="6849768" y="4863376"/>
                <a:ext cx="312906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dirty="0" smtClean="0"/>
                  <a:t>0</a:t>
                </a:r>
                <a:endParaRPr lang="en-US" dirty="0"/>
              </a:p>
            </p:txBody>
          </p:sp>
          <p:sp>
            <p:nvSpPr>
              <p:cNvPr id="23" name="Rectangle 22"/>
              <p:cNvSpPr/>
              <p:nvPr/>
            </p:nvSpPr>
            <p:spPr>
              <a:xfrm>
                <a:off x="5374698" y="4863376"/>
                <a:ext cx="312906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dirty="0" smtClean="0"/>
                  <a:t>0</a:t>
                </a:r>
                <a:endParaRPr lang="en-US" dirty="0"/>
              </a:p>
            </p:txBody>
          </p:sp>
          <p:sp>
            <p:nvSpPr>
              <p:cNvPr id="24" name="Rectangle 23"/>
              <p:cNvSpPr/>
              <p:nvPr/>
            </p:nvSpPr>
            <p:spPr>
              <a:xfrm>
                <a:off x="3859675" y="4863376"/>
                <a:ext cx="312906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dirty="0" smtClean="0"/>
                  <a:t>0</a:t>
                </a:r>
                <a:endParaRPr lang="en-US" dirty="0"/>
              </a:p>
            </p:txBody>
          </p:sp>
          <p:sp>
            <p:nvSpPr>
              <p:cNvPr id="26" name="Rectangle 25"/>
              <p:cNvSpPr/>
              <p:nvPr/>
            </p:nvSpPr>
            <p:spPr>
              <a:xfrm>
                <a:off x="2384938" y="4866451"/>
                <a:ext cx="312906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dirty="0" smtClean="0"/>
                  <a:t>0</a:t>
                </a:r>
                <a:endParaRPr lang="en-US" dirty="0"/>
              </a:p>
            </p:txBody>
          </p:sp>
          <p:sp>
            <p:nvSpPr>
              <p:cNvPr id="30" name="Rectangle 29"/>
              <p:cNvSpPr/>
              <p:nvPr/>
            </p:nvSpPr>
            <p:spPr>
              <a:xfrm>
                <a:off x="2392670" y="3391181"/>
                <a:ext cx="312906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dirty="0" smtClean="0"/>
                  <a:t>0</a:t>
                </a:r>
                <a:endParaRPr lang="en-US" dirty="0"/>
              </a:p>
            </p:txBody>
          </p:sp>
          <p:sp>
            <p:nvSpPr>
              <p:cNvPr id="31" name="Rectangle 30"/>
              <p:cNvSpPr/>
              <p:nvPr/>
            </p:nvSpPr>
            <p:spPr>
              <a:xfrm>
                <a:off x="3910505" y="3391181"/>
                <a:ext cx="312906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dirty="0" smtClean="0"/>
                  <a:t>1</a:t>
                </a:r>
                <a:endParaRPr lang="en-US" dirty="0"/>
              </a:p>
            </p:txBody>
          </p:sp>
          <p:sp>
            <p:nvSpPr>
              <p:cNvPr id="32" name="Rectangle 31"/>
              <p:cNvSpPr/>
              <p:nvPr/>
            </p:nvSpPr>
            <p:spPr>
              <a:xfrm>
                <a:off x="5345316" y="3355134"/>
                <a:ext cx="312906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dirty="0" smtClean="0"/>
                  <a:t>1</a:t>
                </a:r>
                <a:endParaRPr lang="en-US" dirty="0"/>
              </a:p>
            </p:txBody>
          </p:sp>
          <p:sp>
            <p:nvSpPr>
              <p:cNvPr id="33" name="Rectangle 32"/>
              <p:cNvSpPr/>
              <p:nvPr/>
            </p:nvSpPr>
            <p:spPr>
              <a:xfrm>
                <a:off x="6856184" y="3339894"/>
                <a:ext cx="312906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dirty="0" smtClean="0"/>
                  <a:t>1</a:t>
                </a:r>
                <a:endParaRPr lang="en-US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888946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1A3934-BF91-4F4B-BAD6-C2B4A25EEAA6}" type="slidenum">
              <a:rPr lang="zh-CN" altLang="en-US" smtClean="0"/>
              <a:pPr/>
              <a:t>5</a:t>
            </a:fld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637977" y="411013"/>
            <a:ext cx="897014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Example 2: BasketballDrive_1920x1080_50, </a:t>
            </a:r>
            <a:r>
              <a:rPr lang="en-US" altLang="zh-CN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lossy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QP : 50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763953" y="934233"/>
            <a:ext cx="10740903" cy="0"/>
          </a:xfrm>
          <a:prstGeom prst="line">
            <a:avLst/>
          </a:prstGeom>
          <a:ln w="22225">
            <a:solidFill>
              <a:srgbClr val="008E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Group 2"/>
          <p:cNvGrpSpPr/>
          <p:nvPr/>
        </p:nvGrpSpPr>
        <p:grpSpPr>
          <a:xfrm>
            <a:off x="2399251" y="1288433"/>
            <a:ext cx="7494470" cy="4626417"/>
            <a:chOff x="2399251" y="1288433"/>
            <a:chExt cx="7494470" cy="4626417"/>
          </a:xfrm>
        </p:grpSpPr>
        <p:sp>
          <p:nvSpPr>
            <p:cNvPr id="6" name="Rectangle 5"/>
            <p:cNvSpPr/>
            <p:nvPr/>
          </p:nvSpPr>
          <p:spPr>
            <a:xfrm>
              <a:off x="3054007" y="1288433"/>
              <a:ext cx="578876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err="1"/>
                <a:t>SliceLosslessArray</a:t>
              </a:r>
              <a:r>
                <a:rPr lang="en-US" dirty="0"/>
                <a:t>           : 0 </a:t>
              </a:r>
              <a:r>
                <a:rPr lang="en-US" dirty="0" smtClean="0"/>
                <a:t>1 </a:t>
              </a:r>
              <a:r>
                <a:rPr lang="en-US" dirty="0"/>
                <a:t>0 </a:t>
              </a:r>
              <a:r>
                <a:rPr lang="en-US" dirty="0" smtClean="0"/>
                <a:t>1 </a:t>
              </a:r>
              <a:r>
                <a:rPr lang="en-US" dirty="0"/>
                <a:t>0 </a:t>
              </a:r>
              <a:r>
                <a:rPr lang="en-US" dirty="0" smtClean="0"/>
                <a:t>1 0 </a:t>
              </a:r>
              <a:r>
                <a:rPr lang="en-US" dirty="0"/>
                <a:t>1 </a:t>
              </a:r>
              <a:r>
                <a:rPr lang="en-US" dirty="0" smtClean="0"/>
                <a:t>0 1 </a:t>
              </a:r>
              <a:r>
                <a:rPr lang="en-US" dirty="0"/>
                <a:t>0 </a:t>
              </a:r>
              <a:r>
                <a:rPr lang="en-US" dirty="0" smtClean="0"/>
                <a:t>1 </a:t>
              </a:r>
              <a:r>
                <a:rPr lang="en-US" dirty="0"/>
                <a:t>0 </a:t>
              </a:r>
              <a:r>
                <a:rPr lang="en-US" dirty="0" smtClean="0"/>
                <a:t>1 </a:t>
              </a:r>
              <a:r>
                <a:rPr lang="en-US" dirty="0"/>
                <a:t>0</a:t>
              </a:r>
            </a:p>
          </p:txBody>
        </p:sp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399251" y="1681214"/>
              <a:ext cx="7494470" cy="4233636"/>
            </a:xfrm>
            <a:prstGeom prst="rect">
              <a:avLst/>
            </a:prstGeom>
          </p:spPr>
        </p:pic>
        <p:sp>
          <p:nvSpPr>
            <p:cNvPr id="25" name="Rectangle 24"/>
            <p:cNvSpPr/>
            <p:nvPr/>
          </p:nvSpPr>
          <p:spPr>
            <a:xfrm>
              <a:off x="2399251" y="1691140"/>
              <a:ext cx="31290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0</a:t>
              </a:r>
              <a:endParaRPr lang="en-US" dirty="0"/>
            </a:p>
          </p:txBody>
        </p:sp>
        <p:sp>
          <p:nvSpPr>
            <p:cNvPr id="27" name="Rectangle 26"/>
            <p:cNvSpPr/>
            <p:nvPr/>
          </p:nvSpPr>
          <p:spPr>
            <a:xfrm>
              <a:off x="5478011" y="1691140"/>
              <a:ext cx="31290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0</a:t>
              </a:r>
              <a:endParaRPr lang="en-US" dirty="0"/>
            </a:p>
          </p:txBody>
        </p:sp>
        <p:sp>
          <p:nvSpPr>
            <p:cNvPr id="28" name="Rectangle 27"/>
            <p:cNvSpPr/>
            <p:nvPr/>
          </p:nvSpPr>
          <p:spPr>
            <a:xfrm>
              <a:off x="8400318" y="1691140"/>
              <a:ext cx="31290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0</a:t>
              </a:r>
              <a:endParaRPr lang="en-US" dirty="0"/>
            </a:p>
          </p:txBody>
        </p:sp>
        <p:sp>
          <p:nvSpPr>
            <p:cNvPr id="29" name="Rectangle 28"/>
            <p:cNvSpPr/>
            <p:nvPr/>
          </p:nvSpPr>
          <p:spPr>
            <a:xfrm>
              <a:off x="3945764" y="3167603"/>
              <a:ext cx="31290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0</a:t>
              </a:r>
              <a:endParaRPr lang="en-US" dirty="0"/>
            </a:p>
          </p:txBody>
        </p:sp>
        <p:sp>
          <p:nvSpPr>
            <p:cNvPr id="35" name="Rectangle 34"/>
            <p:cNvSpPr/>
            <p:nvPr/>
          </p:nvSpPr>
          <p:spPr>
            <a:xfrm>
              <a:off x="6953298" y="3167603"/>
              <a:ext cx="31290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0</a:t>
              </a:r>
              <a:endParaRPr lang="en-US" dirty="0"/>
            </a:p>
          </p:txBody>
        </p:sp>
        <p:sp>
          <p:nvSpPr>
            <p:cNvPr id="40" name="Rectangle 39"/>
            <p:cNvSpPr/>
            <p:nvPr/>
          </p:nvSpPr>
          <p:spPr>
            <a:xfrm>
              <a:off x="2490355" y="4711177"/>
              <a:ext cx="31290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0</a:t>
              </a:r>
              <a:endParaRPr lang="en-US" dirty="0"/>
            </a:p>
          </p:txBody>
        </p:sp>
        <p:sp>
          <p:nvSpPr>
            <p:cNvPr id="41" name="Rectangle 40"/>
            <p:cNvSpPr/>
            <p:nvPr/>
          </p:nvSpPr>
          <p:spPr>
            <a:xfrm>
              <a:off x="5478011" y="4707741"/>
              <a:ext cx="31290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0</a:t>
              </a:r>
              <a:endParaRPr lang="en-US" dirty="0"/>
            </a:p>
          </p:txBody>
        </p:sp>
        <p:sp>
          <p:nvSpPr>
            <p:cNvPr id="46" name="Rectangle 45"/>
            <p:cNvSpPr/>
            <p:nvPr/>
          </p:nvSpPr>
          <p:spPr>
            <a:xfrm>
              <a:off x="8465667" y="4707741"/>
              <a:ext cx="31290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0</a:t>
              </a:r>
              <a:endParaRPr lang="en-US" dirty="0"/>
            </a:p>
          </p:txBody>
        </p:sp>
        <p:sp>
          <p:nvSpPr>
            <p:cNvPr id="47" name="Rectangle 46"/>
            <p:cNvSpPr/>
            <p:nvPr/>
          </p:nvSpPr>
          <p:spPr>
            <a:xfrm>
              <a:off x="3957678" y="1681213"/>
              <a:ext cx="31290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1</a:t>
              </a:r>
              <a:endParaRPr lang="en-US" dirty="0"/>
            </a:p>
          </p:txBody>
        </p:sp>
        <p:sp>
          <p:nvSpPr>
            <p:cNvPr id="48" name="Rectangle 47"/>
            <p:cNvSpPr/>
            <p:nvPr/>
          </p:nvSpPr>
          <p:spPr>
            <a:xfrm>
              <a:off x="6998344" y="1691140"/>
              <a:ext cx="31290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1</a:t>
              </a:r>
              <a:endParaRPr lang="en-US" dirty="0"/>
            </a:p>
          </p:txBody>
        </p:sp>
        <p:sp>
          <p:nvSpPr>
            <p:cNvPr id="49" name="Rectangle 48"/>
            <p:cNvSpPr/>
            <p:nvPr/>
          </p:nvSpPr>
          <p:spPr>
            <a:xfrm>
              <a:off x="2429495" y="3215606"/>
              <a:ext cx="31290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1</a:t>
              </a:r>
              <a:endParaRPr lang="en-US" dirty="0"/>
            </a:p>
          </p:txBody>
        </p:sp>
        <p:sp>
          <p:nvSpPr>
            <p:cNvPr id="50" name="Rectangle 49"/>
            <p:cNvSpPr/>
            <p:nvPr/>
          </p:nvSpPr>
          <p:spPr>
            <a:xfrm>
              <a:off x="5437029" y="3203210"/>
              <a:ext cx="31290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1</a:t>
              </a:r>
              <a:endParaRPr lang="en-US" dirty="0"/>
            </a:p>
          </p:txBody>
        </p:sp>
        <p:sp>
          <p:nvSpPr>
            <p:cNvPr id="51" name="Rectangle 50"/>
            <p:cNvSpPr/>
            <p:nvPr/>
          </p:nvSpPr>
          <p:spPr>
            <a:xfrm>
              <a:off x="8465667" y="3199440"/>
              <a:ext cx="31290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1</a:t>
              </a:r>
              <a:endParaRPr lang="en-US" dirty="0"/>
            </a:p>
          </p:txBody>
        </p:sp>
        <p:sp>
          <p:nvSpPr>
            <p:cNvPr id="52" name="Rectangle 51"/>
            <p:cNvSpPr/>
            <p:nvPr/>
          </p:nvSpPr>
          <p:spPr>
            <a:xfrm>
              <a:off x="3957678" y="4695916"/>
              <a:ext cx="31290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1</a:t>
              </a:r>
              <a:endParaRPr lang="en-US" dirty="0"/>
            </a:p>
          </p:txBody>
        </p:sp>
        <p:sp>
          <p:nvSpPr>
            <p:cNvPr id="53" name="Rectangle 52"/>
            <p:cNvSpPr/>
            <p:nvPr/>
          </p:nvSpPr>
          <p:spPr>
            <a:xfrm>
              <a:off x="6945334" y="4700891"/>
              <a:ext cx="31290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1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422123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1A3934-BF91-4F4B-BAD6-C2B4A25EEAA6}" type="slidenum">
              <a:rPr lang="zh-CN" altLang="en-US" smtClean="0"/>
              <a:pPr/>
              <a:t>6</a:t>
            </a:fld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637977" y="411013"/>
            <a:ext cx="1102192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Example 3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MissionControlClip2_2560x1440_60p_8b444, </a:t>
            </a:r>
            <a:r>
              <a:rPr lang="en-US" altLang="zh-CN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lossy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QP : 55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763953" y="934233"/>
            <a:ext cx="10740903" cy="0"/>
          </a:xfrm>
          <a:prstGeom prst="line">
            <a:avLst/>
          </a:prstGeom>
          <a:ln w="22225">
            <a:solidFill>
              <a:srgbClr val="008E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Group 1"/>
          <p:cNvGrpSpPr/>
          <p:nvPr/>
        </p:nvGrpSpPr>
        <p:grpSpPr>
          <a:xfrm>
            <a:off x="1812436" y="1331401"/>
            <a:ext cx="8289449" cy="4496586"/>
            <a:chOff x="1812436" y="1331401"/>
            <a:chExt cx="8289449" cy="4496586"/>
          </a:xfrm>
        </p:grpSpPr>
        <p:sp>
          <p:nvSpPr>
            <p:cNvPr id="6" name="Rectangle 5"/>
            <p:cNvSpPr/>
            <p:nvPr/>
          </p:nvSpPr>
          <p:spPr>
            <a:xfrm>
              <a:off x="1812436" y="1331401"/>
              <a:ext cx="828944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err="1"/>
                <a:t>SliceLosslessArray</a:t>
              </a:r>
              <a:r>
                <a:rPr lang="en-US" dirty="0"/>
                <a:t>           : 0 0 0 1 1 1 1 0 0 0 1 1 1 1 0 0 0 1 1 1 1 0 0 0 1 1 1 1</a:t>
              </a:r>
            </a:p>
          </p:txBody>
        </p:sp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476804" y="1700734"/>
              <a:ext cx="7315200" cy="4127253"/>
            </a:xfrm>
            <a:prstGeom prst="rect">
              <a:avLst/>
            </a:prstGeom>
          </p:spPr>
        </p:pic>
        <p:sp>
          <p:nvSpPr>
            <p:cNvPr id="7" name="Rectangle 6"/>
            <p:cNvSpPr/>
            <p:nvPr/>
          </p:nvSpPr>
          <p:spPr>
            <a:xfrm>
              <a:off x="2672264" y="1780248"/>
              <a:ext cx="31290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0</a:t>
              </a:r>
              <a:endParaRPr lang="en-US" dirty="0"/>
            </a:p>
          </p:txBody>
        </p:sp>
        <p:sp>
          <p:nvSpPr>
            <p:cNvPr id="8" name="Rectangle 7"/>
            <p:cNvSpPr/>
            <p:nvPr/>
          </p:nvSpPr>
          <p:spPr>
            <a:xfrm>
              <a:off x="4022891" y="1780248"/>
              <a:ext cx="31290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0</a:t>
              </a:r>
              <a:endParaRPr lang="en-US" dirty="0"/>
            </a:p>
          </p:txBody>
        </p:sp>
        <p:sp>
          <p:nvSpPr>
            <p:cNvPr id="9" name="Rectangle 8"/>
            <p:cNvSpPr/>
            <p:nvPr/>
          </p:nvSpPr>
          <p:spPr>
            <a:xfrm>
              <a:off x="5000165" y="1780248"/>
              <a:ext cx="31290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0</a:t>
              </a:r>
              <a:endParaRPr lang="en-US" dirty="0"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5000165" y="2892709"/>
              <a:ext cx="31290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0</a:t>
              </a:r>
              <a:endParaRPr lang="en-US" dirty="0"/>
            </a:p>
          </p:txBody>
        </p:sp>
        <p:sp>
          <p:nvSpPr>
            <p:cNvPr id="13" name="Rectangle 12"/>
            <p:cNvSpPr/>
            <p:nvPr/>
          </p:nvSpPr>
          <p:spPr>
            <a:xfrm>
              <a:off x="4022891" y="2801272"/>
              <a:ext cx="31290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0</a:t>
              </a:r>
              <a:endParaRPr lang="en-US" dirty="0"/>
            </a:p>
          </p:txBody>
        </p:sp>
        <p:sp>
          <p:nvSpPr>
            <p:cNvPr id="14" name="Rectangle 13"/>
            <p:cNvSpPr/>
            <p:nvPr/>
          </p:nvSpPr>
          <p:spPr>
            <a:xfrm>
              <a:off x="2936942" y="2825788"/>
              <a:ext cx="31290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0</a:t>
              </a:r>
              <a:endParaRPr lang="en-US" dirty="0"/>
            </a:p>
          </p:txBody>
        </p:sp>
        <p:sp>
          <p:nvSpPr>
            <p:cNvPr id="15" name="Rectangle 14"/>
            <p:cNvSpPr/>
            <p:nvPr/>
          </p:nvSpPr>
          <p:spPr>
            <a:xfrm>
              <a:off x="2851741" y="3950842"/>
              <a:ext cx="31290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0</a:t>
              </a:r>
              <a:endParaRPr lang="en-US" dirty="0"/>
            </a:p>
          </p:txBody>
        </p:sp>
        <p:sp>
          <p:nvSpPr>
            <p:cNvPr id="16" name="Rectangle 15"/>
            <p:cNvSpPr/>
            <p:nvPr/>
          </p:nvSpPr>
          <p:spPr>
            <a:xfrm>
              <a:off x="4013191" y="3936535"/>
              <a:ext cx="31290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0</a:t>
              </a:r>
              <a:endParaRPr lang="en-US" dirty="0"/>
            </a:p>
          </p:txBody>
        </p:sp>
        <p:sp>
          <p:nvSpPr>
            <p:cNvPr id="17" name="Rectangle 16"/>
            <p:cNvSpPr/>
            <p:nvPr/>
          </p:nvSpPr>
          <p:spPr>
            <a:xfrm>
              <a:off x="4990465" y="3936535"/>
              <a:ext cx="31290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0</a:t>
              </a:r>
              <a:endParaRPr lang="en-US" dirty="0"/>
            </a:p>
          </p:txBody>
        </p:sp>
        <p:sp>
          <p:nvSpPr>
            <p:cNvPr id="18" name="Rectangle 17"/>
            <p:cNvSpPr/>
            <p:nvPr/>
          </p:nvSpPr>
          <p:spPr>
            <a:xfrm>
              <a:off x="4990465" y="4974070"/>
              <a:ext cx="31290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0</a:t>
              </a:r>
              <a:endParaRPr lang="en-US" dirty="0"/>
            </a:p>
          </p:txBody>
        </p:sp>
        <p:sp>
          <p:nvSpPr>
            <p:cNvPr id="19" name="Rectangle 18"/>
            <p:cNvSpPr/>
            <p:nvPr/>
          </p:nvSpPr>
          <p:spPr>
            <a:xfrm>
              <a:off x="3904461" y="5037073"/>
              <a:ext cx="31290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0</a:t>
              </a:r>
              <a:endParaRPr lang="en-US" dirty="0"/>
            </a:p>
          </p:txBody>
        </p:sp>
        <p:sp>
          <p:nvSpPr>
            <p:cNvPr id="20" name="Rectangle 19"/>
            <p:cNvSpPr/>
            <p:nvPr/>
          </p:nvSpPr>
          <p:spPr>
            <a:xfrm>
              <a:off x="2936942" y="4996382"/>
              <a:ext cx="31290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0</a:t>
              </a:r>
              <a:endParaRPr lang="en-US" dirty="0"/>
            </a:p>
          </p:txBody>
        </p:sp>
        <p:sp>
          <p:nvSpPr>
            <p:cNvPr id="21" name="Rectangle 20"/>
            <p:cNvSpPr/>
            <p:nvPr/>
          </p:nvSpPr>
          <p:spPr>
            <a:xfrm>
              <a:off x="6148941" y="1913234"/>
              <a:ext cx="31290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1</a:t>
              </a:r>
              <a:endParaRPr lang="en-US" dirty="0"/>
            </a:p>
          </p:txBody>
        </p:sp>
        <p:sp>
          <p:nvSpPr>
            <p:cNvPr id="22" name="Rectangle 21"/>
            <p:cNvSpPr/>
            <p:nvPr/>
          </p:nvSpPr>
          <p:spPr>
            <a:xfrm>
              <a:off x="6105904" y="2919445"/>
              <a:ext cx="31290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1</a:t>
              </a:r>
              <a:endParaRPr lang="en-US" dirty="0"/>
            </a:p>
          </p:txBody>
        </p:sp>
        <p:sp>
          <p:nvSpPr>
            <p:cNvPr id="23" name="Rectangle 22"/>
            <p:cNvSpPr/>
            <p:nvPr/>
          </p:nvSpPr>
          <p:spPr>
            <a:xfrm>
              <a:off x="6134404" y="4004384"/>
              <a:ext cx="31290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1</a:t>
              </a:r>
              <a:endParaRPr lang="en-US" dirty="0"/>
            </a:p>
          </p:txBody>
        </p:sp>
        <p:sp>
          <p:nvSpPr>
            <p:cNvPr id="24" name="Rectangle 23"/>
            <p:cNvSpPr/>
            <p:nvPr/>
          </p:nvSpPr>
          <p:spPr>
            <a:xfrm>
              <a:off x="6089028" y="5075380"/>
              <a:ext cx="31290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1</a:t>
              </a:r>
              <a:endParaRPr lang="en-US" dirty="0"/>
            </a:p>
          </p:txBody>
        </p:sp>
        <p:sp>
          <p:nvSpPr>
            <p:cNvPr id="26" name="Rectangle 25"/>
            <p:cNvSpPr/>
            <p:nvPr/>
          </p:nvSpPr>
          <p:spPr>
            <a:xfrm>
              <a:off x="7234781" y="5075380"/>
              <a:ext cx="31290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1</a:t>
              </a:r>
              <a:endParaRPr lang="en-US" dirty="0"/>
            </a:p>
          </p:txBody>
        </p:sp>
        <p:sp>
          <p:nvSpPr>
            <p:cNvPr id="27" name="Rectangle 26"/>
            <p:cNvSpPr/>
            <p:nvPr/>
          </p:nvSpPr>
          <p:spPr>
            <a:xfrm>
              <a:off x="7139401" y="4152326"/>
              <a:ext cx="31290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1</a:t>
              </a:r>
              <a:endParaRPr lang="en-US" dirty="0"/>
            </a:p>
          </p:txBody>
        </p:sp>
        <p:sp>
          <p:nvSpPr>
            <p:cNvPr id="28" name="Rectangle 27"/>
            <p:cNvSpPr/>
            <p:nvPr/>
          </p:nvSpPr>
          <p:spPr>
            <a:xfrm>
              <a:off x="7238252" y="3018725"/>
              <a:ext cx="31290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1</a:t>
              </a:r>
              <a:endParaRPr lang="en-US" dirty="0"/>
            </a:p>
          </p:txBody>
        </p:sp>
        <p:sp>
          <p:nvSpPr>
            <p:cNvPr id="29" name="Rectangle 28"/>
            <p:cNvSpPr/>
            <p:nvPr/>
          </p:nvSpPr>
          <p:spPr>
            <a:xfrm>
              <a:off x="7238252" y="2121030"/>
              <a:ext cx="31290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1</a:t>
              </a:r>
              <a:endParaRPr lang="en-US" dirty="0"/>
            </a:p>
          </p:txBody>
        </p:sp>
        <p:sp>
          <p:nvSpPr>
            <p:cNvPr id="30" name="Rectangle 29"/>
            <p:cNvSpPr/>
            <p:nvPr/>
          </p:nvSpPr>
          <p:spPr>
            <a:xfrm>
              <a:off x="8320389" y="2121030"/>
              <a:ext cx="31290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1</a:t>
              </a:r>
              <a:endParaRPr lang="en-US" dirty="0"/>
            </a:p>
          </p:txBody>
        </p:sp>
        <p:sp>
          <p:nvSpPr>
            <p:cNvPr id="31" name="Rectangle 30"/>
            <p:cNvSpPr/>
            <p:nvPr/>
          </p:nvSpPr>
          <p:spPr>
            <a:xfrm>
              <a:off x="8320389" y="3002717"/>
              <a:ext cx="31290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1</a:t>
              </a:r>
              <a:endParaRPr lang="en-US" dirty="0"/>
            </a:p>
          </p:txBody>
        </p:sp>
        <p:sp>
          <p:nvSpPr>
            <p:cNvPr id="32" name="Rectangle 31"/>
            <p:cNvSpPr/>
            <p:nvPr/>
          </p:nvSpPr>
          <p:spPr>
            <a:xfrm>
              <a:off x="8320389" y="4134965"/>
              <a:ext cx="31290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1</a:t>
              </a:r>
              <a:endParaRPr lang="en-US" dirty="0"/>
            </a:p>
          </p:txBody>
        </p:sp>
        <p:sp>
          <p:nvSpPr>
            <p:cNvPr id="33" name="Rectangle 32"/>
            <p:cNvSpPr/>
            <p:nvPr/>
          </p:nvSpPr>
          <p:spPr>
            <a:xfrm>
              <a:off x="8320389" y="5160943"/>
              <a:ext cx="31290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1</a:t>
              </a:r>
              <a:endParaRPr lang="en-US" dirty="0"/>
            </a:p>
          </p:txBody>
        </p:sp>
        <p:sp>
          <p:nvSpPr>
            <p:cNvPr id="34" name="Rectangle 33"/>
            <p:cNvSpPr/>
            <p:nvPr/>
          </p:nvSpPr>
          <p:spPr>
            <a:xfrm>
              <a:off x="9184830" y="5044969"/>
              <a:ext cx="31290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1</a:t>
              </a:r>
              <a:endParaRPr lang="en-US" dirty="0"/>
            </a:p>
          </p:txBody>
        </p:sp>
        <p:sp>
          <p:nvSpPr>
            <p:cNvPr id="35" name="Rectangle 34"/>
            <p:cNvSpPr/>
            <p:nvPr/>
          </p:nvSpPr>
          <p:spPr>
            <a:xfrm>
              <a:off x="9168933" y="4230469"/>
              <a:ext cx="31290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1</a:t>
              </a:r>
              <a:endParaRPr lang="en-US" dirty="0"/>
            </a:p>
          </p:txBody>
        </p:sp>
        <p:sp>
          <p:nvSpPr>
            <p:cNvPr id="36" name="Rectangle 35"/>
            <p:cNvSpPr/>
            <p:nvPr/>
          </p:nvSpPr>
          <p:spPr>
            <a:xfrm>
              <a:off x="9168933" y="3170604"/>
              <a:ext cx="31290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1</a:t>
              </a:r>
              <a:endParaRPr lang="en-US" dirty="0"/>
            </a:p>
          </p:txBody>
        </p:sp>
        <p:sp>
          <p:nvSpPr>
            <p:cNvPr id="38" name="Rectangle 37"/>
            <p:cNvSpPr/>
            <p:nvPr/>
          </p:nvSpPr>
          <p:spPr>
            <a:xfrm>
              <a:off x="9196761" y="2103054"/>
              <a:ext cx="31290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1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95528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1A3934-BF91-4F4B-BAD6-C2B4A25EEAA6}" type="slidenum">
              <a:rPr lang="zh-CN" altLang="en-US" smtClean="0"/>
              <a:pPr/>
              <a:t>7</a:t>
            </a:fld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637977" y="411013"/>
            <a:ext cx="605313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Proposed CTC for mixed </a:t>
            </a:r>
            <a:r>
              <a:rPr lang="en-US" altLang="zh-CN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lossy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/lossless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763953" y="934233"/>
            <a:ext cx="10740903" cy="0"/>
          </a:xfrm>
          <a:prstGeom prst="line">
            <a:avLst/>
          </a:prstGeom>
          <a:ln w="22225">
            <a:solidFill>
              <a:srgbClr val="008E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Rectangle 4"/>
          <p:cNvSpPr/>
          <p:nvPr/>
        </p:nvSpPr>
        <p:spPr>
          <a:xfrm>
            <a:off x="950752" y="1050532"/>
            <a:ext cx="1055410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marR="0" lvl="0" indent="-342900" algn="just" fontAlgn="auto" hangingPunct="0">
              <a:spcBef>
                <a:spcPts val="680"/>
              </a:spcBef>
              <a:spcAft>
                <a:spcPts val="0"/>
              </a:spcAft>
              <a:buFont typeface="Symbol" panose="05050102010706020507" pitchFamily="18" charset="2"/>
              <a:buChar char="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Mixed </a:t>
            </a:r>
            <a:r>
              <a:rPr lang="en-US" sz="24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lossy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/lossless for camera capture </a:t>
            </a:r>
            <a:r>
              <a:rPr lang="en-US" sz="2400" dirty="0" smtClean="0">
                <a:latin typeface="Times New Roman" panose="02020603050405020304" pitchFamily="18" charset="0"/>
                <a:ea typeface="SimSun" panose="02010600030101010101" pitchFamily="2" charset="-122"/>
              </a:rPr>
              <a:t>content: class A, B, 420 </a:t>
            </a:r>
            <a:endParaRPr lang="en-US" sz="24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342900" marR="0" lvl="0" indent="-342900" algn="just" fontAlgn="auto" hangingPunct="0"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Mixed </a:t>
            </a:r>
            <a:r>
              <a:rPr lang="en-US" sz="24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lossy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/lossless for mixed </a:t>
            </a:r>
            <a:r>
              <a:rPr lang="en-US" sz="2400" dirty="0" smtClean="0">
                <a:latin typeface="Times New Roman" panose="02020603050405020304" pitchFamily="18" charset="0"/>
                <a:ea typeface="SimSun" panose="02010600030101010101" pitchFamily="2" charset="-122"/>
              </a:rPr>
              <a:t>content: Class M for 444</a:t>
            </a:r>
            <a:endParaRPr lang="en-US" sz="24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pic>
        <p:nvPicPr>
          <p:cNvPr id="39" name="Picture 38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2180" y="2231473"/>
            <a:ext cx="4876139" cy="2384844"/>
          </a:xfrm>
          <a:prstGeom prst="rect">
            <a:avLst/>
          </a:prstGeom>
          <a:noFill/>
        </p:spPr>
      </p:pic>
      <p:pic>
        <p:nvPicPr>
          <p:cNvPr id="40" name="Picture 39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0024" y="2642532"/>
            <a:ext cx="3145774" cy="1476407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1367406" y="4571568"/>
            <a:ext cx="35446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Slice layout for class A sequence</a:t>
            </a:r>
            <a:endParaRPr lang="en-US" dirty="0"/>
          </a:p>
        </p:txBody>
      </p:sp>
      <p:sp>
        <p:nvSpPr>
          <p:cNvPr id="41" name="TextBox 40"/>
          <p:cNvSpPr txBox="1"/>
          <p:nvPr/>
        </p:nvSpPr>
        <p:spPr>
          <a:xfrm>
            <a:off x="6691109" y="4175020"/>
            <a:ext cx="35446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Slice layout for class </a:t>
            </a:r>
            <a:r>
              <a:rPr lang="en-US" dirty="0" err="1" smtClean="0"/>
              <a:t>Bsequence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4354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1A3934-BF91-4F4B-BAD6-C2B4A25EEAA6}" type="slidenum">
              <a:rPr lang="zh-CN" altLang="en-US" smtClean="0"/>
              <a:pPr/>
              <a:t>8</a:t>
            </a:fld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637977" y="411013"/>
            <a:ext cx="874624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Class M: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Basketball_Screen_2560x1440_60p_8b444.yuv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763953" y="934233"/>
            <a:ext cx="10740903" cy="0"/>
          </a:xfrm>
          <a:prstGeom prst="line">
            <a:avLst/>
          </a:prstGeom>
          <a:ln w="22225">
            <a:solidFill>
              <a:srgbClr val="008E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11722" y="1457453"/>
            <a:ext cx="7439350" cy="4229537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6459523" y="1457453"/>
            <a:ext cx="2991549" cy="2225314"/>
          </a:xfrm>
          <a:prstGeom prst="rect">
            <a:avLst/>
          </a:prstGeom>
          <a:noFill/>
          <a:ln w="349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ectangle 38"/>
          <p:cNvSpPr/>
          <p:nvPr/>
        </p:nvSpPr>
        <p:spPr>
          <a:xfrm>
            <a:off x="2028500" y="3682767"/>
            <a:ext cx="3298509" cy="2004223"/>
          </a:xfrm>
          <a:prstGeom prst="rect">
            <a:avLst/>
          </a:prstGeom>
          <a:noFill/>
          <a:ln w="349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 39"/>
          <p:cNvSpPr/>
          <p:nvPr/>
        </p:nvSpPr>
        <p:spPr>
          <a:xfrm>
            <a:off x="7582013" y="3707935"/>
            <a:ext cx="1885838" cy="1979056"/>
          </a:xfrm>
          <a:prstGeom prst="rect">
            <a:avLst/>
          </a:prstGeom>
          <a:noFill/>
          <a:ln w="349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1" name="Straight Arrow Connector 40"/>
          <p:cNvCxnSpPr/>
          <p:nvPr/>
        </p:nvCxnSpPr>
        <p:spPr>
          <a:xfrm flipH="1">
            <a:off x="7789632" y="1295069"/>
            <a:ext cx="2616321" cy="997379"/>
          </a:xfrm>
          <a:prstGeom prst="straightConnector1">
            <a:avLst/>
          </a:prstGeom>
          <a:ln w="317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Box 41"/>
          <p:cNvSpPr txBox="1"/>
          <p:nvPr/>
        </p:nvSpPr>
        <p:spPr>
          <a:xfrm>
            <a:off x="9695200" y="959401"/>
            <a:ext cx="16081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Lossless area</a:t>
            </a:r>
            <a:endParaRPr lang="en-US" dirty="0"/>
          </a:p>
        </p:txBody>
      </p:sp>
      <p:cxnSp>
        <p:nvCxnSpPr>
          <p:cNvPr id="43" name="Straight Arrow Connector 42"/>
          <p:cNvCxnSpPr/>
          <p:nvPr/>
        </p:nvCxnSpPr>
        <p:spPr>
          <a:xfrm flipH="1" flipV="1">
            <a:off x="8387040" y="4554334"/>
            <a:ext cx="1545525" cy="1132656"/>
          </a:xfrm>
          <a:prstGeom prst="straightConnector1">
            <a:avLst/>
          </a:prstGeom>
          <a:ln w="317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/>
          <p:cNvSpPr txBox="1"/>
          <p:nvPr/>
        </p:nvSpPr>
        <p:spPr>
          <a:xfrm>
            <a:off x="9368598" y="5759987"/>
            <a:ext cx="16081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Lossless area</a:t>
            </a:r>
            <a:endParaRPr lang="en-US" dirty="0"/>
          </a:p>
        </p:txBody>
      </p:sp>
      <p:cxnSp>
        <p:nvCxnSpPr>
          <p:cNvPr id="45" name="Straight Arrow Connector 44"/>
          <p:cNvCxnSpPr/>
          <p:nvPr/>
        </p:nvCxnSpPr>
        <p:spPr>
          <a:xfrm flipV="1">
            <a:off x="1563787" y="5120662"/>
            <a:ext cx="1045189" cy="566329"/>
          </a:xfrm>
          <a:prstGeom prst="straightConnector1">
            <a:avLst/>
          </a:prstGeom>
          <a:ln w="317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46"/>
          <p:cNvSpPr txBox="1"/>
          <p:nvPr/>
        </p:nvSpPr>
        <p:spPr>
          <a:xfrm>
            <a:off x="763953" y="5759987"/>
            <a:ext cx="16081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Lossless area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5711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637977" y="411013"/>
            <a:ext cx="849777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Class M: MissionControlClip2_2560x1440_60p_8b444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763953" y="934233"/>
            <a:ext cx="10740903" cy="0"/>
          </a:xfrm>
          <a:prstGeom prst="line">
            <a:avLst/>
          </a:prstGeom>
          <a:ln w="22225">
            <a:solidFill>
              <a:srgbClr val="008E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Box 41"/>
          <p:cNvSpPr txBox="1"/>
          <p:nvPr/>
        </p:nvSpPr>
        <p:spPr>
          <a:xfrm>
            <a:off x="9695200" y="959401"/>
            <a:ext cx="16081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Lossless area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40908" y="1347681"/>
            <a:ext cx="7254292" cy="4078424"/>
          </a:xfrm>
          <a:prstGeom prst="rect">
            <a:avLst/>
          </a:prstGeom>
        </p:spPr>
      </p:pic>
      <p:cxnSp>
        <p:nvCxnSpPr>
          <p:cNvPr id="16" name="Straight Arrow Connector 15"/>
          <p:cNvCxnSpPr/>
          <p:nvPr/>
        </p:nvCxnSpPr>
        <p:spPr>
          <a:xfrm flipH="1">
            <a:off x="8573549" y="1295069"/>
            <a:ext cx="1832405" cy="1523632"/>
          </a:xfrm>
          <a:prstGeom prst="straightConnector1">
            <a:avLst/>
          </a:prstGeom>
          <a:ln w="317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ectangle 18"/>
          <p:cNvSpPr/>
          <p:nvPr/>
        </p:nvSpPr>
        <p:spPr>
          <a:xfrm>
            <a:off x="5729681" y="1360057"/>
            <a:ext cx="3965519" cy="4084995"/>
          </a:xfrm>
          <a:prstGeom prst="rect">
            <a:avLst/>
          </a:prstGeom>
          <a:noFill/>
          <a:ln w="349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4549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浅色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18043</TotalTime>
  <Words>420</Words>
  <Application>Microsoft Office PowerPoint</Application>
  <PresentationFormat>Widescreen</PresentationFormat>
  <Paragraphs>140</Paragraphs>
  <Slides>15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3" baseType="lpstr">
      <vt:lpstr>Microsoft YaHei</vt:lpstr>
      <vt:lpstr>宋体</vt:lpstr>
      <vt:lpstr>宋体</vt:lpstr>
      <vt:lpstr>Arial</vt:lpstr>
      <vt:lpstr>DengXian</vt:lpstr>
      <vt:lpstr>Symbol</vt:lpstr>
      <vt:lpstr>Times New Roman</vt:lpstr>
      <vt:lpstr>浅色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Back-up</vt:lpstr>
      <vt:lpstr>Original 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Office 用户</dc:creator>
  <cp:lastModifiedBy>SARWER, Mohammed Golam</cp:lastModifiedBy>
  <cp:revision>1461</cp:revision>
  <dcterms:created xsi:type="dcterms:W3CDTF">2018-05-21T01:42:17Z</dcterms:created>
  <dcterms:modified xsi:type="dcterms:W3CDTF">2020-04-18T08:21:22Z</dcterms:modified>
</cp:coreProperties>
</file>