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7"/>
  </p:notesMasterIdLst>
  <p:handoutMasterIdLst>
    <p:handoutMasterId r:id="rId8"/>
  </p:handoutMasterIdLst>
  <p:sldIdLst>
    <p:sldId id="334" r:id="rId2"/>
    <p:sldId id="328" r:id="rId3"/>
    <p:sldId id="373" r:id="rId4"/>
    <p:sldId id="371" r:id="rId5"/>
    <p:sldId id="37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2020/4/15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2020/4/15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53167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26541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25622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JVET-R0097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/>
              <a:t>AHG9:Transform and transform-skip related HLS clean-up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2020/4/15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659892" y="1405576"/>
            <a:ext cx="9279352" cy="1166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sps_max_luma_transform_size_64_flag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equal to 1 specifies that the maximum transform size in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samples is equal to 64. sps_max_luma_transform_size_64_flag equal to 0 specifies that the maximum transform size in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luma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samples is equal to 32.</a:t>
            </a:r>
            <a:endParaRPr lang="en-US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spcBef>
                <a:spcPts val="680"/>
              </a:spcBef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When </a:t>
            </a:r>
            <a:r>
              <a:rPr lang="en-CA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CtbSizeY</a:t>
            </a:r>
            <a:r>
              <a:rPr lang="en-CA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is less than 64, the value of sps_max_luma_transform_size_64_flag shall be equal to 0.</a:t>
            </a:r>
            <a:endParaRPr lang="en-US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06566" y="3037263"/>
            <a:ext cx="108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/>
              <a:t>In current VVC design, sps_max_luma_transform_size_64_flag is always signalled regardless of the value of CTB size</a:t>
            </a:r>
            <a:r>
              <a:rPr lang="en-CA" dirty="0" smtClean="0"/>
              <a:t>.</a:t>
            </a:r>
          </a:p>
          <a:p>
            <a:r>
              <a:rPr lang="en-CA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0147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Aspect 1: </a:t>
            </a:r>
            <a:r>
              <a:rPr lang="en-C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of maximum transform size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113937"/>
              </p:ext>
            </p:extLst>
          </p:nvPr>
        </p:nvGraphicFramePr>
        <p:xfrm>
          <a:off x="2199184" y="3342479"/>
          <a:ext cx="7250133" cy="731520"/>
        </p:xfrm>
        <a:graphic>
          <a:graphicData uri="http://schemas.openxmlformats.org/drawingml/2006/table">
            <a:tbl>
              <a:tblPr/>
              <a:tblGrid>
                <a:gridCol w="6325298">
                  <a:extLst>
                    <a:ext uri="{9D8B030D-6E8A-4147-A177-3AD203B41FA5}">
                      <a16:colId xmlns:a16="http://schemas.microsoft.com/office/drawing/2014/main" val="29614728"/>
                    </a:ext>
                  </a:extLst>
                </a:gridCol>
                <a:gridCol w="924835">
                  <a:extLst>
                    <a:ext uri="{9D8B030D-6E8A-4147-A177-3AD203B41FA5}">
                      <a16:colId xmlns:a16="http://schemas.microsoft.com/office/drawing/2014/main" val="12397894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CA" sz="2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(</a:t>
                      </a:r>
                      <a:r>
                        <a:rPr lang="en-CA" sz="24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CtbSizeY</a:t>
                      </a:r>
                      <a:r>
                        <a:rPr lang="en-CA" sz="2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&gt; 32)</a:t>
                      </a:r>
                      <a:endParaRPr lang="en-US" sz="2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95934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24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 sps_max_luma_transform_size_64_flag</a:t>
                      </a:r>
                      <a:endParaRPr lang="en-US" sz="2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2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866371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659892" y="1405576"/>
            <a:ext cx="9279352" cy="1413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sps_max_luma_transform_size_64_flag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equal to 1 specifies that the maximum transform size in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samples is equal to 64. sps_max_luma_transform_size_64_flag equal to 0 specifies that the maximum transform size in </a:t>
            </a:r>
            <a:r>
              <a:rPr lang="en-CA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luma</a:t>
            </a:r>
            <a:r>
              <a:rPr lang="en-CA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samples is equal to 32. </a:t>
            </a:r>
            <a:r>
              <a:rPr lang="en-CA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When not present, the value of sps_max_luma_transform_size_64_flag is inferred to be equal to 0.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When </a:t>
            </a:r>
            <a:r>
              <a:rPr lang="en-CA" sz="1600" strike="sngStrike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CtbSizeY</a:t>
            </a:r>
            <a:r>
              <a:rPr lang="en-CA" sz="1600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is less than 64, the value of sps_max_luma_transform_size_64_flag shall be equal to 0.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50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99629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Aspect 2: </a:t>
            </a:r>
            <a:r>
              <a:rPr lang="en-C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of </a:t>
            </a:r>
            <a:r>
              <a:rPr lang="en-C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slice_ts_residual_coding_disabled_flag</a:t>
            </a:r>
            <a:r>
              <a:rPr lang="en-C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63953" y="1201371"/>
            <a:ext cx="108967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/>
              <a:t>In the current VVC draft, </a:t>
            </a:r>
            <a:r>
              <a:rPr lang="en-CA" dirty="0" err="1"/>
              <a:t>slice_ts_residual_coding_disabled_flag</a:t>
            </a:r>
            <a:r>
              <a:rPr lang="en-CA" dirty="0"/>
              <a:t>  is always signalled in the slice header. However, in most of the cases, the codec operates in </a:t>
            </a:r>
            <a:r>
              <a:rPr lang="en-CA" dirty="0" err="1"/>
              <a:t>lossy</a:t>
            </a:r>
            <a:r>
              <a:rPr lang="en-CA" dirty="0"/>
              <a:t> mode and the possibility of setting </a:t>
            </a:r>
            <a:r>
              <a:rPr lang="en-CA" dirty="0" err="1"/>
              <a:t>slice_ts_residual_coding_disabled_flag</a:t>
            </a:r>
            <a:r>
              <a:rPr lang="en-CA" dirty="0"/>
              <a:t> = 0 is much higher. 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277420"/>
              </p:ext>
            </p:extLst>
          </p:nvPr>
        </p:nvGraphicFramePr>
        <p:xfrm>
          <a:off x="2919368" y="2652719"/>
          <a:ext cx="7132687" cy="1920240"/>
        </p:xfrm>
        <a:graphic>
          <a:graphicData uri="http://schemas.openxmlformats.org/drawingml/2006/table">
            <a:tbl>
              <a:tblPr/>
              <a:tblGrid>
                <a:gridCol w="5821960">
                  <a:extLst>
                    <a:ext uri="{9D8B030D-6E8A-4147-A177-3AD203B41FA5}">
                      <a16:colId xmlns:a16="http://schemas.microsoft.com/office/drawing/2014/main" val="535585149"/>
                    </a:ext>
                  </a:extLst>
                </a:gridCol>
                <a:gridCol w="1310727">
                  <a:extLst>
                    <a:ext uri="{9D8B030D-6E8A-4147-A177-3AD203B41FA5}">
                      <a16:colId xmlns:a16="http://schemas.microsoft.com/office/drawing/2014/main" val="19261308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seq_parameter_set_rbsp( ) {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2335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….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642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4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sps_transform_skip_enabled_flag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6931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sps_transform_skip_enabled_flag ) {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5772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log2_transform_skip_max_size_minus2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14887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sps_bdpcm_enabled_flag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951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sps_ts_residual_coding_disabled_present_flag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49086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0838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71643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838812"/>
              </p:ext>
            </p:extLst>
          </p:nvPr>
        </p:nvGraphicFramePr>
        <p:xfrm>
          <a:off x="2919368" y="4886988"/>
          <a:ext cx="7132687" cy="1066800"/>
        </p:xfrm>
        <a:graphic>
          <a:graphicData uri="http://schemas.openxmlformats.org/drawingml/2006/table">
            <a:tbl>
              <a:tblPr/>
              <a:tblGrid>
                <a:gridCol w="5863905">
                  <a:extLst>
                    <a:ext uri="{9D8B030D-6E8A-4147-A177-3AD203B41FA5}">
                      <a16:colId xmlns:a16="http://schemas.microsoft.com/office/drawing/2014/main" val="1445509942"/>
                    </a:ext>
                  </a:extLst>
                </a:gridCol>
                <a:gridCol w="1268782">
                  <a:extLst>
                    <a:ext uri="{9D8B030D-6E8A-4147-A177-3AD203B41FA5}">
                      <a16:colId xmlns:a16="http://schemas.microsoft.com/office/drawing/2014/main" val="41084471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5807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..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12249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if(sps_ts_residual_coding_disabled_present_flag)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07670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 </a:t>
                      </a:r>
                      <a:r>
                        <a:rPr lang="en-CA" sz="14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63933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..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575528"/>
                  </a:ext>
                </a:extLst>
              </a:tr>
            </a:tbl>
          </a:graphicData>
        </a:graphic>
      </p:graphicFrame>
      <p:sp>
        <p:nvSpPr>
          <p:cNvPr id="9" name="文本框 9"/>
          <p:cNvSpPr txBox="1"/>
          <p:nvPr/>
        </p:nvSpPr>
        <p:spPr>
          <a:xfrm>
            <a:off x="763953" y="2259214"/>
            <a:ext cx="16514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9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37977" y="411013"/>
            <a:ext cx="99629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Aspect 2: </a:t>
            </a:r>
            <a:r>
              <a:rPr lang="en-C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Signaling of </a:t>
            </a:r>
            <a:r>
              <a:rPr lang="en-CA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slice_ts_residual_coding_disabled_flag</a:t>
            </a:r>
            <a:r>
              <a:rPr lang="en-C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9"/>
          <p:cNvSpPr txBox="1"/>
          <p:nvPr/>
        </p:nvSpPr>
        <p:spPr>
          <a:xfrm>
            <a:off x="763953" y="1195843"/>
            <a:ext cx="16514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 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703140"/>
              </p:ext>
            </p:extLst>
          </p:nvPr>
        </p:nvGraphicFramePr>
        <p:xfrm>
          <a:off x="2086135" y="1980672"/>
          <a:ext cx="8514826" cy="1219200"/>
        </p:xfrm>
        <a:graphic>
          <a:graphicData uri="http://schemas.openxmlformats.org/drawingml/2006/table">
            <a:tbl>
              <a:tblPr/>
              <a:tblGrid>
                <a:gridCol w="7429483">
                  <a:extLst>
                    <a:ext uri="{9D8B030D-6E8A-4147-A177-3AD203B41FA5}">
                      <a16:colId xmlns:a16="http://schemas.microsoft.com/office/drawing/2014/main" val="739602905"/>
                    </a:ext>
                  </a:extLst>
                </a:gridCol>
                <a:gridCol w="1085343">
                  <a:extLst>
                    <a:ext uri="{9D8B030D-6E8A-4147-A177-3AD203B41FA5}">
                      <a16:colId xmlns:a16="http://schemas.microsoft.com/office/drawing/2014/main" val="82642362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slice_header( ) {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650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..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1907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if(sps_transform_skip_enabled_flag)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24316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 </a:t>
                      </a:r>
                      <a:r>
                        <a:rPr lang="en-CA" sz="16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slice_ts_residual_coding_disabled_flag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9630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6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..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4501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710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17807</TotalTime>
  <Words>269</Words>
  <Application>Microsoft Office PowerPoint</Application>
  <PresentationFormat>Widescreen</PresentationFormat>
  <Paragraphs>67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Malgun Gothic</vt:lpstr>
      <vt:lpstr>Microsoft YaHei</vt:lpstr>
      <vt:lpstr>宋体</vt:lpstr>
      <vt:lpstr>宋体</vt:lpstr>
      <vt:lpstr>Arial</vt:lpstr>
      <vt:lpstr>DengXian</vt:lpstr>
      <vt:lpstr>Times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1402</cp:revision>
  <dcterms:created xsi:type="dcterms:W3CDTF">2018-05-21T01:42:17Z</dcterms:created>
  <dcterms:modified xsi:type="dcterms:W3CDTF">2020-04-15T08:43:11Z</dcterms:modified>
</cp:coreProperties>
</file>