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334" r:id="rId2"/>
    <p:sldId id="328" r:id="rId3"/>
    <p:sldId id="367" r:id="rId4"/>
    <p:sldId id="368" r:id="rId5"/>
    <p:sldId id="369" r:id="rId6"/>
    <p:sldId id="37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5925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81261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1389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JVET-R0096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AHG9</a:t>
            </a:r>
            <a:r>
              <a:rPr lang="en-CA" b="1" dirty="0"/>
              <a:t>: On signaling of </a:t>
            </a:r>
            <a:r>
              <a:rPr lang="en-CA" b="1" dirty="0" err="1"/>
              <a:t>chroma</a:t>
            </a:r>
            <a:r>
              <a:rPr lang="en-CA" b="1" dirty="0"/>
              <a:t> residual scaling </a:t>
            </a:r>
            <a:r>
              <a:rPr lang="en-US" b="1" dirty="0" smtClean="0"/>
              <a:t> 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/>
              <a:t>In current VVC draft, if a picture contains multiple slices, the </a:t>
            </a:r>
            <a:r>
              <a:rPr lang="en-CA" dirty="0" err="1"/>
              <a:t>chroma</a:t>
            </a:r>
            <a:r>
              <a:rPr lang="en-CA" dirty="0"/>
              <a:t> residual scaling cannot be independently controlled for individual slices</a:t>
            </a:r>
            <a:r>
              <a:rPr lang="en-CA" dirty="0" smtClean="0"/>
              <a:t>.</a:t>
            </a:r>
          </a:p>
          <a:p>
            <a:endParaRPr lang="en-CA" dirty="0"/>
          </a:p>
          <a:p>
            <a:pPr hangingPunct="0"/>
            <a:r>
              <a:rPr lang="en-CA" dirty="0" smtClean="0"/>
              <a:t>In </a:t>
            </a:r>
            <a:r>
              <a:rPr lang="en-CA" dirty="0"/>
              <a:t>this simple example, the current VVC draft does NOT allow following combination: </a:t>
            </a:r>
            <a:endParaRPr lang="en-US" dirty="0"/>
          </a:p>
          <a:p>
            <a:pPr lvl="0" hangingPunct="0"/>
            <a:r>
              <a:rPr lang="en-CA" dirty="0"/>
              <a:t>Slice 1: </a:t>
            </a:r>
            <a:r>
              <a:rPr lang="en-CA" dirty="0" err="1"/>
              <a:t>Luma</a:t>
            </a:r>
            <a:r>
              <a:rPr lang="en-CA" dirty="0"/>
              <a:t> mapping ON and Chroma residual scaling OFF</a:t>
            </a:r>
            <a:endParaRPr lang="en-US" dirty="0"/>
          </a:p>
          <a:p>
            <a:pPr lvl="0" hangingPunct="0"/>
            <a:r>
              <a:rPr lang="en-CA" dirty="0"/>
              <a:t>Slice 2: </a:t>
            </a:r>
            <a:r>
              <a:rPr lang="en-CA" dirty="0" err="1"/>
              <a:t>Luma</a:t>
            </a:r>
            <a:r>
              <a:rPr lang="en-CA" dirty="0"/>
              <a:t> mapping ON and Chroma residual scaling 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62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Method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63953" y="1201371"/>
            <a:ext cx="108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Move </a:t>
            </a:r>
            <a:r>
              <a:rPr lang="en-US" dirty="0" err="1" smtClean="0"/>
              <a:t>chroma</a:t>
            </a:r>
            <a:r>
              <a:rPr lang="en-US" dirty="0" smtClean="0"/>
              <a:t> residual scale flag from PH to SH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462083"/>
              </p:ext>
            </p:extLst>
          </p:nvPr>
        </p:nvGraphicFramePr>
        <p:xfrm>
          <a:off x="2828838" y="1621199"/>
          <a:ext cx="6611131" cy="2194560"/>
        </p:xfrm>
        <a:graphic>
          <a:graphicData uri="http://schemas.openxmlformats.org/drawingml/2006/table">
            <a:tbl>
              <a:tblPr/>
              <a:tblGrid>
                <a:gridCol w="5768443">
                  <a:extLst>
                    <a:ext uri="{9D8B030D-6E8A-4147-A177-3AD203B41FA5}">
                      <a16:colId xmlns:a16="http://schemas.microsoft.com/office/drawing/2014/main" val="3281228256"/>
                    </a:ext>
                  </a:extLst>
                </a:gridCol>
                <a:gridCol w="842688">
                  <a:extLst>
                    <a:ext uri="{9D8B030D-6E8A-4147-A177-3AD203B41FA5}">
                      <a16:colId xmlns:a16="http://schemas.microsoft.com/office/drawing/2014/main" val="16642492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sps_lmcs_enabled_flag ) {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434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ph_lmcs_enabled_flag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80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ph_lmcs_enabled_flag ) {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214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ph_lmcs_aps_id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38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886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800" b="1" strike="sngStrike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ph_chroma_residual_scale_flag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82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867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755885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547529"/>
              </p:ext>
            </p:extLst>
          </p:nvPr>
        </p:nvGraphicFramePr>
        <p:xfrm>
          <a:off x="2828838" y="4206081"/>
          <a:ext cx="6611131" cy="1219200"/>
        </p:xfrm>
        <a:graphic>
          <a:graphicData uri="http://schemas.openxmlformats.org/drawingml/2006/table">
            <a:tbl>
              <a:tblPr/>
              <a:tblGrid>
                <a:gridCol w="5768443">
                  <a:extLst>
                    <a:ext uri="{9D8B030D-6E8A-4147-A177-3AD203B41FA5}">
                      <a16:colId xmlns:a16="http://schemas.microsoft.com/office/drawing/2014/main" val="2995565812"/>
                    </a:ext>
                  </a:extLst>
                </a:gridCol>
                <a:gridCol w="842688">
                  <a:extLst>
                    <a:ext uri="{9D8B030D-6E8A-4147-A177-3AD203B41FA5}">
                      <a16:colId xmlns:a16="http://schemas.microsoft.com/office/drawing/2014/main" val="4008938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0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89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if(slice_lmcs_enabled_flag &amp;&amp; ChromaArrayType  !=  0 )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542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slice_chroma_residual_scale_enabled_flag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118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286775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2312689" y="2633054"/>
            <a:ext cx="544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67886" y="4664863"/>
            <a:ext cx="544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62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: Method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63953" y="1201371"/>
            <a:ext cx="108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/>
              <a:t>C</a:t>
            </a:r>
            <a:r>
              <a:rPr lang="en-CA" dirty="0" smtClean="0"/>
              <a:t>hroma </a:t>
            </a:r>
            <a:r>
              <a:rPr lang="en-CA" dirty="0"/>
              <a:t>residual scaling can be controlled both in picture level and in slice level. 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26103"/>
              </p:ext>
            </p:extLst>
          </p:nvPr>
        </p:nvGraphicFramePr>
        <p:xfrm>
          <a:off x="2857418" y="1780590"/>
          <a:ext cx="6611131" cy="2194560"/>
        </p:xfrm>
        <a:graphic>
          <a:graphicData uri="http://schemas.openxmlformats.org/drawingml/2006/table">
            <a:tbl>
              <a:tblPr/>
              <a:tblGrid>
                <a:gridCol w="5768443">
                  <a:extLst>
                    <a:ext uri="{9D8B030D-6E8A-4147-A177-3AD203B41FA5}">
                      <a16:colId xmlns:a16="http://schemas.microsoft.com/office/drawing/2014/main" val="3281228256"/>
                    </a:ext>
                  </a:extLst>
                </a:gridCol>
                <a:gridCol w="842688">
                  <a:extLst>
                    <a:ext uri="{9D8B030D-6E8A-4147-A177-3AD203B41FA5}">
                      <a16:colId xmlns:a16="http://schemas.microsoft.com/office/drawing/2014/main" val="16642492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sps_lmcs_enabled_flag ) {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434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ph_lmcs_enabled_flag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80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8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ph_lmcs_enabled_flag</a:t>
                      </a:r>
                      <a:r>
                        <a:rPr lang="en-CA" sz="18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5214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8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ph_lmcs_aps_id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38552"/>
                  </a:ext>
                </a:extLst>
              </a:tr>
              <a:tr h="259613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800" strike="noStrike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ChromaArrayType</a:t>
                      </a:r>
                      <a:r>
                        <a:rPr lang="en-CA" sz="1800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!=  0 )</a:t>
                      </a:r>
                      <a:endParaRPr lang="en-US" sz="2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886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strike="noStrike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800" b="1" strike="noStrike" dirty="0" err="1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ph_chroma_residual_scale_flag</a:t>
                      </a:r>
                      <a:endParaRPr lang="en-US" sz="2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4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82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867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755885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208270"/>
              </p:ext>
            </p:extLst>
          </p:nvPr>
        </p:nvGraphicFramePr>
        <p:xfrm>
          <a:off x="2828838" y="4206081"/>
          <a:ext cx="6611131" cy="1744980"/>
        </p:xfrm>
        <a:graphic>
          <a:graphicData uri="http://schemas.openxmlformats.org/drawingml/2006/table">
            <a:tbl>
              <a:tblPr/>
              <a:tblGrid>
                <a:gridCol w="5768443">
                  <a:extLst>
                    <a:ext uri="{9D8B030D-6E8A-4147-A177-3AD203B41FA5}">
                      <a16:colId xmlns:a16="http://schemas.microsoft.com/office/drawing/2014/main" val="2995565812"/>
                    </a:ext>
                  </a:extLst>
                </a:gridCol>
                <a:gridCol w="842688">
                  <a:extLst>
                    <a:ext uri="{9D8B030D-6E8A-4147-A177-3AD203B41FA5}">
                      <a16:colId xmlns:a16="http://schemas.microsoft.com/office/drawing/2014/main" val="4008938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0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089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if(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6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</a:t>
                      </a:r>
                      <a:r>
                        <a:rPr lang="en-CA" sz="1600" baseline="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600" b="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ph_chroma_residual_scale_flag</a:t>
                      </a:r>
                      <a:endParaRPr lang="en-US" sz="1600" b="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6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542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</a:t>
                      </a:r>
                      <a:r>
                        <a:rPr lang="en-CA" sz="1600" b="1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slice_chroma_residual_scale_enabled_flag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118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286775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2312689" y="2633054"/>
            <a:ext cx="544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67886" y="4664863"/>
            <a:ext cx="5447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0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315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6954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Backup: Consistency with other loop filters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103181"/>
              </p:ext>
            </p:extLst>
          </p:nvPr>
        </p:nvGraphicFramePr>
        <p:xfrm>
          <a:off x="594919" y="2174016"/>
          <a:ext cx="5029200" cy="28956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41116818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 &amp;&amp;  !alf_info_in_ph_flag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412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310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7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slice_num_alf_aps_ids_luma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827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for( i = 0; i &lt; slice_num_alf_aps_ids_luma;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926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93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9961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56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slice_alf_chroma_idc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5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493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sps_ccalf_enabled_flag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006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slice_cc_alf_cb_enabled_flag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536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slice_cc_alf_cb_enabled_flag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477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slice_cc_alf_cb_aps_id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394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slice_cc_alf_cr_enabled_flag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728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slice_cc_alf_cr_enabled_flag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6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slice_cc_alf_cr_aps_id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33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02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20217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00971"/>
              </p:ext>
            </p:extLst>
          </p:nvPr>
        </p:nvGraphicFramePr>
        <p:xfrm>
          <a:off x="5947096" y="2145055"/>
          <a:ext cx="5029200" cy="7620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22431527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sps_sao_enabled_flag  &amp;&amp;  !sao_info_in_ph_flag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397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slice_sao_luma_flag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0081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55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slice_sao_chroma_flag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0799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06019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640161"/>
              </p:ext>
            </p:extLst>
          </p:nvPr>
        </p:nvGraphicFramePr>
        <p:xfrm>
          <a:off x="5947096" y="3825081"/>
          <a:ext cx="5763895" cy="19812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500347560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0228233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deblocking_filter_override_enabled_flag  &amp;&amp; 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dbf_info_in_ph_flag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094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slice_deblocking_filter_override_flag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751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slice_deblocking_filter_override_flag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385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slice_deblocking_filter_disabled_flag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965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!slice_deblocking_filter_disabled_flag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236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slice_beta_offset_div2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716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slice_tc_offset_div2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4646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slice_cb_beta_offset_div2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1998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slice_cb_tc_offset_div2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6573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slice_cr_beta_offset_div2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4491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slice_cr_tc_offset_div2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060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070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336535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35075" y="1661020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ALF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973813" y="166940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SAO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250650" y="3455749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Deblocking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2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17766</TotalTime>
  <Words>171</Words>
  <Application>Microsoft Office PowerPoint</Application>
  <PresentationFormat>Widescreen</PresentationFormat>
  <Paragraphs>135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Malgun Gothic</vt:lpstr>
      <vt:lpstr>Microsoft YaHei</vt:lpstr>
      <vt:lpstr>宋体</vt:lpstr>
      <vt:lpstr>Arial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1391</cp:revision>
  <dcterms:created xsi:type="dcterms:W3CDTF">2018-05-21T01:42:17Z</dcterms:created>
  <dcterms:modified xsi:type="dcterms:W3CDTF">2020-04-12T03:07:13Z</dcterms:modified>
</cp:coreProperties>
</file>