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61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10" autoAdjust="0"/>
    <p:restoredTop sz="95646"/>
  </p:normalViewPr>
  <p:slideViewPr>
    <p:cSldViewPr snapToGrid="0">
      <p:cViewPr varScale="1">
        <p:scale>
          <a:sx n="124" d="100"/>
          <a:sy n="124" d="100"/>
        </p:scale>
        <p:origin x="5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4/13/20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altLang="zh-CN" sz="4400" dirty="0"/>
              <a:t>AHG9/AHG15:</a:t>
            </a:r>
            <a:r>
              <a:rPr lang="zh-CN" altLang="en-US" sz="4400" dirty="0"/>
              <a:t> </a:t>
            </a:r>
            <a:r>
              <a:rPr lang="en-US" altLang="zh-CN" sz="4400" dirty="0"/>
              <a:t>Chroma</a:t>
            </a:r>
            <a:r>
              <a:rPr lang="zh-CN" altLang="en-US" sz="4400" dirty="0"/>
              <a:t> </a:t>
            </a:r>
            <a:r>
              <a:rPr lang="en-US" altLang="zh-CN" sz="4400" dirty="0"/>
              <a:t>QP</a:t>
            </a:r>
            <a:r>
              <a:rPr lang="zh-CN" altLang="en-US" sz="4400" dirty="0"/>
              <a:t> </a:t>
            </a:r>
            <a:r>
              <a:rPr lang="en-US" altLang="zh-CN" sz="4400" dirty="0"/>
              <a:t>mapping</a:t>
            </a:r>
            <a:r>
              <a:rPr lang="zh-CN" altLang="en-US" sz="4400" dirty="0"/>
              <a:t> </a:t>
            </a:r>
            <a:r>
              <a:rPr lang="en-US" altLang="zh-CN" sz="4400" dirty="0"/>
              <a:t>table</a:t>
            </a:r>
            <a:r>
              <a:rPr lang="zh-CN" altLang="en-US" sz="4400" dirty="0"/>
              <a:t> </a:t>
            </a:r>
            <a:r>
              <a:rPr lang="en-US" altLang="zh-CN" sz="4400" dirty="0"/>
              <a:t>cleanups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dirty="0" err="1"/>
              <a:t>Jizheng</a:t>
            </a:r>
            <a:r>
              <a:rPr lang="en-US" dirty="0"/>
              <a:t> Xu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Li</a:t>
            </a:r>
            <a:r>
              <a:rPr lang="zh-CN" altLang="en-US" dirty="0"/>
              <a:t> </a:t>
            </a:r>
            <a:r>
              <a:rPr lang="en-US" altLang="zh-CN" dirty="0"/>
              <a:t>Zhang,</a:t>
            </a:r>
            <a:r>
              <a:rPr lang="zh-CN" altLang="en-US" dirty="0"/>
              <a:t> </a:t>
            </a:r>
            <a:r>
              <a:rPr lang="en-US" altLang="zh-CN" dirty="0"/>
              <a:t>Ye-</a:t>
            </a:r>
            <a:r>
              <a:rPr lang="en-US" altLang="zh-CN" dirty="0" err="1"/>
              <a:t>Kui</a:t>
            </a:r>
            <a:r>
              <a:rPr lang="zh-CN" altLang="en-US" dirty="0"/>
              <a:t> </a:t>
            </a:r>
            <a:r>
              <a:rPr lang="en-US" altLang="zh-CN" dirty="0"/>
              <a:t>Wang,</a:t>
            </a:r>
            <a:r>
              <a:rPr lang="zh-CN" altLang="en-US" dirty="0"/>
              <a:t> </a:t>
            </a:r>
            <a:r>
              <a:rPr lang="en-US" altLang="zh-CN" dirty="0"/>
              <a:t>Kai</a:t>
            </a:r>
            <a:r>
              <a:rPr lang="zh-CN" altLang="en-US" dirty="0"/>
              <a:t> </a:t>
            </a:r>
            <a:r>
              <a:rPr lang="en-US" altLang="zh-CN" dirty="0"/>
              <a:t>Zhang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 err="1"/>
              <a:t>Zhipin</a:t>
            </a:r>
            <a:r>
              <a:rPr lang="zh-CN" altLang="en-US" dirty="0"/>
              <a:t> </a:t>
            </a:r>
            <a:r>
              <a:rPr lang="en-US" altLang="zh-CN" dirty="0"/>
              <a:t>Deng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9A9F7-AA0A-3C40-846D-3E7C66767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48" y="0"/>
            <a:ext cx="10491841" cy="81458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Separate</a:t>
            </a:r>
            <a:r>
              <a:rPr lang="zh-CN" altLang="en-US" dirty="0"/>
              <a:t> </a:t>
            </a:r>
            <a:r>
              <a:rPr lang="en-US" altLang="zh-CN" dirty="0"/>
              <a:t>chroma</a:t>
            </a:r>
            <a:r>
              <a:rPr lang="zh-CN" altLang="en-US" dirty="0"/>
              <a:t> </a:t>
            </a:r>
            <a:r>
              <a:rPr lang="en-US" altLang="zh-CN" dirty="0"/>
              <a:t>QP</a:t>
            </a:r>
            <a:r>
              <a:rPr lang="zh-CN" altLang="en-US" dirty="0"/>
              <a:t> </a:t>
            </a:r>
            <a:r>
              <a:rPr lang="en-US" altLang="zh-CN" dirty="0"/>
              <a:t>mapping</a:t>
            </a:r>
            <a:r>
              <a:rPr lang="zh-CN" altLang="en-US" dirty="0"/>
              <a:t> </a:t>
            </a:r>
            <a:r>
              <a:rPr lang="en-US" altLang="zh-CN" dirty="0"/>
              <a:t>table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B/P</a:t>
            </a:r>
            <a:r>
              <a:rPr lang="zh-CN" altLang="en-US" dirty="0"/>
              <a:t> </a:t>
            </a:r>
            <a:r>
              <a:rPr lang="en-US" altLang="zh-CN" dirty="0"/>
              <a:t>slices</a:t>
            </a:r>
            <a:r>
              <a:rPr lang="zh-CN" altLang="en-US" dirty="0"/>
              <a:t> </a:t>
            </a:r>
            <a:r>
              <a:rPr lang="en-US" altLang="zh-CN" dirty="0"/>
              <a:t>(EQP)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D5B104-82F8-5A40-B655-04CE014190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9297624"/>
              </p:ext>
            </p:extLst>
          </p:nvPr>
        </p:nvGraphicFramePr>
        <p:xfrm>
          <a:off x="6096000" y="2838441"/>
          <a:ext cx="4038600" cy="35623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6855612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24154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5188294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0919417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031813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4935976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752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3185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27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257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705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101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33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598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512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887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3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854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864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3623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320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154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87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391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057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47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813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42395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BDAD11-8E95-324E-A61D-2E59C6FF4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849128"/>
              </p:ext>
            </p:extLst>
          </p:nvPr>
        </p:nvGraphicFramePr>
        <p:xfrm>
          <a:off x="1200148" y="1143000"/>
          <a:ext cx="4436562" cy="5257791"/>
        </p:xfrm>
        <a:graphic>
          <a:graphicData uri="http://schemas.openxmlformats.org/drawingml/2006/table">
            <a:tbl>
              <a:tblPr/>
              <a:tblGrid>
                <a:gridCol w="739427">
                  <a:extLst>
                    <a:ext uri="{9D8B030D-6E8A-4147-A177-3AD203B41FA5}">
                      <a16:colId xmlns:a16="http://schemas.microsoft.com/office/drawing/2014/main" val="829817550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1807773762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2176061442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1368981617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3604400109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2419863096"/>
                    </a:ext>
                  </a:extLst>
                </a:gridCol>
              </a:tblGrid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009394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32831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313181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1254%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18964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94575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2320%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9673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-21.74%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-28.82%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3311%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02355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-25.16%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1880%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580724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22114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-17.64%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3835%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97197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-38.68%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958751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83090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809722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6633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-37.28%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-44.18%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422452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-41.45%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-46.23%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-44.78%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04454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-34.02%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-53.72%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58347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-29.08%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21567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30301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-34.84%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-46.33%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-46.91%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634613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54827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-40.62%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-49.10%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5733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156450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59922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8134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03876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13459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-30.05%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-45.16%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12173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-28.10%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53207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-32.53%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57786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-30.02%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-40.94%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572%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967432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827%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442344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-41.83%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-49.84%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-49.94%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54417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DAFC133-7659-8E4D-931E-BE1BCAB8671D}"/>
              </a:ext>
            </a:extLst>
          </p:cNvPr>
          <p:cNvSpPr txBox="1"/>
          <p:nvPr/>
        </p:nvSpPr>
        <p:spPr>
          <a:xfrm>
            <a:off x="2234451" y="6400791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VTM-8.0</a:t>
            </a:r>
            <a:r>
              <a:rPr lang="zh-CN" altLang="en-US" dirty="0"/>
              <a:t> </a:t>
            </a:r>
            <a:r>
              <a:rPr lang="en-US" altLang="zh-CN" dirty="0"/>
              <a:t>vs.</a:t>
            </a:r>
            <a:r>
              <a:rPr lang="zh-CN" altLang="en-US" dirty="0"/>
              <a:t> </a:t>
            </a:r>
            <a:r>
              <a:rPr lang="en-US" altLang="zh-CN" dirty="0"/>
              <a:t>HM-16.20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2857ED-D255-114B-A514-E320A751CA9E}"/>
              </a:ext>
            </a:extLst>
          </p:cNvPr>
          <p:cNvSpPr txBox="1"/>
          <p:nvPr/>
        </p:nvSpPr>
        <p:spPr>
          <a:xfrm>
            <a:off x="6931322" y="6400791"/>
            <a:ext cx="2462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EQP(B/P)</a:t>
            </a:r>
            <a:r>
              <a:rPr lang="zh-CN" altLang="en-US" dirty="0"/>
              <a:t> </a:t>
            </a:r>
            <a:r>
              <a:rPr lang="en-US" altLang="zh-CN" dirty="0"/>
              <a:t>vs.</a:t>
            </a:r>
            <a:r>
              <a:rPr lang="zh-CN" altLang="en-US" dirty="0"/>
              <a:t> </a:t>
            </a:r>
            <a:r>
              <a:rPr lang="en-US" altLang="zh-CN" dirty="0"/>
              <a:t>HM-16.20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991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223AABB-045D-8640-98CD-C5DC87497E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2847363"/>
              </p:ext>
            </p:extLst>
          </p:nvPr>
        </p:nvGraphicFramePr>
        <p:xfrm>
          <a:off x="6096000" y="2838441"/>
          <a:ext cx="4038600" cy="35623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5124799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477502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6530562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63417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807795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8792308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203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458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425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584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470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305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385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590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231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219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851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568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338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438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297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065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501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350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012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1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364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88933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8B32DDB-1F38-FB4F-8376-A919F80B6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225676"/>
              </p:ext>
            </p:extLst>
          </p:nvPr>
        </p:nvGraphicFramePr>
        <p:xfrm>
          <a:off x="1200148" y="1143000"/>
          <a:ext cx="4436562" cy="5257791"/>
        </p:xfrm>
        <a:graphic>
          <a:graphicData uri="http://schemas.openxmlformats.org/drawingml/2006/table">
            <a:tbl>
              <a:tblPr/>
              <a:tblGrid>
                <a:gridCol w="739427">
                  <a:extLst>
                    <a:ext uri="{9D8B030D-6E8A-4147-A177-3AD203B41FA5}">
                      <a16:colId xmlns:a16="http://schemas.microsoft.com/office/drawing/2014/main" val="829817550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1807773762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2176061442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1368981617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3604400109"/>
                    </a:ext>
                  </a:extLst>
                </a:gridCol>
                <a:gridCol w="739427">
                  <a:extLst>
                    <a:ext uri="{9D8B030D-6E8A-4147-A177-3AD203B41FA5}">
                      <a16:colId xmlns:a16="http://schemas.microsoft.com/office/drawing/2014/main" val="2419863096"/>
                    </a:ext>
                  </a:extLst>
                </a:gridCol>
              </a:tblGrid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009394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32831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313181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1254%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18964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94575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2320%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9673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-21.74%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-28.82%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3311%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02355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-25.16%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1880%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580724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22114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-17.64%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3835%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97197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-38.68%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958751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83090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809722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6633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-37.28%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-44.18%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422452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-41.45%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-46.23%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-44.78%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04454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-34.02%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-53.72%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58347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-29.08%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21567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303017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-34.84%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-46.33%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-46.91%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634613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54827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-40.62%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-49.10%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5733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156450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599229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8134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03876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13459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-30.05%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-45.16%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121736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-28.10%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-33.08%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532078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-32.53%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577865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-30.02%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-42.62%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-40.94%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572%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967432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-25.19%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-28.37%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827%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442344"/>
                  </a:ext>
                </a:extLst>
              </a:tr>
              <a:tr h="15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-41.83%</a:t>
                      </a:r>
                    </a:p>
                  </a:txBody>
                  <a:tcPr marL="6384" marR="6384" marT="63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-49.84%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-49.94%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435%</a:t>
                      </a:r>
                    </a:p>
                  </a:txBody>
                  <a:tcPr marL="6384" marR="6384" marT="6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6384" marR="6384" marT="63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54417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9558B46-E0D7-8342-B3BA-C227AF2CC164}"/>
              </a:ext>
            </a:extLst>
          </p:cNvPr>
          <p:cNvSpPr txBox="1"/>
          <p:nvPr/>
        </p:nvSpPr>
        <p:spPr>
          <a:xfrm>
            <a:off x="2234451" y="6400791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VTM-8.0</a:t>
            </a:r>
            <a:r>
              <a:rPr lang="zh-CN" altLang="en-US" dirty="0"/>
              <a:t> </a:t>
            </a:r>
            <a:r>
              <a:rPr lang="en-US" altLang="zh-CN" dirty="0"/>
              <a:t>vs.</a:t>
            </a:r>
            <a:r>
              <a:rPr lang="zh-CN" altLang="en-US" dirty="0"/>
              <a:t> </a:t>
            </a:r>
            <a:r>
              <a:rPr lang="en-US" altLang="zh-CN" dirty="0"/>
              <a:t>HM-16.20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0DA08C-5B19-C44F-ADB2-55A676D6F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48" y="0"/>
            <a:ext cx="10491841" cy="81458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Separate</a:t>
            </a:r>
            <a:r>
              <a:rPr lang="zh-CN" altLang="en-US" dirty="0"/>
              <a:t> </a:t>
            </a:r>
            <a:r>
              <a:rPr lang="en-US" altLang="zh-CN" dirty="0"/>
              <a:t>chroma</a:t>
            </a:r>
            <a:r>
              <a:rPr lang="zh-CN" altLang="en-US" dirty="0"/>
              <a:t> </a:t>
            </a:r>
            <a:r>
              <a:rPr lang="en-US" altLang="zh-CN" dirty="0"/>
              <a:t>QP</a:t>
            </a:r>
            <a:r>
              <a:rPr lang="zh-CN" altLang="en-US" dirty="0"/>
              <a:t> </a:t>
            </a:r>
            <a:r>
              <a:rPr lang="en-US" altLang="zh-CN" dirty="0"/>
              <a:t>mapping</a:t>
            </a:r>
            <a:r>
              <a:rPr lang="zh-CN" altLang="en-US" dirty="0"/>
              <a:t> </a:t>
            </a:r>
            <a:r>
              <a:rPr lang="en-US" altLang="zh-CN" dirty="0"/>
              <a:t>table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B/P</a:t>
            </a:r>
            <a:r>
              <a:rPr lang="zh-CN" altLang="en-US" dirty="0"/>
              <a:t> </a:t>
            </a:r>
            <a:r>
              <a:rPr lang="en-US" altLang="zh-CN" dirty="0"/>
              <a:t>slices</a:t>
            </a:r>
            <a:r>
              <a:rPr lang="zh-CN" altLang="en-US" dirty="0"/>
              <a:t> </a:t>
            </a:r>
            <a:r>
              <a:rPr lang="en-US" altLang="zh-CN" dirty="0"/>
              <a:t>(29,29)(30,31)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0F7760-7009-7A4D-A069-71BA8D1C30FF}"/>
              </a:ext>
            </a:extLst>
          </p:cNvPr>
          <p:cNvSpPr/>
          <p:nvPr/>
        </p:nvSpPr>
        <p:spPr>
          <a:xfrm>
            <a:off x="6671013" y="6303387"/>
            <a:ext cx="36261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(29,29)</a:t>
            </a:r>
            <a:br>
              <a:rPr lang="en-US" altLang="zh-CN" dirty="0"/>
            </a:br>
            <a:r>
              <a:rPr lang="en-US" altLang="zh-CN" dirty="0"/>
              <a:t>(30,31)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B/P</a:t>
            </a:r>
            <a:r>
              <a:rPr lang="zh-CN" altLang="en-US" dirty="0"/>
              <a:t> </a:t>
            </a:r>
            <a:r>
              <a:rPr lang="en-US" altLang="zh-CN" dirty="0"/>
              <a:t>slices</a:t>
            </a:r>
            <a:r>
              <a:rPr lang="zh-CN" altLang="en-US" dirty="0"/>
              <a:t> </a:t>
            </a:r>
            <a:r>
              <a:rPr lang="en-US" altLang="zh-CN" dirty="0"/>
              <a:t>vs.</a:t>
            </a:r>
            <a:r>
              <a:rPr lang="zh-CN" altLang="en-US" dirty="0"/>
              <a:t> </a:t>
            </a:r>
            <a:r>
              <a:rPr lang="en-US" altLang="zh-CN" dirty="0"/>
              <a:t>HM-16.20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55682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4621</TotalTime>
  <Words>1277</Words>
  <Application>Microsoft Macintosh PowerPoint</Application>
  <PresentationFormat>Widescreen</PresentationFormat>
  <Paragraphs>550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Franklin Gothic Book</vt:lpstr>
      <vt:lpstr>Crop</vt:lpstr>
      <vt:lpstr>AHG9/AHG15: Chroma QP mapping table cleanups</vt:lpstr>
      <vt:lpstr>Separate chroma QP mapping table for B/P slices (EQP)</vt:lpstr>
      <vt:lpstr>Separate chroma QP mapping table for B/P slices (29,29)(30,31)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337</cp:revision>
  <dcterms:created xsi:type="dcterms:W3CDTF">2018-06-14T01:00:05Z</dcterms:created>
  <dcterms:modified xsi:type="dcterms:W3CDTF">2020-04-14T06:40:41Z</dcterms:modified>
</cp:coreProperties>
</file>