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5"/>
  </p:notesMasterIdLst>
  <p:handoutMasterIdLst>
    <p:handoutMasterId r:id="rId26"/>
  </p:handoutMasterIdLst>
  <p:sldIdLst>
    <p:sldId id="418" r:id="rId16"/>
    <p:sldId id="446" r:id="rId17"/>
    <p:sldId id="453" r:id="rId18"/>
    <p:sldId id="455" r:id="rId19"/>
    <p:sldId id="456" r:id="rId20"/>
    <p:sldId id="449" r:id="rId21"/>
    <p:sldId id="457" r:id="rId22"/>
    <p:sldId id="435" r:id="rId23"/>
    <p:sldId id="441" r:id="rId24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FF61"/>
    <a:srgbClr val="F6FAFA"/>
    <a:srgbClr val="EEFFF5"/>
    <a:srgbClr val="ECFFFE"/>
    <a:srgbClr val="D0FFD7"/>
    <a:srgbClr val="92D050"/>
    <a:srgbClr val="00B050"/>
    <a:srgbClr val="000000"/>
    <a:srgbClr val="124191"/>
    <a:srgbClr val="7B4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92" autoAdjust="0"/>
    <p:restoredTop sz="95500" autoAdjust="0"/>
  </p:normalViewPr>
  <p:slideViewPr>
    <p:cSldViewPr snapToGrid="0">
      <p:cViewPr varScale="1">
        <p:scale>
          <a:sx n="83" d="100"/>
          <a:sy n="83" d="100"/>
        </p:scale>
        <p:origin x="608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1/9/2020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94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18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42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66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3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6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1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3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5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8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60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3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4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6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9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81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3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6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86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91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3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8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71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15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94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978677"/>
            <a:ext cx="8244000" cy="3793107"/>
          </a:xfrm>
        </p:spPr>
        <p:txBody>
          <a:bodyPr/>
          <a:lstStyle/>
          <a:p>
            <a:pPr algn="ctr"/>
            <a:r>
              <a:rPr lang="en" sz="3600" dirty="0"/>
              <a:t>CE5-related:</a:t>
            </a:r>
          </a:p>
          <a:p>
            <a:pPr algn="ctr"/>
            <a:r>
              <a:rPr lang="en-CA" sz="3600" b="1" dirty="0"/>
              <a:t>CCALF coefficient derivation using combined neighbors</a:t>
            </a:r>
            <a:endParaRPr lang="en-US" sz="3600" dirty="0"/>
          </a:p>
          <a:p>
            <a:pPr algn="ctr"/>
            <a:r>
              <a:rPr lang="en-US" sz="3200" dirty="0"/>
              <a:t>JVET-Q0559</a:t>
            </a:r>
          </a:p>
          <a:p>
            <a:pPr algn="ctr"/>
            <a:endParaRPr lang="en-US" sz="3200" dirty="0"/>
          </a:p>
          <a:p>
            <a:pPr algn="ctr"/>
            <a:r>
              <a:rPr lang="en-US" sz="2400" dirty="0"/>
              <a:t>Krit Panusopone, </a:t>
            </a:r>
            <a:r>
              <a:rPr lang="en-US" sz="2400" dirty="0" err="1"/>
              <a:t>Seungwook</a:t>
            </a:r>
            <a:r>
              <a:rPr lang="en-US" sz="2400" dirty="0"/>
              <a:t> Hong, </a:t>
            </a:r>
            <a:r>
              <a:rPr lang="en-US" sz="2400" dirty="0" err="1"/>
              <a:t>Limin</a:t>
            </a:r>
            <a:r>
              <a:rPr lang="en-US" sz="2400" dirty="0"/>
              <a:t> Wang, Jani </a:t>
            </a:r>
            <a:r>
              <a:rPr lang="en-US" sz="2400" dirty="0" err="1"/>
              <a:t>Lainema</a:t>
            </a:r>
            <a:endParaRPr lang="en-US" sz="2400" dirty="0"/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Second ALF option for chroma component</a:t>
            </a:r>
          </a:p>
          <a:p>
            <a:r>
              <a:rPr lang="en-US" sz="1800" dirty="0"/>
              <a:t>Derive chroma correction based on </a:t>
            </a:r>
            <a:r>
              <a:rPr lang="en-US" sz="1800" dirty="0" err="1"/>
              <a:t>luma</a:t>
            </a:r>
            <a:r>
              <a:rPr lang="en-US" sz="1800" dirty="0"/>
              <a:t> pixels in the neighborhood</a:t>
            </a:r>
          </a:p>
          <a:p>
            <a:r>
              <a:rPr lang="en-US" sz="1800" dirty="0"/>
              <a:t>CCALF usage and filter choice (if needed) signaled at CTU level</a:t>
            </a:r>
          </a:p>
          <a:p>
            <a:r>
              <a:rPr lang="en-US" sz="1800" dirty="0"/>
              <a:t>Filter coefficient signaled in APS</a:t>
            </a:r>
          </a:p>
          <a:p>
            <a:r>
              <a:rPr lang="en-US" sz="1800" dirty="0"/>
              <a:t>CE5 common base, based on JVET-P1008</a:t>
            </a:r>
          </a:p>
          <a:p>
            <a:pPr lvl="1"/>
            <a:r>
              <a:rPr lang="en-US" sz="1400" dirty="0"/>
              <a:t>4 filter choices</a:t>
            </a:r>
          </a:p>
          <a:p>
            <a:pPr lvl="1"/>
            <a:r>
              <a:rPr lang="en-US" sz="1400" dirty="0"/>
              <a:t>3x4 filter shape</a:t>
            </a:r>
          </a:p>
          <a:p>
            <a:pPr lvl="1"/>
            <a:r>
              <a:rPr lang="en-US" sz="1400" dirty="0"/>
              <a:t>8 coefficients</a:t>
            </a:r>
          </a:p>
          <a:p>
            <a:pPr lvl="1"/>
            <a:r>
              <a:rPr lang="en-US" sz="1400" dirty="0"/>
              <a:t>6 bit accuracy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CCALF (Cross-Component Adaptive Loop Filter)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074C3-366E-4617-8C4A-8680635DA9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E5F3E-5469-4F73-9614-C9327060618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226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Each CCALF coefficient corresponds to a </a:t>
            </a:r>
            <a:r>
              <a:rPr lang="en-US" sz="1800" dirty="0" err="1"/>
              <a:t>luma</a:t>
            </a:r>
            <a:r>
              <a:rPr lang="en-US" sz="1800" dirty="0"/>
              <a:t> sample</a:t>
            </a:r>
            <a:endParaRPr lang="en-US" sz="1400" dirty="0"/>
          </a:p>
          <a:p>
            <a:r>
              <a:rPr lang="en-US" sz="1800" dirty="0"/>
              <a:t>Every sample contributes equally to CCALF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sum = </a:t>
            </a:r>
            <a:r>
              <a:rPr lang="en-US" sz="1800" dirty="0" err="1"/>
              <a:t>filterCoeff</a:t>
            </a:r>
            <a:r>
              <a:rPr lang="en-US" sz="1800" dirty="0"/>
              <a:t>[0] * </a:t>
            </a:r>
            <a:r>
              <a:rPr lang="en-US" sz="1800" dirty="0" err="1"/>
              <a:t>srcCross</a:t>
            </a:r>
            <a:r>
              <a:rPr lang="en-US" sz="1800" dirty="0"/>
              <a:t>[offset2 + jj2];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[1] * </a:t>
            </a:r>
            <a:r>
              <a:rPr lang="en-US" sz="1800" dirty="0" err="1"/>
              <a:t>srcCross</a:t>
            </a:r>
            <a:r>
              <a:rPr lang="en-US" sz="1800" dirty="0"/>
              <a:t>[offset0 + jj2 - 1];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[2] * </a:t>
            </a:r>
            <a:r>
              <a:rPr lang="en-US" sz="1800" dirty="0" err="1"/>
              <a:t>srcCross</a:t>
            </a:r>
            <a:r>
              <a:rPr lang="en-US" sz="1800" dirty="0"/>
              <a:t>[offset0 + jj2];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[3] * </a:t>
            </a:r>
            <a:r>
              <a:rPr lang="en-US" sz="1800" dirty="0" err="1"/>
              <a:t>srcCross</a:t>
            </a:r>
            <a:r>
              <a:rPr lang="en-US" sz="1800" dirty="0"/>
              <a:t>[offset0 + jj2 + 1];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[4] * </a:t>
            </a:r>
            <a:r>
              <a:rPr lang="en-US" sz="1800" dirty="0" err="1"/>
              <a:t>srcCross</a:t>
            </a:r>
            <a:r>
              <a:rPr lang="en-US" sz="1800" dirty="0"/>
              <a:t>[offset1 + jj2 - 1];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[5] * </a:t>
            </a:r>
            <a:r>
              <a:rPr lang="en-US" sz="1800" dirty="0" err="1"/>
              <a:t>srcCross</a:t>
            </a:r>
            <a:r>
              <a:rPr lang="en-US" sz="1800" dirty="0"/>
              <a:t>[offset1 + jj2];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[6] * </a:t>
            </a:r>
            <a:r>
              <a:rPr lang="en-US" sz="1800" dirty="0" err="1"/>
              <a:t>srcCross</a:t>
            </a:r>
            <a:r>
              <a:rPr lang="en-US" sz="1800" dirty="0"/>
              <a:t>[offset1 + jj2 + 1];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[7] * </a:t>
            </a:r>
            <a:r>
              <a:rPr lang="en-US" sz="1800" dirty="0" err="1"/>
              <a:t>srcCross</a:t>
            </a:r>
            <a:r>
              <a:rPr lang="en-US" sz="1800" dirty="0"/>
              <a:t>[offset3 + jj2];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CE5 common base filtering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074C3-366E-4617-8C4A-8680635DA9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E5F3E-5469-4F73-9614-C9327060618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85F2981A-6672-404E-891F-1C0F82355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8348" y="2182923"/>
            <a:ext cx="5944872" cy="1315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806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726487" cy="3306763"/>
          </a:xfrm>
        </p:spPr>
        <p:txBody>
          <a:bodyPr/>
          <a:lstStyle/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sum = </a:t>
            </a:r>
            <a:r>
              <a:rPr lang="en-US" sz="1800" dirty="0" err="1"/>
              <a:t>filterCoeff</a:t>
            </a:r>
            <a:r>
              <a:rPr lang="en-US" sz="1800" dirty="0"/>
              <a:t>[0] * </a:t>
            </a:r>
            <a:r>
              <a:rPr lang="en-US" sz="1800" dirty="0" err="1"/>
              <a:t>srcCross</a:t>
            </a:r>
            <a:r>
              <a:rPr lang="en-US" sz="1800" dirty="0"/>
              <a:t>[offset2 + jj2];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[1] * ((</a:t>
            </a:r>
            <a:r>
              <a:rPr lang="en-US" sz="1800" dirty="0" err="1"/>
              <a:t>srcCross</a:t>
            </a:r>
            <a:r>
              <a:rPr lang="en-US" sz="1800" dirty="0"/>
              <a:t>[offset0+jj2-1]+</a:t>
            </a:r>
            <a:r>
              <a:rPr lang="en-US" sz="1800" dirty="0" err="1"/>
              <a:t>srcCross</a:t>
            </a:r>
            <a:r>
              <a:rPr lang="en-US" sz="1800" dirty="0"/>
              <a:t>[offset1+jj2-1] + 1)&gt;&gt;1);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[2] * </a:t>
            </a:r>
            <a:r>
              <a:rPr lang="en-US" sz="1800" dirty="0" err="1"/>
              <a:t>srcCross</a:t>
            </a:r>
            <a:r>
              <a:rPr lang="en-US" sz="1800" dirty="0"/>
              <a:t>[offset0 + jj2];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[3] * </a:t>
            </a:r>
            <a:r>
              <a:rPr lang="en-US" sz="1800" dirty="0" err="1"/>
              <a:t>srcCross</a:t>
            </a:r>
            <a:r>
              <a:rPr lang="en-US" sz="1800" dirty="0"/>
              <a:t>[offset1 + jj2];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[4] * ((</a:t>
            </a:r>
            <a:r>
              <a:rPr lang="en-US" sz="1800" dirty="0" err="1"/>
              <a:t>srcCross</a:t>
            </a:r>
            <a:r>
              <a:rPr lang="en-US" sz="1800" dirty="0"/>
              <a:t>[offset0+jj2+1]+</a:t>
            </a:r>
            <a:r>
              <a:rPr lang="en-US" sz="1800" dirty="0" err="1"/>
              <a:t>srcCross</a:t>
            </a:r>
            <a:r>
              <a:rPr lang="en-US" sz="1800" dirty="0"/>
              <a:t>[offset1+jj2+1] + 1)&gt;&gt;1);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[5] * </a:t>
            </a:r>
            <a:r>
              <a:rPr lang="en-US" sz="1800" dirty="0" err="1"/>
              <a:t>srcCross</a:t>
            </a:r>
            <a:r>
              <a:rPr lang="en-US" sz="1800" dirty="0"/>
              <a:t>[offset3 + jj2];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1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074C3-366E-4617-8C4A-8680635DA9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4x3 filter shape, 6 coefficients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E5F3E-5469-4F73-9614-C9327060618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745AAE1-D760-4449-A63D-837487FCB906}"/>
              </a:ext>
            </a:extLst>
          </p:cNvPr>
          <p:cNvSpPr/>
          <p:nvPr/>
        </p:nvSpPr>
        <p:spPr>
          <a:xfrm>
            <a:off x="4487545" y="1115785"/>
            <a:ext cx="143510" cy="143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F89FA937-DE39-49EE-BBBD-11933001AB91}"/>
              </a:ext>
            </a:extLst>
          </p:cNvPr>
          <p:cNvSpPr/>
          <p:nvPr/>
        </p:nvSpPr>
        <p:spPr>
          <a:xfrm>
            <a:off x="4496435" y="1362165"/>
            <a:ext cx="143510" cy="143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0EADD28-6B3E-4CD6-88F8-6E6F2B51DFDC}"/>
              </a:ext>
            </a:extLst>
          </p:cNvPr>
          <p:cNvSpPr/>
          <p:nvPr/>
        </p:nvSpPr>
        <p:spPr>
          <a:xfrm>
            <a:off x="4502785" y="1603465"/>
            <a:ext cx="143510" cy="143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FB59678-708D-47E6-822C-09A0C9496930}"/>
              </a:ext>
            </a:extLst>
          </p:cNvPr>
          <p:cNvSpPr/>
          <p:nvPr/>
        </p:nvSpPr>
        <p:spPr>
          <a:xfrm>
            <a:off x="4500245" y="1842225"/>
            <a:ext cx="143510" cy="143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CFD3F1A-2970-4461-926A-93E4CE4FE362}"/>
              </a:ext>
            </a:extLst>
          </p:cNvPr>
          <p:cNvSpPr/>
          <p:nvPr/>
        </p:nvSpPr>
        <p:spPr>
          <a:xfrm>
            <a:off x="4735195" y="1365975"/>
            <a:ext cx="143510" cy="14351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BCFED790-14D7-48F1-A6F2-85D7FEEDED38}"/>
              </a:ext>
            </a:extLst>
          </p:cNvPr>
          <p:cNvSpPr/>
          <p:nvPr/>
        </p:nvSpPr>
        <p:spPr>
          <a:xfrm>
            <a:off x="4735195" y="1600925"/>
            <a:ext cx="143510" cy="14351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33546A70-DCD5-4CE2-ADE0-2D38D5281F61}"/>
              </a:ext>
            </a:extLst>
          </p:cNvPr>
          <p:cNvSpPr/>
          <p:nvPr/>
        </p:nvSpPr>
        <p:spPr>
          <a:xfrm>
            <a:off x="4252595" y="1365340"/>
            <a:ext cx="143510" cy="14351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E3FDDE6C-5FB2-474D-9819-3799127129F7}"/>
              </a:ext>
            </a:extLst>
          </p:cNvPr>
          <p:cNvSpPr/>
          <p:nvPr/>
        </p:nvSpPr>
        <p:spPr>
          <a:xfrm>
            <a:off x="4252595" y="1607275"/>
            <a:ext cx="143510" cy="14351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C1ACB791-61CB-414C-8790-4D3B06EF7E19}"/>
              </a:ext>
            </a:extLst>
          </p:cNvPr>
          <p:cNvSpPr/>
          <p:nvPr/>
        </p:nvSpPr>
        <p:spPr>
          <a:xfrm>
            <a:off x="4195445" y="1305650"/>
            <a:ext cx="266700" cy="5238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099DF6EB-9866-476F-ACA3-AD7328170B0B}"/>
              </a:ext>
            </a:extLst>
          </p:cNvPr>
          <p:cNvSpPr/>
          <p:nvPr/>
        </p:nvSpPr>
        <p:spPr>
          <a:xfrm>
            <a:off x="4681220" y="1298030"/>
            <a:ext cx="266700" cy="5238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4E3B36C3-6812-4DC4-B555-EFEEA4EFE21A}"/>
              </a:ext>
            </a:extLst>
          </p:cNvPr>
          <p:cNvCxnSpPr/>
          <p:nvPr/>
        </p:nvCxnSpPr>
        <p:spPr>
          <a:xfrm flipH="1">
            <a:off x="4976495" y="1534250"/>
            <a:ext cx="28575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7EE351D7-D24D-4ED6-89EC-7B60AE0692C6}"/>
              </a:ext>
            </a:extLst>
          </p:cNvPr>
          <p:cNvCxnSpPr/>
          <p:nvPr/>
        </p:nvCxnSpPr>
        <p:spPr>
          <a:xfrm>
            <a:off x="3795395" y="1534250"/>
            <a:ext cx="3714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49">
            <a:extLst>
              <a:ext uri="{FF2B5EF4-FFF2-40B4-BE49-F238E27FC236}">
                <a16:creationId xmlns:a16="http://schemas.microsoft.com/office/drawing/2014/main" id="{55C2803F-CD1E-477C-8A05-5C78FCD3A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95" y="-235131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2" name="Rectangle 50">
            <a:extLst>
              <a:ext uri="{FF2B5EF4-FFF2-40B4-BE49-F238E27FC236}">
                <a16:creationId xmlns:a16="http://schemas.microsoft.com/office/drawing/2014/main" id="{A55A29E9-0700-466E-B556-F23B4D804C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95" y="-180839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A221A0-4108-44B3-A932-25FC017CE1CC}"/>
              </a:ext>
            </a:extLst>
          </p:cNvPr>
          <p:cNvSpPr txBox="1"/>
          <p:nvPr/>
        </p:nvSpPr>
        <p:spPr>
          <a:xfrm>
            <a:off x="2332139" y="1320492"/>
            <a:ext cx="162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n-lt"/>
              </a:rPr>
              <a:t>Left most pair samples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6B91B2C-CD9D-4B99-A4B9-A3973CAD49A9}"/>
              </a:ext>
            </a:extLst>
          </p:cNvPr>
          <p:cNvSpPr txBox="1"/>
          <p:nvPr/>
        </p:nvSpPr>
        <p:spPr>
          <a:xfrm>
            <a:off x="5396768" y="1320536"/>
            <a:ext cx="162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n-lt"/>
              </a:rPr>
              <a:t>Right most pair samples</a:t>
            </a:r>
          </a:p>
        </p:txBody>
      </p:sp>
    </p:spTree>
    <p:extLst>
      <p:ext uri="{BB962C8B-B14F-4D97-AF65-F5344CB8AC3E}">
        <p14:creationId xmlns:p14="http://schemas.microsoft.com/office/powerpoint/2010/main" val="13720978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726487" cy="3306763"/>
          </a:xfrm>
        </p:spPr>
        <p:txBody>
          <a:bodyPr/>
          <a:lstStyle/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 sum = </a:t>
            </a:r>
            <a:r>
              <a:rPr lang="en-US" sz="1800" dirty="0" err="1"/>
              <a:t>filterCoeff</a:t>
            </a:r>
            <a:r>
              <a:rPr lang="en-US" sz="1800" dirty="0"/>
              <a:t>[0] * </a:t>
            </a:r>
            <a:r>
              <a:rPr lang="en-US" sz="1800" dirty="0" err="1"/>
              <a:t>srcCross</a:t>
            </a:r>
            <a:r>
              <a:rPr lang="en-US" sz="1800" dirty="0"/>
              <a:t>[offset2 + jj2];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[1] * ((</a:t>
            </a:r>
            <a:r>
              <a:rPr lang="en-US" sz="1800" dirty="0" err="1"/>
              <a:t>srcCross</a:t>
            </a:r>
            <a:r>
              <a:rPr lang="en-US" sz="1800" dirty="0"/>
              <a:t>[offset0+jj2-2]+</a:t>
            </a:r>
            <a:r>
              <a:rPr lang="en-US" sz="1800" dirty="0" err="1"/>
              <a:t>srcCross</a:t>
            </a:r>
            <a:r>
              <a:rPr lang="en-US" sz="1800" dirty="0"/>
              <a:t>[offset1+jj2-2] + 1)&gt;&gt;1);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[2] * ((</a:t>
            </a:r>
            <a:r>
              <a:rPr lang="en-US" sz="1800" dirty="0" err="1"/>
              <a:t>srcCross</a:t>
            </a:r>
            <a:r>
              <a:rPr lang="en-US" sz="1800" dirty="0"/>
              <a:t>[offset0+jj2-1]+</a:t>
            </a:r>
            <a:r>
              <a:rPr lang="en-US" sz="1800" dirty="0" err="1"/>
              <a:t>srcCross</a:t>
            </a:r>
            <a:r>
              <a:rPr lang="en-US" sz="1800" dirty="0"/>
              <a:t>[offset1+jj2-1] + 1)&gt;&gt;1);   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[3] * </a:t>
            </a:r>
            <a:r>
              <a:rPr lang="en-US" sz="1800" dirty="0" err="1"/>
              <a:t>srcCross</a:t>
            </a:r>
            <a:r>
              <a:rPr lang="en-US" sz="1800" dirty="0"/>
              <a:t>[offset0 + jj2];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[4] * </a:t>
            </a:r>
            <a:r>
              <a:rPr lang="en-US" sz="1800" dirty="0" err="1"/>
              <a:t>srcCross</a:t>
            </a:r>
            <a:r>
              <a:rPr lang="en-US" sz="1800" dirty="0"/>
              <a:t>[offset1 + jj2];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[5] * ((</a:t>
            </a:r>
            <a:r>
              <a:rPr lang="en-US" sz="1800" dirty="0" err="1"/>
              <a:t>srcCross</a:t>
            </a:r>
            <a:r>
              <a:rPr lang="en-US" sz="1800" dirty="0"/>
              <a:t>[offset0+jj2+1]+</a:t>
            </a:r>
            <a:r>
              <a:rPr lang="en-US" sz="1800" dirty="0" err="1"/>
              <a:t>srcCross</a:t>
            </a:r>
            <a:r>
              <a:rPr lang="en-US" sz="1800" dirty="0"/>
              <a:t>[offset1+jj2+1] + 1)&gt;&gt;1);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[6] * ((</a:t>
            </a:r>
            <a:r>
              <a:rPr lang="en-US" sz="1800" dirty="0" err="1"/>
              <a:t>srcCross</a:t>
            </a:r>
            <a:r>
              <a:rPr lang="en-US" sz="1800" dirty="0"/>
              <a:t>[offset0+jj2+2]+</a:t>
            </a:r>
            <a:r>
              <a:rPr lang="en-US" sz="1800" dirty="0" err="1"/>
              <a:t>srcCross</a:t>
            </a:r>
            <a:r>
              <a:rPr lang="en-US" sz="1800" dirty="0"/>
              <a:t>[offset1+jj2+2] + 1)&gt;&gt;1);</a:t>
            </a:r>
          </a:p>
          <a:p>
            <a:pPr marL="0" indent="0">
              <a:buNone/>
            </a:pPr>
            <a:r>
              <a:rPr lang="en-US" sz="1800" dirty="0"/>
              <a:t> sum += </a:t>
            </a:r>
            <a:r>
              <a:rPr lang="en-US" sz="1800" dirty="0" err="1"/>
              <a:t>filterCoeff</a:t>
            </a:r>
            <a:r>
              <a:rPr lang="en-US" sz="1800" dirty="0"/>
              <a:t>[7] * </a:t>
            </a:r>
            <a:r>
              <a:rPr lang="en-US" sz="1800" dirty="0" err="1"/>
              <a:t>srcCross</a:t>
            </a:r>
            <a:r>
              <a:rPr lang="en-US" sz="1800" dirty="0"/>
              <a:t>[offset3 + jj2];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 2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074C3-366E-4617-8C4A-8680635DA9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5x3 filter shape, 8 coefficients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E5F3E-5469-4F73-9614-C9327060618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51" name="Rectangle 49">
            <a:extLst>
              <a:ext uri="{FF2B5EF4-FFF2-40B4-BE49-F238E27FC236}">
                <a16:creationId xmlns:a16="http://schemas.microsoft.com/office/drawing/2014/main" id="{55C2803F-CD1E-477C-8A05-5C78FCD3A8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95" y="-235131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2" name="Rectangle 50">
            <a:extLst>
              <a:ext uri="{FF2B5EF4-FFF2-40B4-BE49-F238E27FC236}">
                <a16:creationId xmlns:a16="http://schemas.microsoft.com/office/drawing/2014/main" id="{A55A29E9-0700-466E-B556-F23B4D804C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095" y="-180839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2A221A0-4108-44B3-A932-25FC017CE1CC}"/>
              </a:ext>
            </a:extLst>
          </p:cNvPr>
          <p:cNvSpPr txBox="1"/>
          <p:nvPr/>
        </p:nvSpPr>
        <p:spPr>
          <a:xfrm>
            <a:off x="2263155" y="969431"/>
            <a:ext cx="162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n-lt"/>
              </a:rPr>
              <a:t>Left most pair samples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A6B91B2C-CD9D-4B99-A4B9-A3973CAD49A9}"/>
              </a:ext>
            </a:extLst>
          </p:cNvPr>
          <p:cNvSpPr txBox="1"/>
          <p:nvPr/>
        </p:nvSpPr>
        <p:spPr>
          <a:xfrm>
            <a:off x="5626494" y="909105"/>
            <a:ext cx="162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n-lt"/>
              </a:rPr>
              <a:t>Right most pair samples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15B83F8-87D7-4366-98F7-7C3A6C516AAC}"/>
              </a:ext>
            </a:extLst>
          </p:cNvPr>
          <p:cNvSpPr/>
          <p:nvPr/>
        </p:nvSpPr>
        <p:spPr>
          <a:xfrm>
            <a:off x="4447966" y="705885"/>
            <a:ext cx="143510" cy="143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879BA260-A29B-4B81-8E7F-9341ADF926DD}"/>
              </a:ext>
            </a:extLst>
          </p:cNvPr>
          <p:cNvSpPr/>
          <p:nvPr/>
        </p:nvSpPr>
        <p:spPr>
          <a:xfrm>
            <a:off x="4456856" y="952265"/>
            <a:ext cx="143510" cy="143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7646E3B-69F2-4622-8798-95FA4E019EC6}"/>
              </a:ext>
            </a:extLst>
          </p:cNvPr>
          <p:cNvSpPr/>
          <p:nvPr/>
        </p:nvSpPr>
        <p:spPr>
          <a:xfrm>
            <a:off x="4463206" y="1193565"/>
            <a:ext cx="143510" cy="143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452A2E96-191E-4528-8072-8290F10F6FCF}"/>
              </a:ext>
            </a:extLst>
          </p:cNvPr>
          <p:cNvSpPr/>
          <p:nvPr/>
        </p:nvSpPr>
        <p:spPr>
          <a:xfrm>
            <a:off x="4460666" y="1432325"/>
            <a:ext cx="143510" cy="14351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C95A79B-34D0-4276-AF5E-C53C0C47BE53}"/>
              </a:ext>
            </a:extLst>
          </p:cNvPr>
          <p:cNvSpPr/>
          <p:nvPr/>
        </p:nvSpPr>
        <p:spPr>
          <a:xfrm>
            <a:off x="4695616" y="956075"/>
            <a:ext cx="143510" cy="14351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2D337E1-F339-4034-84FF-4427D266ADDC}"/>
              </a:ext>
            </a:extLst>
          </p:cNvPr>
          <p:cNvSpPr/>
          <p:nvPr/>
        </p:nvSpPr>
        <p:spPr>
          <a:xfrm>
            <a:off x="4695616" y="1191025"/>
            <a:ext cx="143510" cy="14351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4999F3C-4E46-476F-BAA4-204504C09414}"/>
              </a:ext>
            </a:extLst>
          </p:cNvPr>
          <p:cNvSpPr/>
          <p:nvPr/>
        </p:nvSpPr>
        <p:spPr>
          <a:xfrm>
            <a:off x="4213016" y="955440"/>
            <a:ext cx="143510" cy="143510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3994383B-BB13-4068-9B0D-568AC5C8C5BA}"/>
              </a:ext>
            </a:extLst>
          </p:cNvPr>
          <p:cNvSpPr/>
          <p:nvPr/>
        </p:nvSpPr>
        <p:spPr>
          <a:xfrm>
            <a:off x="4213016" y="1197375"/>
            <a:ext cx="143510" cy="143510"/>
          </a:xfrm>
          <a:prstGeom prst="ellipse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5594186-5682-46AB-9568-2E9C5E1FEF7F}"/>
              </a:ext>
            </a:extLst>
          </p:cNvPr>
          <p:cNvSpPr/>
          <p:nvPr/>
        </p:nvSpPr>
        <p:spPr>
          <a:xfrm>
            <a:off x="4930566" y="957345"/>
            <a:ext cx="143510" cy="14351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BEEE3800-4EA3-4137-BF56-E93C3167315E}"/>
              </a:ext>
            </a:extLst>
          </p:cNvPr>
          <p:cNvSpPr/>
          <p:nvPr/>
        </p:nvSpPr>
        <p:spPr>
          <a:xfrm>
            <a:off x="4930566" y="1190390"/>
            <a:ext cx="143510" cy="14351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FEE30C8-74F8-4872-9AB5-87CC4AA129E7}"/>
              </a:ext>
            </a:extLst>
          </p:cNvPr>
          <p:cNvSpPr/>
          <p:nvPr/>
        </p:nvSpPr>
        <p:spPr>
          <a:xfrm>
            <a:off x="3959016" y="961155"/>
            <a:ext cx="143510" cy="14351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834B94C2-6D9F-4D39-BFD3-95479F769885}"/>
              </a:ext>
            </a:extLst>
          </p:cNvPr>
          <p:cNvSpPr/>
          <p:nvPr/>
        </p:nvSpPr>
        <p:spPr>
          <a:xfrm>
            <a:off x="3965366" y="1196740"/>
            <a:ext cx="143510" cy="143510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A2E29C4-743E-4007-AB9A-ABE18099E5E0}"/>
              </a:ext>
            </a:extLst>
          </p:cNvPr>
          <p:cNvSpPr/>
          <p:nvPr/>
        </p:nvSpPr>
        <p:spPr>
          <a:xfrm>
            <a:off x="4879766" y="884955"/>
            <a:ext cx="266700" cy="5238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ABFDA908-1D04-4B9E-AEB4-56768BA21E73}"/>
              </a:ext>
            </a:extLst>
          </p:cNvPr>
          <p:cNvSpPr/>
          <p:nvPr/>
        </p:nvSpPr>
        <p:spPr>
          <a:xfrm>
            <a:off x="4622591" y="884955"/>
            <a:ext cx="266700" cy="5238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579C465-E002-4DF6-BBE5-B1ED35A0AFFF}"/>
              </a:ext>
            </a:extLst>
          </p:cNvPr>
          <p:cNvSpPr/>
          <p:nvPr/>
        </p:nvSpPr>
        <p:spPr>
          <a:xfrm>
            <a:off x="4155866" y="876065"/>
            <a:ext cx="266700" cy="5238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0F9190A3-F5F6-4590-9213-91D5A7AF871E}"/>
              </a:ext>
            </a:extLst>
          </p:cNvPr>
          <p:cNvSpPr/>
          <p:nvPr/>
        </p:nvSpPr>
        <p:spPr>
          <a:xfrm>
            <a:off x="3898691" y="894480"/>
            <a:ext cx="266700" cy="52387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D57C927-3D2F-4E50-AA1B-07BBCC20409A}"/>
              </a:ext>
            </a:extLst>
          </p:cNvPr>
          <p:cNvCxnSpPr/>
          <p:nvPr/>
        </p:nvCxnSpPr>
        <p:spPr>
          <a:xfrm flipV="1">
            <a:off x="3584366" y="1158640"/>
            <a:ext cx="285750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A925C69-DBE3-4056-946C-ECA54DE47508}"/>
              </a:ext>
            </a:extLst>
          </p:cNvPr>
          <p:cNvCxnSpPr/>
          <p:nvPr/>
        </p:nvCxnSpPr>
        <p:spPr>
          <a:xfrm flipH="1">
            <a:off x="5175041" y="1149115"/>
            <a:ext cx="304800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A601F3EB-4E96-48FC-93AC-179D0318394D}"/>
              </a:ext>
            </a:extLst>
          </p:cNvPr>
          <p:cNvCxnSpPr/>
          <p:nvPr/>
        </p:nvCxnSpPr>
        <p:spPr>
          <a:xfrm flipH="1" flipV="1">
            <a:off x="4832141" y="1406290"/>
            <a:ext cx="342900" cy="2952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28440A8B-E851-4710-987E-53D71F17D49F}"/>
              </a:ext>
            </a:extLst>
          </p:cNvPr>
          <p:cNvCxnSpPr/>
          <p:nvPr/>
        </p:nvCxnSpPr>
        <p:spPr>
          <a:xfrm flipV="1">
            <a:off x="4003466" y="1425340"/>
            <a:ext cx="238125" cy="2571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21">
            <a:extLst>
              <a:ext uri="{FF2B5EF4-FFF2-40B4-BE49-F238E27FC236}">
                <a16:creationId xmlns:a16="http://schemas.microsoft.com/office/drawing/2014/main" id="{5E3359A4-09FC-4AD6-BBFA-9DB711777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516" y="829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7" name="Rectangle 22">
            <a:extLst>
              <a:ext uri="{FF2B5EF4-FFF2-40B4-BE49-F238E27FC236}">
                <a16:creationId xmlns:a16="http://schemas.microsoft.com/office/drawing/2014/main" id="{4C465468-44F0-4EF2-91E2-4820545BFA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516" y="625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kumimoji="0" lang="en-US" altLang="en-US" sz="6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BE662CE-8DE5-4727-805E-8CCDC1943F8A}"/>
              </a:ext>
            </a:extLst>
          </p:cNvPr>
          <p:cNvSpPr txBox="1"/>
          <p:nvPr/>
        </p:nvSpPr>
        <p:spPr>
          <a:xfrm>
            <a:off x="2174582" y="1558631"/>
            <a:ext cx="2067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n-lt"/>
              </a:rPr>
              <a:t>Second-to-left most pair samples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0B90E77-91A0-401E-ACAE-A5CA4EB8C1B3}"/>
              </a:ext>
            </a:extLst>
          </p:cNvPr>
          <p:cNvSpPr txBox="1"/>
          <p:nvPr/>
        </p:nvSpPr>
        <p:spPr>
          <a:xfrm>
            <a:off x="5153402" y="1621789"/>
            <a:ext cx="2067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+mn-lt"/>
              </a:rPr>
              <a:t>Second-to-right most pair samples</a:t>
            </a:r>
          </a:p>
        </p:txBody>
      </p:sp>
    </p:spTree>
    <p:extLst>
      <p:ext uri="{BB962C8B-B14F-4D97-AF65-F5344CB8AC3E}">
        <p14:creationId xmlns:p14="http://schemas.microsoft.com/office/powerpoint/2010/main" val="445657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Method 1: 4x3 filter shape, 6 coefficients</a:t>
            </a:r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4ECCE1A-5BFB-4A69-8A99-DE4281BE2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0376"/>
              </p:ext>
            </p:extLst>
          </p:nvPr>
        </p:nvGraphicFramePr>
        <p:xfrm>
          <a:off x="53788" y="1198709"/>
          <a:ext cx="9036420" cy="3516138"/>
        </p:xfrm>
        <a:graphic>
          <a:graphicData uri="http://schemas.openxmlformats.org/drawingml/2006/table">
            <a:tbl>
              <a:tblPr/>
              <a:tblGrid>
                <a:gridCol w="903642">
                  <a:extLst>
                    <a:ext uri="{9D8B030D-6E8A-4147-A177-3AD203B41FA5}">
                      <a16:colId xmlns:a16="http://schemas.microsoft.com/office/drawing/2014/main" val="91996369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1952243233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2312316113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146416003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1039397509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3390173531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3250851037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3222571133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3814033960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462732129"/>
                    </a:ext>
                  </a:extLst>
                </a:gridCol>
              </a:tblGrid>
              <a:tr h="70656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CE5 common base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958445"/>
                  </a:ext>
                </a:extLst>
              </a:tr>
              <a:tr h="357312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(0.02% combined BD-rate)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(0.00% combined BD-rate)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(-0.02% combined BD-rate)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598544"/>
                  </a:ext>
                </a:extLst>
              </a:tr>
              <a:tr h="205522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702733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954759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1383294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3192478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5387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111410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468731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722164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771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1638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Method 2: 5x3 filter shape, 8 coefficients</a:t>
            </a:r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4ECCE1A-5BFB-4A69-8A99-DE4281BE2A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410494"/>
              </p:ext>
            </p:extLst>
          </p:nvPr>
        </p:nvGraphicFramePr>
        <p:xfrm>
          <a:off x="53788" y="1198709"/>
          <a:ext cx="9036420" cy="3516138"/>
        </p:xfrm>
        <a:graphic>
          <a:graphicData uri="http://schemas.openxmlformats.org/drawingml/2006/table">
            <a:tbl>
              <a:tblPr/>
              <a:tblGrid>
                <a:gridCol w="903642">
                  <a:extLst>
                    <a:ext uri="{9D8B030D-6E8A-4147-A177-3AD203B41FA5}">
                      <a16:colId xmlns:a16="http://schemas.microsoft.com/office/drawing/2014/main" val="91996369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1952243233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2312316113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146416003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1039397509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3390173531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3250851037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3222571133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3814033960"/>
                    </a:ext>
                  </a:extLst>
                </a:gridCol>
                <a:gridCol w="903642">
                  <a:extLst>
                    <a:ext uri="{9D8B030D-6E8A-4147-A177-3AD203B41FA5}">
                      <a16:colId xmlns:a16="http://schemas.microsoft.com/office/drawing/2014/main" val="462732129"/>
                    </a:ext>
                  </a:extLst>
                </a:gridCol>
              </a:tblGrid>
              <a:tr h="706566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 CE5 common base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958445"/>
                  </a:ext>
                </a:extLst>
              </a:tr>
              <a:tr h="357312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(-0.12% combined BD-rate)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(-0.16% combined BD-rate)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  <a:p>
                      <a:pPr marL="0" marR="0" lvl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(-0.29% combined BD-rate)</a:t>
                      </a:r>
                    </a:p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9598544"/>
                  </a:ext>
                </a:extLst>
              </a:tr>
              <a:tr h="205522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30" marR="6330" marT="633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702733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954759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1383294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3192478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5387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111410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468731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1722164"/>
                  </a:ext>
                </a:extLst>
              </a:tr>
              <a:tr h="2408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6330" marR="6330" marT="633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771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0049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382491"/>
          </a:xfrm>
        </p:spPr>
        <p:txBody>
          <a:bodyPr/>
          <a:lstStyle/>
          <a:p>
            <a:r>
              <a:rPr lang="en-US" sz="1800" dirty="0"/>
              <a:t>Combine less correlated neighbor for CCALF operations</a:t>
            </a:r>
          </a:p>
          <a:p>
            <a:r>
              <a:rPr lang="en-US" sz="1800" dirty="0"/>
              <a:t>Simple average between a pair of </a:t>
            </a:r>
            <a:r>
              <a:rPr lang="en-US" sz="1800" dirty="0" err="1"/>
              <a:t>luma</a:t>
            </a:r>
            <a:r>
              <a:rPr lang="en-US" sz="1800" dirty="0"/>
              <a:t> samples</a:t>
            </a:r>
          </a:p>
          <a:p>
            <a:r>
              <a:rPr lang="en-US" sz="1800" dirty="0"/>
              <a:t>Minor changes in covariance calculation and filter block functions</a:t>
            </a:r>
          </a:p>
          <a:p>
            <a:r>
              <a:rPr lang="en-US" sz="1800" dirty="0"/>
              <a:t>Method 1 uses 6 coefficients, compared to 8 in CE5 common base</a:t>
            </a:r>
          </a:p>
          <a:p>
            <a:pPr lvl="1"/>
            <a:r>
              <a:rPr lang="en-US" sz="1400" dirty="0"/>
              <a:t>Similar coding efficiency; 0.02%, 0.00%, -0.02% for AI, RA, LB against CE5 common base</a:t>
            </a:r>
          </a:p>
          <a:p>
            <a:r>
              <a:rPr lang="en-US" sz="1800" dirty="0"/>
              <a:t>Method 2 uses 8 coefficients, same as in CE5 common base</a:t>
            </a:r>
          </a:p>
          <a:p>
            <a:pPr lvl="1"/>
            <a:r>
              <a:rPr lang="en-US" sz="1400" dirty="0"/>
              <a:t>Combined BD-rate gains of -0.12%,-0.16%, -0.29% for AI, RA, LB against CE5 common base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434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1229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F34B1E5-ED30-4A1C-8B09-D7EF7FB7FEC3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1029</Words>
  <Application>Microsoft Office PowerPoint</Application>
  <PresentationFormat>On-screen Show (16:9)</PresentationFormat>
  <Paragraphs>292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8" baseType="lpstr">
      <vt:lpstr>Arial</vt:lpstr>
      <vt:lpstr>Calibri</vt:lpstr>
      <vt:lpstr>Lucida Grande</vt:lpstr>
      <vt:lpstr>Nokia Pure Headline Light</vt:lpstr>
      <vt:lpstr>Nokia Pure Headline Ultra Light</vt:lpstr>
      <vt:lpstr>Nokia Pure Text Light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PowerPoint Presentation</vt:lpstr>
      <vt:lpstr>CCALF (Cross-Component Adaptive Loop Filter)</vt:lpstr>
      <vt:lpstr>CE5 common base filtering</vt:lpstr>
      <vt:lpstr>Proposed method 1</vt:lpstr>
      <vt:lpstr>Proposed method 2</vt:lpstr>
      <vt:lpstr>Simulation Results</vt:lpstr>
      <vt:lpstr>Simulation Results</vt:lpstr>
      <vt:lpstr>Conclusions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2020-01-10T07:11:48Z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