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9"/>
  </p:notesMasterIdLst>
  <p:handoutMasterIdLst>
    <p:handoutMasterId r:id="rId10"/>
  </p:handoutMasterIdLst>
  <p:sldIdLst>
    <p:sldId id="337" r:id="rId3"/>
    <p:sldId id="380" r:id="rId4"/>
    <p:sldId id="387" r:id="rId5"/>
    <p:sldId id="388" r:id="rId6"/>
    <p:sldId id="379" r:id="rId7"/>
    <p:sldId id="338" r:id="rId8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23" d="100"/>
          <a:sy n="123" d="100"/>
        </p:scale>
        <p:origin x="182" y="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11/01/2020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11/01/2020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 smtClean="0">
                <a:ea typeface="ＭＳ Ｐゴシック" pitchFamily="34" charset="-128"/>
              </a:rPr>
              <a:t>Aligning </a:t>
            </a:r>
            <a:r>
              <a:rPr lang="en-US" altLang="en-US" sz="2000" dirty="0">
                <a:ea typeface="ＭＳ Ｐゴシック" pitchFamily="34" charset="-128"/>
              </a:rPr>
              <a:t>intra-prediction of TS blocks with BDPCM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Saverio Blasi, and </a:t>
            </a:r>
            <a:r>
              <a:rPr lang="en-US" altLang="en-US" sz="1400" u="sng" dirty="0">
                <a:ea typeface="ＭＳ Ｐゴシック" pitchFamily="34" charset="-128"/>
              </a:rPr>
              <a:t>Gosala </a:t>
            </a:r>
            <a:r>
              <a:rPr lang="en-US" altLang="en-US" sz="1400" u="sng" dirty="0" smtClean="0">
                <a:ea typeface="ＭＳ Ｐゴシック" pitchFamily="34" charset="-128"/>
              </a:rPr>
              <a:t>Kulupana</a:t>
            </a:r>
            <a:endParaRPr lang="en-US" altLang="en-US" sz="1400" u="sng" dirty="0">
              <a:ea typeface="ＭＳ Ｐゴシック" pitchFamily="34" charset="-128"/>
            </a:endParaRP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/>
              <a:t>17th Meeting: Brussels, BE</a:t>
            </a:r>
            <a:r>
              <a:rPr lang="en-CA" dirty="0" smtClean="0"/>
              <a:t>, 7–17 </a:t>
            </a:r>
            <a:r>
              <a:rPr lang="en-CA" dirty="0"/>
              <a:t>Jan. </a:t>
            </a:r>
            <a:r>
              <a:rPr lang="en-CA" dirty="0" smtClean="0"/>
              <a:t>2020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305878" y="249630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JVET-Q0556</a:t>
            </a:r>
            <a:endParaRPr lang="en-US" altLang="en-US" dirty="0">
              <a:solidFill>
                <a:schemeClr val="accent5">
                  <a:lumMod val="75000"/>
                  <a:lumOff val="25000"/>
                </a:schemeClr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General idea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CA" dirty="0" smtClean="0"/>
              <a:t>TS blocks and BDPCM blocks share same transform and residual coding steps</a:t>
            </a:r>
          </a:p>
          <a:p>
            <a:r>
              <a:rPr lang="en-CA" dirty="0" smtClean="0"/>
              <a:t>Intra-prediction is handled differently:</a:t>
            </a:r>
            <a:br>
              <a:rPr lang="en-CA" dirty="0" smtClean="0"/>
            </a:br>
            <a:r>
              <a:rPr lang="en-CA" dirty="0" smtClean="0"/>
              <a:t>	BDPCM does not make use of ref sample filtering and PDPC</a:t>
            </a:r>
          </a:p>
          <a:p>
            <a:r>
              <a:rPr lang="en-CA" dirty="0" smtClean="0"/>
              <a:t>We propose to align TS blocks with BDPCM blocks from prediction perspective so they are treated identically in the whole coding loop </a:t>
            </a:r>
          </a:p>
          <a:p>
            <a:r>
              <a:rPr lang="en-CA" dirty="0" smtClean="0"/>
              <a:t>Two variants are proposed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 smtClean="0"/>
              <a:t>Disabling both reference sample filtering and PDPC 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 smtClean="0"/>
              <a:t>Disable only PDPC while leaving reference sample filtering as it is</a:t>
            </a:r>
          </a:p>
          <a:p>
            <a:pPr marL="0" indent="0">
              <a:buNone/>
            </a:pPr>
            <a:endParaRPr lang="en-CA" dirty="0" smtClean="0"/>
          </a:p>
          <a:p>
            <a:pPr lvl="1"/>
            <a:r>
              <a:rPr lang="en-CA" dirty="0" smtClean="0"/>
              <a:t>1.	</a:t>
            </a:r>
          </a:p>
          <a:p>
            <a:pPr marL="800100" lvl="1" indent="-342900">
              <a:buFont typeface="+mj-lt"/>
              <a:buAutoNum type="arabicPeriod"/>
            </a:pPr>
            <a:endParaRPr lang="en-CA" dirty="0" smtClean="0"/>
          </a:p>
          <a:p>
            <a:pPr lvl="1"/>
            <a:endParaRPr lang="en-CA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27784" y="771550"/>
            <a:ext cx="468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1200" b="1" dirty="0">
                <a:solidFill>
                  <a:schemeClr val="bg2"/>
                </a:solidFill>
              </a:rPr>
              <a:t>Table 1 - Performance of </a:t>
            </a:r>
            <a:r>
              <a:rPr lang="en-US" sz="1200" b="1" dirty="0" smtClean="0">
                <a:solidFill>
                  <a:schemeClr val="bg2"/>
                </a:solidFill>
              </a:rPr>
              <a:t>Test1 </a:t>
            </a:r>
            <a:r>
              <a:rPr lang="en-US" sz="1200" b="1" dirty="0">
                <a:solidFill>
                  <a:schemeClr val="bg2"/>
                </a:solidFill>
              </a:rPr>
              <a:t>compared to VTM-7.0.</a:t>
            </a:r>
            <a:endParaRPr lang="en-GB" sz="1200" b="1" dirty="0">
              <a:solidFill>
                <a:schemeClr val="bg2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733233"/>
              </p:ext>
            </p:extLst>
          </p:nvPr>
        </p:nvGraphicFramePr>
        <p:xfrm>
          <a:off x="107504" y="1347614"/>
          <a:ext cx="4406900" cy="2129165"/>
        </p:xfrm>
        <a:graphic>
          <a:graphicData uri="http://schemas.openxmlformats.org/drawingml/2006/table">
            <a:tbl>
              <a:tblPr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78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048338"/>
              </p:ext>
            </p:extLst>
          </p:nvPr>
        </p:nvGraphicFramePr>
        <p:xfrm>
          <a:off x="4716016" y="1274695"/>
          <a:ext cx="4406900" cy="2196465"/>
        </p:xfrm>
        <a:graphic>
          <a:graphicData uri="http://schemas.openxmlformats.org/drawingml/2006/table">
            <a:tbl>
              <a:tblPr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27784" y="771550"/>
            <a:ext cx="468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1200" b="1">
                <a:solidFill>
                  <a:schemeClr val="bg2"/>
                </a:solidFill>
              </a:rPr>
              <a:t>Table </a:t>
            </a:r>
            <a:r>
              <a:rPr lang="en-US" sz="1200" b="1" smtClean="0">
                <a:solidFill>
                  <a:schemeClr val="bg2"/>
                </a:solidFill>
              </a:rPr>
              <a:t>2 </a:t>
            </a:r>
            <a:r>
              <a:rPr lang="en-US" sz="1200" b="1" dirty="0">
                <a:solidFill>
                  <a:schemeClr val="bg2"/>
                </a:solidFill>
              </a:rPr>
              <a:t>- Performance of </a:t>
            </a:r>
            <a:r>
              <a:rPr lang="en-US" sz="1200" b="1" dirty="0" smtClean="0">
                <a:solidFill>
                  <a:schemeClr val="bg2"/>
                </a:solidFill>
              </a:rPr>
              <a:t>Test2 </a:t>
            </a:r>
            <a:r>
              <a:rPr lang="en-US" sz="1200" b="1" dirty="0">
                <a:solidFill>
                  <a:schemeClr val="bg2"/>
                </a:solidFill>
              </a:rPr>
              <a:t>compared to VTM-7.0.</a:t>
            </a:r>
            <a:endParaRPr lang="en-GB" sz="1200" b="1" dirty="0">
              <a:solidFill>
                <a:schemeClr val="bg2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044574"/>
              </p:ext>
            </p:extLst>
          </p:nvPr>
        </p:nvGraphicFramePr>
        <p:xfrm>
          <a:off x="107504" y="1347614"/>
          <a:ext cx="4406900" cy="2129165"/>
        </p:xfrm>
        <a:graphic>
          <a:graphicData uri="http://schemas.openxmlformats.org/drawingml/2006/table">
            <a:tbl>
              <a:tblPr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78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008728"/>
              </p:ext>
            </p:extLst>
          </p:nvPr>
        </p:nvGraphicFramePr>
        <p:xfrm>
          <a:off x="4716016" y="1274695"/>
          <a:ext cx="4406900" cy="2196465"/>
        </p:xfrm>
        <a:graphic>
          <a:graphicData uri="http://schemas.openxmlformats.org/drawingml/2006/table">
            <a:tbl>
              <a:tblPr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0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1151808"/>
            <a:ext cx="8424936" cy="3362325"/>
          </a:xfrm>
        </p:spPr>
        <p:txBody>
          <a:bodyPr/>
          <a:lstStyle/>
          <a:p>
            <a:r>
              <a:rPr lang="en-US" dirty="0" smtClean="0"/>
              <a:t>Proposed to disable reference sample filtering and PDPC in TS blocks similar to BDPCM blocks</a:t>
            </a:r>
          </a:p>
          <a:p>
            <a:r>
              <a:rPr lang="en-US" dirty="0" smtClean="0"/>
              <a:t>For CTC, there is no change in coding performance.</a:t>
            </a:r>
          </a:p>
          <a:p>
            <a:r>
              <a:rPr lang="en-US" dirty="0" smtClean="0"/>
              <a:t>For class F and class TGM some minor coding gains are observed.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 smtClean="0">
                <a:ea typeface="ＭＳ Ｐゴシック" pitchFamily="34" charset="-128"/>
              </a:rPr>
              <a:t>gosala.kulupana@bbc.co.uk</a:t>
            </a:r>
            <a:endParaRPr lang="en-GB" altLang="en-US" dirty="0">
              <a:ea typeface="ＭＳ Ｐゴシック" pitchFamily="34" charset="-128"/>
            </a:endParaRP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8317</TotalTime>
  <Words>641</Words>
  <Application>Microsoft Office PowerPoint</Application>
  <PresentationFormat>On-screen Show (16:9)</PresentationFormat>
  <Paragraphs>302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Gill Sans MT</vt:lpstr>
      <vt:lpstr>PowerPointTemplate_v4</vt:lpstr>
      <vt:lpstr>1_PowerPointTemplate_v2</vt:lpstr>
      <vt:lpstr>Aligning intra-prediction of TS blocks with BDPCM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Gosala Kulupana</cp:lastModifiedBy>
  <cp:revision>330</cp:revision>
  <dcterms:created xsi:type="dcterms:W3CDTF">2015-07-17T14:38:31Z</dcterms:created>
  <dcterms:modified xsi:type="dcterms:W3CDTF">2020-01-11T10:10:55Z</dcterms:modified>
</cp:coreProperties>
</file>