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11"/>
  </p:notesMasterIdLst>
  <p:sldIdLst>
    <p:sldId id="285" r:id="rId2"/>
    <p:sldId id="294" r:id="rId3"/>
    <p:sldId id="299" r:id="rId4"/>
    <p:sldId id="300" r:id="rId5"/>
    <p:sldId id="301" r:id="rId6"/>
    <p:sldId id="302" r:id="rId7"/>
    <p:sldId id="303" r:id="rId8"/>
    <p:sldId id="304" r:id="rId9"/>
    <p:sldId id="30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2" autoAdjust="0"/>
    <p:restoredTop sz="94660"/>
  </p:normalViewPr>
  <p:slideViewPr>
    <p:cSldViewPr snapToGrid="0">
      <p:cViewPr>
        <p:scale>
          <a:sx n="75" d="100"/>
          <a:sy n="75" d="100"/>
        </p:scale>
        <p:origin x="44" y="-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Excel_Macro-Enabled_Worksheet1.xlsm"/><Relationship Id="rId4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JVET-P0517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On RPR down-sampling filters for affine mode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Summary of 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2203076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Down-sampling filters are proposed for affine mode in RPR</a:t>
            </a:r>
          </a:p>
          <a:p>
            <a:pPr lvl="1" hangingPunct="0"/>
            <a:r>
              <a:rPr lang="en-US" sz="2800" dirty="0"/>
              <a:t>6-tap </a:t>
            </a:r>
            <a:r>
              <a:rPr lang="en-US" sz="2800" dirty="0" err="1"/>
              <a:t>luma</a:t>
            </a:r>
            <a:r>
              <a:rPr lang="en-US" sz="2800" dirty="0"/>
              <a:t> down-sampling filters are derived from the existing 8-tap </a:t>
            </a:r>
            <a:r>
              <a:rPr lang="en-US" sz="2800" dirty="0" err="1"/>
              <a:t>luma</a:t>
            </a:r>
            <a:r>
              <a:rPr lang="en-US" sz="2800" dirty="0"/>
              <a:t> down-sampling filters for non-affine mode.</a:t>
            </a:r>
          </a:p>
          <a:p>
            <a:pPr lvl="1" hangingPunct="0"/>
            <a:r>
              <a:rPr lang="en-US" sz="2800" dirty="0"/>
              <a:t>4-tap chroma down-sampling filters for non-affine mode are reused.</a:t>
            </a: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7A20111-AFD1-4B8E-87ED-1512948DB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184345"/>
              </p:ext>
            </p:extLst>
          </p:nvPr>
        </p:nvGraphicFramePr>
        <p:xfrm>
          <a:off x="1480343" y="3717759"/>
          <a:ext cx="9231313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8913">
                  <a:extLst>
                    <a:ext uri="{9D8B030D-6E8A-4147-A177-3AD203B41FA5}">
                      <a16:colId xmlns:a16="http://schemas.microsoft.com/office/drawing/2014/main" val="771636364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6440256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07484398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17015415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302505851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US" sz="28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PSNR1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PSNR2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79498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1.5X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1" dirty="0"/>
                        <a:t>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1.5X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83140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CTC sequences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-0.19%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-0.14%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-0.12%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2501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Affine sequences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-1.88%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-1.06%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-1.57%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-0.84%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7216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Down-sampling filters in RPR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3755261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sz="3200" dirty="0"/>
              <a:t>Additional down-sampling filters are only applied to the motion compensation of non-affine mode</a:t>
            </a:r>
            <a:endParaRPr lang="en-US" altLang="zh-TW" sz="3200" dirty="0"/>
          </a:p>
          <a:p>
            <a:pPr lvl="1" hangingPunct="0"/>
            <a:r>
              <a:rPr lang="en-US" sz="2800" dirty="0"/>
              <a:t>2X: 8/4-tap: </a:t>
            </a:r>
            <a:r>
              <a:rPr lang="en-CA" sz="2800" dirty="0"/>
              <a:t>cosine windowed </a:t>
            </a:r>
            <a:r>
              <a:rPr lang="en-CA" sz="2800" dirty="0" err="1"/>
              <a:t>sinc</a:t>
            </a:r>
            <a:r>
              <a:rPr lang="en-CA" sz="2800" dirty="0"/>
              <a:t> filter</a:t>
            </a:r>
            <a:r>
              <a:rPr lang="en-US" sz="2800" dirty="0"/>
              <a:t>s</a:t>
            </a:r>
          </a:p>
          <a:p>
            <a:pPr lvl="1" hangingPunct="0"/>
            <a:r>
              <a:rPr lang="en-US" sz="2800" dirty="0"/>
              <a:t>1.5X: 8/4-tap </a:t>
            </a:r>
            <a:r>
              <a:rPr lang="en-US" sz="2800" dirty="0" err="1"/>
              <a:t>Lanczos</a:t>
            </a:r>
            <a:r>
              <a:rPr lang="en-US" sz="2800" dirty="0"/>
              <a:t> filters</a:t>
            </a: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sz="3200" dirty="0"/>
              <a:t>The 6-tap/4-tap MCIF filters are applied to the motion compensation of non-affine mode</a:t>
            </a:r>
            <a:endParaRPr lang="en-US" altLang="zh-TW" sz="3200" dirty="0"/>
          </a:p>
          <a:p>
            <a:pPr lvl="1" hangingPunct="0">
              <a:lnSpc>
                <a:spcPct val="70000"/>
              </a:lnSpc>
            </a:pPr>
            <a:r>
              <a:rPr lang="en-US" altLang="zh-TW" sz="2800" dirty="0"/>
              <a:t>Nearly all-pass filters</a:t>
            </a:r>
          </a:p>
          <a:p>
            <a:pPr lvl="1" hangingPunct="0">
              <a:lnSpc>
                <a:spcPct val="70000"/>
              </a:lnSpc>
            </a:pPr>
            <a:r>
              <a:rPr lang="en-US" altLang="zh-TW" sz="2800" dirty="0"/>
              <a:t>Strong aliasing artifacts</a:t>
            </a:r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869512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472970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Down-sampling filters to replace the MCIF filters for affine mode</a:t>
            </a:r>
          </a:p>
          <a:p>
            <a:pPr lvl="1" hangingPunct="0"/>
            <a:r>
              <a:rPr lang="en-US" sz="2800" dirty="0"/>
              <a:t>Same filter length and precision as existing affine MCIF filters</a:t>
            </a:r>
          </a:p>
          <a:p>
            <a:pPr lvl="1" hangingPunct="0"/>
            <a:r>
              <a:rPr lang="en-US" sz="2800" dirty="0" err="1"/>
              <a:t>Luma</a:t>
            </a:r>
            <a:r>
              <a:rPr lang="en-US" sz="2800" dirty="0"/>
              <a:t> down-sampling filters are derived from the existing </a:t>
            </a:r>
            <a:r>
              <a:rPr lang="en-US" sz="2800" dirty="0" err="1"/>
              <a:t>luma</a:t>
            </a:r>
            <a:r>
              <a:rPr lang="en-US" sz="2800" dirty="0"/>
              <a:t> down-sampling filters for non-affine mode</a:t>
            </a:r>
          </a:p>
          <a:p>
            <a:pPr lvl="1" hangingPunct="0"/>
            <a:r>
              <a:rPr lang="en-US" sz="2800" dirty="0"/>
              <a:t>Chroma down-sampling filters for non-affine mode are reused</a:t>
            </a:r>
          </a:p>
          <a:p>
            <a:pPr lvl="1" hangingPunct="0"/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922652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542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 err="1"/>
              <a:t>Luma</a:t>
            </a:r>
            <a:r>
              <a:rPr lang="en-US" altLang="zh-TW" sz="3200" dirty="0"/>
              <a:t> down-sampling filters for affine mode</a:t>
            </a:r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A30F49-C917-4374-A7AE-670F0A6EBF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3912187"/>
              </p:ext>
            </p:extLst>
          </p:nvPr>
        </p:nvGraphicFramePr>
        <p:xfrm>
          <a:off x="1225420" y="2224232"/>
          <a:ext cx="4357237" cy="3394710"/>
        </p:xfrm>
        <a:graphic>
          <a:graphicData uri="http://schemas.openxmlformats.org/drawingml/2006/table">
            <a:tbl>
              <a:tblPr/>
              <a:tblGrid>
                <a:gridCol w="817471">
                  <a:extLst>
                    <a:ext uri="{9D8B030D-6E8A-4147-A177-3AD203B41FA5}">
                      <a16:colId xmlns:a16="http://schemas.microsoft.com/office/drawing/2014/main" val="310846343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1487131258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256583154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747631446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1775855447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3748671237"/>
                    </a:ext>
                  </a:extLst>
                </a:gridCol>
                <a:gridCol w="416811">
                  <a:extLst>
                    <a:ext uri="{9D8B030D-6E8A-4147-A177-3AD203B41FA5}">
                      <a16:colId xmlns:a16="http://schemas.microsoft.com/office/drawing/2014/main" val="3062882802"/>
                    </a:ext>
                  </a:extLst>
                </a:gridCol>
                <a:gridCol w="519450">
                  <a:extLst>
                    <a:ext uri="{9D8B030D-6E8A-4147-A177-3AD203B41FA5}">
                      <a16:colId xmlns:a16="http://schemas.microsoft.com/office/drawing/2014/main" val="693599800"/>
                    </a:ext>
                  </a:extLst>
                </a:gridCol>
                <a:gridCol w="519450">
                  <a:extLst>
                    <a:ext uri="{9D8B030D-6E8A-4147-A177-3AD203B41FA5}">
                      <a16:colId xmlns:a16="http://schemas.microsoft.com/office/drawing/2014/main" val="4059952574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11637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5451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34868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823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9743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5520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2494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28359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623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73581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4526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5718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53516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7887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36616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51760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4656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71733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31A1BB-EB64-4647-8549-5B4668C106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42252"/>
              </p:ext>
            </p:extLst>
          </p:nvPr>
        </p:nvGraphicFramePr>
        <p:xfrm>
          <a:off x="7078577" y="2224232"/>
          <a:ext cx="4357239" cy="3394710"/>
        </p:xfrm>
        <a:graphic>
          <a:graphicData uri="http://schemas.openxmlformats.org/drawingml/2006/table">
            <a:tbl>
              <a:tblPr/>
              <a:tblGrid>
                <a:gridCol w="977852">
                  <a:extLst>
                    <a:ext uri="{9D8B030D-6E8A-4147-A177-3AD203B41FA5}">
                      <a16:colId xmlns:a16="http://schemas.microsoft.com/office/drawing/2014/main" val="1093481010"/>
                    </a:ext>
                  </a:extLst>
                </a:gridCol>
                <a:gridCol w="565233">
                  <a:extLst>
                    <a:ext uri="{9D8B030D-6E8A-4147-A177-3AD203B41FA5}">
                      <a16:colId xmlns:a16="http://schemas.microsoft.com/office/drawing/2014/main" val="4031426486"/>
                    </a:ext>
                  </a:extLst>
                </a:gridCol>
                <a:gridCol w="565233">
                  <a:extLst>
                    <a:ext uri="{9D8B030D-6E8A-4147-A177-3AD203B41FA5}">
                      <a16:colId xmlns:a16="http://schemas.microsoft.com/office/drawing/2014/main" val="2827848406"/>
                    </a:ext>
                  </a:extLst>
                </a:gridCol>
                <a:gridCol w="565233">
                  <a:extLst>
                    <a:ext uri="{9D8B030D-6E8A-4147-A177-3AD203B41FA5}">
                      <a16:colId xmlns:a16="http://schemas.microsoft.com/office/drawing/2014/main" val="40728597"/>
                    </a:ext>
                  </a:extLst>
                </a:gridCol>
                <a:gridCol w="565233">
                  <a:extLst>
                    <a:ext uri="{9D8B030D-6E8A-4147-A177-3AD203B41FA5}">
                      <a16:colId xmlns:a16="http://schemas.microsoft.com/office/drawing/2014/main" val="2768449123"/>
                    </a:ext>
                  </a:extLst>
                </a:gridCol>
                <a:gridCol w="565233">
                  <a:extLst>
                    <a:ext uri="{9D8B030D-6E8A-4147-A177-3AD203B41FA5}">
                      <a16:colId xmlns:a16="http://schemas.microsoft.com/office/drawing/2014/main" val="3087725524"/>
                    </a:ext>
                  </a:extLst>
                </a:gridCol>
                <a:gridCol w="553222">
                  <a:extLst>
                    <a:ext uri="{9D8B030D-6E8A-4147-A177-3AD203B41FA5}">
                      <a16:colId xmlns:a16="http://schemas.microsoft.com/office/drawing/2014/main" val="2700159737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3604136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4976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3301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81932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406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3458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1489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8876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332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0770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80093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0585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1516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484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343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2508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449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-4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0370445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30144B4-720B-4365-A0A4-1FB1867B00AF}"/>
              </a:ext>
            </a:extLst>
          </p:cNvPr>
          <p:cNvSpPr/>
          <p:nvPr/>
        </p:nvSpPr>
        <p:spPr>
          <a:xfrm>
            <a:off x="4544201" y="2418347"/>
            <a:ext cx="1038456" cy="320059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9DAE61-673A-442A-9AE9-ACE8D1B977B4}"/>
              </a:ext>
            </a:extLst>
          </p:cNvPr>
          <p:cNvSpPr/>
          <p:nvPr/>
        </p:nvSpPr>
        <p:spPr>
          <a:xfrm>
            <a:off x="2052050" y="2418347"/>
            <a:ext cx="824315" cy="3200595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43FBD3-A72D-47BA-AA39-8F0A9084DC8A}"/>
              </a:ext>
            </a:extLst>
          </p:cNvPr>
          <p:cNvSpPr/>
          <p:nvPr/>
        </p:nvSpPr>
        <p:spPr>
          <a:xfrm>
            <a:off x="10914705" y="2418347"/>
            <a:ext cx="521111" cy="320059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A190CA-F47D-4B4F-AD2E-A9926657CE71}"/>
              </a:ext>
            </a:extLst>
          </p:cNvPr>
          <p:cNvSpPr/>
          <p:nvPr/>
        </p:nvSpPr>
        <p:spPr>
          <a:xfrm>
            <a:off x="8081468" y="2418347"/>
            <a:ext cx="521111" cy="3200595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Striped Right 11">
            <a:extLst>
              <a:ext uri="{FF2B5EF4-FFF2-40B4-BE49-F238E27FC236}">
                <a16:creationId xmlns:a16="http://schemas.microsoft.com/office/drawing/2014/main" id="{0250C043-80DD-49E4-A1A7-56AB288270F3}"/>
              </a:ext>
            </a:extLst>
          </p:cNvPr>
          <p:cNvSpPr/>
          <p:nvPr/>
        </p:nvSpPr>
        <p:spPr>
          <a:xfrm>
            <a:off x="5956917" y="3737499"/>
            <a:ext cx="710269" cy="275208"/>
          </a:xfrm>
          <a:prstGeom prst="stripedRightArrow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C72C-D223-4CF9-9D1C-F896A61A712D}"/>
              </a:ext>
            </a:extLst>
          </p:cNvPr>
          <p:cNvSpPr/>
          <p:nvPr/>
        </p:nvSpPr>
        <p:spPr>
          <a:xfrm>
            <a:off x="4128117" y="5849217"/>
            <a:ext cx="3827015" cy="5173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2X down-sampling filters</a:t>
            </a:r>
          </a:p>
        </p:txBody>
      </p:sp>
    </p:spTree>
    <p:extLst>
      <p:ext uri="{BB962C8B-B14F-4D97-AF65-F5344CB8AC3E}">
        <p14:creationId xmlns:p14="http://schemas.microsoft.com/office/powerpoint/2010/main" val="1948900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B99F657D-F640-4DD4-9177-E60A968F9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74150"/>
              </p:ext>
            </p:extLst>
          </p:nvPr>
        </p:nvGraphicFramePr>
        <p:xfrm>
          <a:off x="7041445" y="2231766"/>
          <a:ext cx="4558697" cy="3394710"/>
        </p:xfrm>
        <a:graphic>
          <a:graphicData uri="http://schemas.openxmlformats.org/drawingml/2006/table">
            <a:tbl>
              <a:tblPr/>
              <a:tblGrid>
                <a:gridCol w="975152">
                  <a:extLst>
                    <a:ext uri="{9D8B030D-6E8A-4147-A177-3AD203B41FA5}">
                      <a16:colId xmlns:a16="http://schemas.microsoft.com/office/drawing/2014/main" val="1805462634"/>
                    </a:ext>
                  </a:extLst>
                </a:gridCol>
                <a:gridCol w="598197">
                  <a:extLst>
                    <a:ext uri="{9D8B030D-6E8A-4147-A177-3AD203B41FA5}">
                      <a16:colId xmlns:a16="http://schemas.microsoft.com/office/drawing/2014/main" val="464248039"/>
                    </a:ext>
                  </a:extLst>
                </a:gridCol>
                <a:gridCol w="598197">
                  <a:extLst>
                    <a:ext uri="{9D8B030D-6E8A-4147-A177-3AD203B41FA5}">
                      <a16:colId xmlns:a16="http://schemas.microsoft.com/office/drawing/2014/main" val="186097538"/>
                    </a:ext>
                  </a:extLst>
                </a:gridCol>
                <a:gridCol w="598197">
                  <a:extLst>
                    <a:ext uri="{9D8B030D-6E8A-4147-A177-3AD203B41FA5}">
                      <a16:colId xmlns:a16="http://schemas.microsoft.com/office/drawing/2014/main" val="1757978549"/>
                    </a:ext>
                  </a:extLst>
                </a:gridCol>
                <a:gridCol w="598197">
                  <a:extLst>
                    <a:ext uri="{9D8B030D-6E8A-4147-A177-3AD203B41FA5}">
                      <a16:colId xmlns:a16="http://schemas.microsoft.com/office/drawing/2014/main" val="1370086089"/>
                    </a:ext>
                  </a:extLst>
                </a:gridCol>
                <a:gridCol w="598197">
                  <a:extLst>
                    <a:ext uri="{9D8B030D-6E8A-4147-A177-3AD203B41FA5}">
                      <a16:colId xmlns:a16="http://schemas.microsoft.com/office/drawing/2014/main" val="3040771226"/>
                    </a:ext>
                  </a:extLst>
                </a:gridCol>
                <a:gridCol w="592560">
                  <a:extLst>
                    <a:ext uri="{9D8B030D-6E8A-4147-A177-3AD203B41FA5}">
                      <a16:colId xmlns:a16="http://schemas.microsoft.com/office/drawing/2014/main" val="3464663524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205254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P4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2192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9081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939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65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141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96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8900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69990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9676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3211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5588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3870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27294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5477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229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442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537639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0B5A9F3C-A4EA-4086-84F4-511B8A02D5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2595936"/>
              </p:ext>
            </p:extLst>
          </p:nvPr>
        </p:nvGraphicFramePr>
        <p:xfrm>
          <a:off x="1023961" y="2224232"/>
          <a:ext cx="4558697" cy="3394710"/>
        </p:xfrm>
        <a:graphic>
          <a:graphicData uri="http://schemas.openxmlformats.org/drawingml/2006/table">
            <a:tbl>
              <a:tblPr/>
              <a:tblGrid>
                <a:gridCol w="772434">
                  <a:extLst>
                    <a:ext uri="{9D8B030D-6E8A-4147-A177-3AD203B41FA5}">
                      <a16:colId xmlns:a16="http://schemas.microsoft.com/office/drawing/2014/main" val="2024507095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292974117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2563682182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3773227939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512046068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3994320788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2528674067"/>
                    </a:ext>
                  </a:extLst>
                </a:gridCol>
                <a:gridCol w="473841">
                  <a:extLst>
                    <a:ext uri="{9D8B030D-6E8A-4147-A177-3AD203B41FA5}">
                      <a16:colId xmlns:a16="http://schemas.microsoft.com/office/drawing/2014/main" val="1431554441"/>
                    </a:ext>
                  </a:extLst>
                </a:gridCol>
                <a:gridCol w="469376">
                  <a:extLst>
                    <a:ext uri="{9D8B030D-6E8A-4147-A177-3AD203B41FA5}">
                      <a16:colId xmlns:a16="http://schemas.microsoft.com/office/drawing/2014/main" val="2708899940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75674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16636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880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224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3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9716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1157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965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039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5197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325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31588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029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49430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6348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79354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444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5715" marR="5715" marT="571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168849"/>
                  </a:ext>
                </a:extLst>
              </a:tr>
            </a:tbl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542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 err="1"/>
              <a:t>Luma</a:t>
            </a:r>
            <a:r>
              <a:rPr lang="en-US" altLang="zh-TW" sz="3200" dirty="0"/>
              <a:t> down-sampling filters for affine mode</a:t>
            </a:r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0144B4-720B-4365-A0A4-1FB1867B00AF}"/>
              </a:ext>
            </a:extLst>
          </p:cNvPr>
          <p:cNvSpPr/>
          <p:nvPr/>
        </p:nvSpPr>
        <p:spPr>
          <a:xfrm>
            <a:off x="4641859" y="2418347"/>
            <a:ext cx="940799" cy="320059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99DAE61-673A-442A-9AE9-ACE8D1B977B4}"/>
              </a:ext>
            </a:extLst>
          </p:cNvPr>
          <p:cNvSpPr/>
          <p:nvPr/>
        </p:nvSpPr>
        <p:spPr>
          <a:xfrm>
            <a:off x="1803470" y="2418347"/>
            <a:ext cx="940799" cy="3200595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43FBD3-A72D-47BA-AA39-8F0A9084DC8A}"/>
              </a:ext>
            </a:extLst>
          </p:cNvPr>
          <p:cNvSpPr/>
          <p:nvPr/>
        </p:nvSpPr>
        <p:spPr>
          <a:xfrm>
            <a:off x="11010901" y="2418347"/>
            <a:ext cx="593594" cy="320059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A190CA-F47D-4B4F-AD2E-A9926657CE71}"/>
              </a:ext>
            </a:extLst>
          </p:cNvPr>
          <p:cNvSpPr/>
          <p:nvPr/>
        </p:nvSpPr>
        <p:spPr>
          <a:xfrm>
            <a:off x="8008986" y="2418347"/>
            <a:ext cx="593594" cy="3200595"/>
          </a:xfrm>
          <a:prstGeom prst="rect">
            <a:avLst/>
          </a:prstGeom>
          <a:noFill/>
          <a:ln w="317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row: Striped Right 11">
            <a:extLst>
              <a:ext uri="{FF2B5EF4-FFF2-40B4-BE49-F238E27FC236}">
                <a16:creationId xmlns:a16="http://schemas.microsoft.com/office/drawing/2014/main" id="{0250C043-80DD-49E4-A1A7-56AB288270F3}"/>
              </a:ext>
            </a:extLst>
          </p:cNvPr>
          <p:cNvSpPr/>
          <p:nvPr/>
        </p:nvSpPr>
        <p:spPr>
          <a:xfrm>
            <a:off x="5956917" y="3737499"/>
            <a:ext cx="710269" cy="275208"/>
          </a:xfrm>
          <a:prstGeom prst="stripedRightArrow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C72C-D223-4CF9-9D1C-F896A61A712D}"/>
              </a:ext>
            </a:extLst>
          </p:cNvPr>
          <p:cNvSpPr/>
          <p:nvPr/>
        </p:nvSpPr>
        <p:spPr>
          <a:xfrm>
            <a:off x="4172505" y="5849217"/>
            <a:ext cx="4093346" cy="5173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1.5X down-sampling filters</a:t>
            </a:r>
          </a:p>
        </p:txBody>
      </p:sp>
    </p:spTree>
    <p:extLst>
      <p:ext uri="{BB962C8B-B14F-4D97-AF65-F5344CB8AC3E}">
        <p14:creationId xmlns:p14="http://schemas.microsoft.com/office/powerpoint/2010/main" val="2632899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EBC72C-D223-4CF9-9D1C-F896A61A712D}"/>
              </a:ext>
            </a:extLst>
          </p:cNvPr>
          <p:cNvSpPr/>
          <p:nvPr/>
        </p:nvSpPr>
        <p:spPr>
          <a:xfrm>
            <a:off x="5464399" y="6309460"/>
            <a:ext cx="1000664" cy="5173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2X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C3E1375B-18A6-42B1-93D9-808EEB9CC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3346433"/>
              </p:ext>
            </p:extLst>
          </p:nvPr>
        </p:nvGraphicFramePr>
        <p:xfrm>
          <a:off x="4563461" y="456122"/>
          <a:ext cx="2802540" cy="5853338"/>
        </p:xfrm>
        <a:graphic>
          <a:graphicData uri="http://schemas.openxmlformats.org/drawingml/2006/table">
            <a:tbl>
              <a:tblPr/>
              <a:tblGrid>
                <a:gridCol w="802505">
                  <a:extLst>
                    <a:ext uri="{9D8B030D-6E8A-4147-A177-3AD203B41FA5}">
                      <a16:colId xmlns:a16="http://schemas.microsoft.com/office/drawing/2014/main" val="2299136475"/>
                    </a:ext>
                  </a:extLst>
                </a:gridCol>
                <a:gridCol w="697663">
                  <a:extLst>
                    <a:ext uri="{9D8B030D-6E8A-4147-A177-3AD203B41FA5}">
                      <a16:colId xmlns:a16="http://schemas.microsoft.com/office/drawing/2014/main" val="1828323220"/>
                    </a:ext>
                  </a:extLst>
                </a:gridCol>
                <a:gridCol w="434124">
                  <a:extLst>
                    <a:ext uri="{9D8B030D-6E8A-4147-A177-3AD203B41FA5}">
                      <a16:colId xmlns:a16="http://schemas.microsoft.com/office/drawing/2014/main" val="1728316713"/>
                    </a:ext>
                  </a:extLst>
                </a:gridCol>
                <a:gridCol w="434124">
                  <a:extLst>
                    <a:ext uri="{9D8B030D-6E8A-4147-A177-3AD203B41FA5}">
                      <a16:colId xmlns:a16="http://schemas.microsoft.com/office/drawing/2014/main" val="2596599513"/>
                    </a:ext>
                  </a:extLst>
                </a:gridCol>
                <a:gridCol w="434124">
                  <a:extLst>
                    <a:ext uri="{9D8B030D-6E8A-4147-A177-3AD203B41FA5}">
                      <a16:colId xmlns:a16="http://schemas.microsoft.com/office/drawing/2014/main" val="691268839"/>
                    </a:ext>
                  </a:extLst>
                </a:gridCol>
              </a:tblGrid>
              <a:tr h="15716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633835"/>
                  </a:ext>
                </a:extLst>
              </a:tr>
              <a:tr h="1571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P3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36456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2186692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854084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3006894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0408068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639117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581319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01561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128717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0895125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463248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534799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8668587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28268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266499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7422621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04777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8065701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728121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176068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6718455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2446202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6034495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866725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453511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167732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8255369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695216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96527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738271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231563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5975981"/>
                  </a:ext>
                </a:extLst>
              </a:tr>
              <a:tr h="157163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417581"/>
                  </a:ext>
                </a:extLst>
              </a:tr>
            </a:tbl>
          </a:graphicData>
        </a:graphic>
      </p:graphicFrame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CCDEF1A9-8248-4534-86E3-8C89FCC75D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82285"/>
              </p:ext>
            </p:extLst>
          </p:nvPr>
        </p:nvGraphicFramePr>
        <p:xfrm>
          <a:off x="8288722" y="456122"/>
          <a:ext cx="3065078" cy="5853338"/>
        </p:xfrm>
        <a:graphic>
          <a:graphicData uri="http://schemas.openxmlformats.org/drawingml/2006/table">
            <a:tbl>
              <a:tblPr/>
              <a:tblGrid>
                <a:gridCol w="880557">
                  <a:extLst>
                    <a:ext uri="{9D8B030D-6E8A-4147-A177-3AD203B41FA5}">
                      <a16:colId xmlns:a16="http://schemas.microsoft.com/office/drawing/2014/main" val="1787460235"/>
                    </a:ext>
                  </a:extLst>
                </a:gridCol>
                <a:gridCol w="760145">
                  <a:extLst>
                    <a:ext uri="{9D8B030D-6E8A-4147-A177-3AD203B41FA5}">
                      <a16:colId xmlns:a16="http://schemas.microsoft.com/office/drawing/2014/main" val="2334729158"/>
                    </a:ext>
                  </a:extLst>
                </a:gridCol>
                <a:gridCol w="474792">
                  <a:extLst>
                    <a:ext uri="{9D8B030D-6E8A-4147-A177-3AD203B41FA5}">
                      <a16:colId xmlns:a16="http://schemas.microsoft.com/office/drawing/2014/main" val="2068225974"/>
                    </a:ext>
                  </a:extLst>
                </a:gridCol>
                <a:gridCol w="474792">
                  <a:extLst>
                    <a:ext uri="{9D8B030D-6E8A-4147-A177-3AD203B41FA5}">
                      <a16:colId xmlns:a16="http://schemas.microsoft.com/office/drawing/2014/main" val="1465977292"/>
                    </a:ext>
                  </a:extLst>
                </a:gridCol>
                <a:gridCol w="474792">
                  <a:extLst>
                    <a:ext uri="{9D8B030D-6E8A-4147-A177-3AD203B41FA5}">
                      <a16:colId xmlns:a16="http://schemas.microsoft.com/office/drawing/2014/main" val="891327"/>
                    </a:ext>
                  </a:extLst>
                </a:gridCol>
              </a:tblGrid>
              <a:tr h="127981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Fractional sample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interpolation filter coefficients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2647315"/>
                  </a:ext>
                </a:extLst>
              </a:tr>
              <a:tr h="12798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P0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P1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P2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P3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27387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808779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500747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436611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974882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681586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3292330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8910561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656488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946231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236145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0628840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7481726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4135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6520723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128565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1217419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2599455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88560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94386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297555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228405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2548123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933143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46097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2219405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13202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584436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596918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9309053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2287714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−1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8058161"/>
                  </a:ext>
                </a:extLst>
              </a:tr>
              <a:tr h="12798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17" marR="4517" marT="451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942062"/>
                  </a:ext>
                </a:extLst>
              </a:tr>
            </a:tbl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FD812E18-CDBB-472F-8558-8DA966B93B51}"/>
              </a:ext>
            </a:extLst>
          </p:cNvPr>
          <p:cNvSpPr/>
          <p:nvPr/>
        </p:nvSpPr>
        <p:spPr>
          <a:xfrm>
            <a:off x="9320929" y="6337556"/>
            <a:ext cx="1000664" cy="5173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1.5X</a:t>
            </a:r>
          </a:p>
        </p:txBody>
      </p:sp>
      <p:sp>
        <p:nvSpPr>
          <p:cNvPr id="18" name="Content Placeholder 4">
            <a:extLst>
              <a:ext uri="{FF2B5EF4-FFF2-40B4-BE49-F238E27FC236}">
                <a16:creationId xmlns:a16="http://schemas.microsoft.com/office/drawing/2014/main" id="{D441981E-3879-4FC4-8086-ECB842283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121" y="1383756"/>
            <a:ext cx="3807273" cy="843056"/>
          </a:xfrm>
        </p:spPr>
        <p:txBody>
          <a:bodyPr>
            <a:normAutofit lnSpcReduction="10000"/>
          </a:bodyPr>
          <a:lstStyle/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dirty="0"/>
              <a:t>Chroma down-sampling filters for non-affine mode are reused</a:t>
            </a:r>
          </a:p>
          <a:p>
            <a:pPr lvl="1" hangingPunct="0"/>
            <a:endParaRPr lang="en-US" dirty="0"/>
          </a:p>
          <a:p>
            <a:pPr lvl="1" hangingPunct="0"/>
            <a:endParaRPr lang="en-US" dirty="0"/>
          </a:p>
          <a:p>
            <a:pPr lvl="1" hangingPunct="0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070911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7370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D2E3B40-45C4-4A7B-A959-EECE81BF297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270499"/>
              </p:ext>
            </p:extLst>
          </p:nvPr>
        </p:nvGraphicFramePr>
        <p:xfrm>
          <a:off x="390762" y="2291600"/>
          <a:ext cx="5605755" cy="2229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Macro-Enabled Worksheet" r:id="rId3" imgW="4406875" imgH="1752731" progId="Excel.SheetMacroEnabled.12">
                  <p:embed/>
                </p:oleObj>
              </mc:Choice>
              <mc:Fallback>
                <p:oleObj name="Macro-Enabled Worksheet" r:id="rId3" imgW="4406875" imgH="175273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762" y="2291600"/>
                        <a:ext cx="5605755" cy="2229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BC27E30-8BAE-4A4E-A3A0-49AAD9B5F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942167"/>
              </p:ext>
            </p:extLst>
          </p:nvPr>
        </p:nvGraphicFramePr>
        <p:xfrm>
          <a:off x="6195485" y="2291600"/>
          <a:ext cx="5605755" cy="22293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1" name="Macro-Enabled Worksheet" r:id="rId5" imgW="4406875" imgH="1752731" progId="Excel.SheetMacroEnabled.12">
                  <p:embed/>
                </p:oleObj>
              </mc:Choice>
              <mc:Fallback>
                <p:oleObj name="Macro-Enabled Worksheet" r:id="rId5" imgW="4406875" imgH="175273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95485" y="2291600"/>
                        <a:ext cx="5605755" cy="22293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EECEE85A-DF12-41D5-9DF0-A56EDF6468B7}"/>
              </a:ext>
            </a:extLst>
          </p:cNvPr>
          <p:cNvSpPr/>
          <p:nvPr/>
        </p:nvSpPr>
        <p:spPr>
          <a:xfrm>
            <a:off x="2919193" y="4680860"/>
            <a:ext cx="1290550" cy="466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PSNR1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81C6B0-DA65-4DE3-A086-45AEBA75FC09}"/>
              </a:ext>
            </a:extLst>
          </p:cNvPr>
          <p:cNvSpPr/>
          <p:nvPr/>
        </p:nvSpPr>
        <p:spPr>
          <a:xfrm>
            <a:off x="8473326" y="4638525"/>
            <a:ext cx="1290550" cy="466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PSNR2</a:t>
            </a:r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5696CB53-A5BE-4B31-9E7E-38557FFA2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358277"/>
            <a:ext cx="10515600" cy="54271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For </a:t>
            </a:r>
            <a:r>
              <a:rPr lang="en-US" altLang="zh-TW" sz="3200" dirty="0" err="1"/>
              <a:t>ParkScene</a:t>
            </a:r>
            <a:r>
              <a:rPr lang="en-US" altLang="zh-TW" sz="3200" dirty="0"/>
              <a:t> and </a:t>
            </a:r>
            <a:r>
              <a:rPr lang="en-US" altLang="zh-TW" sz="3200" dirty="0" err="1"/>
              <a:t>BQSquare</a:t>
            </a:r>
            <a:r>
              <a:rPr lang="en-US" altLang="zh-TW" sz="3200" dirty="0"/>
              <a:t>, the gains are 1.11% and 1.24%</a:t>
            </a:r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sz="2800" dirty="0"/>
          </a:p>
          <a:p>
            <a:pPr lvl="1" hangingPunct="0"/>
            <a:endParaRPr lang="en-US" altLang="zh-TW" sz="2800" dirty="0"/>
          </a:p>
        </p:txBody>
      </p:sp>
    </p:spTree>
    <p:extLst>
      <p:ext uri="{BB962C8B-B14F-4D97-AF65-F5344CB8AC3E}">
        <p14:creationId xmlns:p14="http://schemas.microsoft.com/office/powerpoint/2010/main" val="33918014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7370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(Affine sequences)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CEE85A-DF12-41D5-9DF0-A56EDF6468B7}"/>
              </a:ext>
            </a:extLst>
          </p:cNvPr>
          <p:cNvSpPr/>
          <p:nvPr/>
        </p:nvSpPr>
        <p:spPr>
          <a:xfrm>
            <a:off x="2919193" y="4680860"/>
            <a:ext cx="1290550" cy="466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PSNR1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581C6B0-DA65-4DE3-A086-45AEBA75FC09}"/>
              </a:ext>
            </a:extLst>
          </p:cNvPr>
          <p:cNvSpPr/>
          <p:nvPr/>
        </p:nvSpPr>
        <p:spPr>
          <a:xfrm>
            <a:off x="8473326" y="4638525"/>
            <a:ext cx="1290550" cy="4669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PSNR2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B38D651C-DECB-4A44-AF49-5E1B59902B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380333"/>
              </p:ext>
            </p:extLst>
          </p:nvPr>
        </p:nvGraphicFramePr>
        <p:xfrm>
          <a:off x="1424517" y="1769491"/>
          <a:ext cx="3924300" cy="274574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549376495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315425153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786911095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009353418"/>
                    </a:ext>
                  </a:extLst>
                </a:gridCol>
              </a:tblGrid>
              <a:tr h="2984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183064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888349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00779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BlueSkyPart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-0.40%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-0.05%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974094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JetParts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-2.39%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209322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ShieldsPart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30095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SpincalendarPart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-4.82%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-5.25%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455105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StationKtaPart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078468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TratorPart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007115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-1.88%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0289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2A27AA1-022A-4EFF-B6A4-ADA5B18515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735002"/>
              </p:ext>
            </p:extLst>
          </p:nvPr>
        </p:nvGraphicFramePr>
        <p:xfrm>
          <a:off x="6843183" y="1768849"/>
          <a:ext cx="3924300" cy="2745740"/>
        </p:xfrm>
        <a:graphic>
          <a:graphicData uri="http://schemas.openxmlformats.org/drawingml/2006/table">
            <a:tbl>
              <a:tblPr/>
              <a:tblGrid>
                <a:gridCol w="1625600">
                  <a:extLst>
                    <a:ext uri="{9D8B030D-6E8A-4147-A177-3AD203B41FA5}">
                      <a16:colId xmlns:a16="http://schemas.microsoft.com/office/drawing/2014/main" val="3987959931"/>
                    </a:ext>
                  </a:extLst>
                </a:gridCol>
                <a:gridCol w="787400">
                  <a:extLst>
                    <a:ext uri="{9D8B030D-6E8A-4147-A177-3AD203B41FA5}">
                      <a16:colId xmlns:a16="http://schemas.microsoft.com/office/drawing/2014/main" val="1727752662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1522003951"/>
                    </a:ext>
                  </a:extLst>
                </a:gridCol>
                <a:gridCol w="698500">
                  <a:extLst>
                    <a:ext uri="{9D8B030D-6E8A-4147-A177-3AD203B41FA5}">
                      <a16:colId xmlns:a16="http://schemas.microsoft.com/office/drawing/2014/main" val="2049337633"/>
                    </a:ext>
                  </a:extLst>
                </a:gridCol>
              </a:tblGrid>
              <a:tr h="2984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1666858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876064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028259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BlueSkyPart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-0.12%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-0.27%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6046578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JetParts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46355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ShieldsPart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-0.74%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87525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SpincalendarPart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-2.80%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4610504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StationKtaPart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-1.37%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-0.62%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-1.22%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3346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TratorPart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-0.90%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4959128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-1.41%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-1.50%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225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1432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</TotalTime>
  <Words>1514</Words>
  <Application>Microsoft Office PowerPoint</Application>
  <PresentationFormat>Widescreen</PresentationFormat>
  <Paragraphs>1014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Microsoft Excel Macro-Enabled Worksheet</vt:lpstr>
      <vt:lpstr>PowerPoint Presentation</vt:lpstr>
      <vt:lpstr>Summary of proposal</vt:lpstr>
      <vt:lpstr>Down-sampling filters in RPR</vt:lpstr>
      <vt:lpstr>Proposal</vt:lpstr>
      <vt:lpstr>Proposal</vt:lpstr>
      <vt:lpstr>Proposal</vt:lpstr>
      <vt:lpstr>Proposal</vt:lpstr>
      <vt:lpstr>Simulations (CTC)</vt:lpstr>
      <vt:lpstr>Simulations (Affine sequences)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139</cp:revision>
  <dcterms:created xsi:type="dcterms:W3CDTF">2018-09-04T21:01:33Z</dcterms:created>
  <dcterms:modified xsi:type="dcterms:W3CDTF">2020-01-09T18:21:43Z</dcterms:modified>
</cp:coreProperties>
</file>