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63" r:id="rId1"/>
  </p:sldMasterIdLst>
  <p:notesMasterIdLst>
    <p:notesMasterId r:id="rId7"/>
  </p:notesMasterIdLst>
  <p:sldIdLst>
    <p:sldId id="285" r:id="rId2"/>
    <p:sldId id="294" r:id="rId3"/>
    <p:sldId id="295" r:id="rId4"/>
    <p:sldId id="287" r:id="rId5"/>
    <p:sldId id="296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2" autoAdjust="0"/>
    <p:restoredTop sz="94660"/>
  </p:normalViewPr>
  <p:slideViewPr>
    <p:cSldViewPr snapToGrid="0">
      <p:cViewPr varScale="1">
        <p:scale>
          <a:sx n="73" d="100"/>
          <a:sy n="73" d="100"/>
        </p:scale>
        <p:origin x="88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BB144B-FC2B-4E97-B052-FB86E4847812}" type="datetimeFigureOut">
              <a:rPr lang="en-US" smtClean="0"/>
              <a:t>1/14/2020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B4BAB1F-9E17-4930-8244-862C9EC4CFE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1709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E1E575-271C-4E44-A233-86FC79F6AB8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F00846A-4AAB-44D2-AA7C-4867ED1E49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7223EE-CDA0-4349-9D5F-74C97260E6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D144C28-B0D7-4EB4-ADB8-353D1F2E1F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F3C7B7-335A-42D5-9784-FD5ED2D53E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2029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CDBC9-E49E-4C99-99F1-45E179B7F6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4DB62D6-198D-4C5C-AA6D-F0BF3ABB876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D78E64-7870-4AC9-BD34-B800B2A58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C66B875-55F3-4133-8B5F-32997D52B4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9131A2-47BF-4A43-8649-70CBFE099B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182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63B632C-41E8-48E8-AB78-99C6B0FE00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1E95DD6-8C39-4F50-8EFE-E7D336DCD6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841C08-080D-46A5-B378-E76C245961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52E99E-1C3B-4D2B-8607-BFB866120E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ECC04D-8817-49A2-9C8A-B37F38A9C2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4518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ABEE24-598E-4846-A6F0-8E7D033D38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BD38A7-B0A0-4FA4-9CD1-03652D69B81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7B5B59-5F44-4971-A4F6-661566377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F31031-B7DE-40EA-AFBE-FD5189A1A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BA1B667-FE82-43F8-BA19-403859D72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AB5DAFF-765F-4D17-BB81-089801C05A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7" t="35897" r="10897" b="37607"/>
          <a:stretch/>
        </p:blipFill>
        <p:spPr bwMode="auto">
          <a:xfrm>
            <a:off x="242345" y="6311900"/>
            <a:ext cx="1191710" cy="40374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Shape 490">
            <a:extLst>
              <a:ext uri="{FF2B5EF4-FFF2-40B4-BE49-F238E27FC236}">
                <a16:creationId xmlns:a16="http://schemas.microsoft.com/office/drawing/2014/main" id="{351E7D08-0CC0-44F0-8C0B-BCF4735875D1}"/>
              </a:ext>
            </a:extLst>
          </p:cNvPr>
          <p:cNvSpPr/>
          <p:nvPr userDrawn="1"/>
        </p:nvSpPr>
        <p:spPr>
          <a:xfrm>
            <a:off x="-14139" y="0"/>
            <a:ext cx="155030" cy="5316836"/>
          </a:xfrm>
          <a:prstGeom prst="rect">
            <a:avLst/>
          </a:prstGeom>
          <a:solidFill>
            <a:srgbClr val="F0830A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9" name="Shape 491">
            <a:extLst>
              <a:ext uri="{FF2B5EF4-FFF2-40B4-BE49-F238E27FC236}">
                <a16:creationId xmlns:a16="http://schemas.microsoft.com/office/drawing/2014/main" id="{386F1C00-02F0-4D8E-80E0-15E58955C617}"/>
              </a:ext>
            </a:extLst>
          </p:cNvPr>
          <p:cNvSpPr/>
          <p:nvPr userDrawn="1"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8748727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82A7CD-2F36-4C33-AC48-55E96D458F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0E21C2-F1EA-4E42-9F4E-973835ECDFD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C0641F-332E-4148-BD6A-EE1627069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38877-A9B3-4D1F-80EF-74F7F7AE2F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48025BC-C7B6-4CB6-9E9B-4508445457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1739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EAB629-00E8-4E20-8250-42D99B027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CADB51-1D6D-467C-9331-608D2AF44F5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3BA3380-A556-4F07-9450-08E0DBDD70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FF5A501-2EB4-473F-973C-C6CFAC426C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B00AB2-8243-4EE4-9AAE-89DFCFBF7E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AD2081-A2B7-4D82-A080-2ADFFE5BE8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426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02BB8-9085-460B-9E60-6A1F2451D7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808256A-ECBB-4A88-99B8-98E291CD67D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7D1A1A-0587-4E47-A030-DF5EA2B2D9E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745A3-C381-4AC6-A27A-2501B21B0A5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44FB5F7-F87F-4ECF-909E-B4E46195729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AEFE48E-B8C2-4C5D-A01C-64B81236DA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1/14/2020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6750522-1F3B-4942-86CC-B69220F87A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8E5CBB-7B78-47BB-9FB2-B54EA2755E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4068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93C73A-5AD2-4185-BE53-B834775803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449638B-30FF-4C73-8DCB-E942777599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1/14/2020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37A1F5-E912-4757-B2B7-3046B9C6D7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A8EC23-F6B3-49DC-B819-ADDBFAEB26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8961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E218B57-18DC-49A5-B6C4-5D9750C341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1/14/2020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29B18B0-BF5F-477B-AC13-719CA96F2D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8C90D9-49CF-485A-A32E-A4C8705AC7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78414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F3A32-DF58-41A7-8316-9D03749BC3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1B9F83-3507-43E2-AE11-7D8AF401B7F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712945A-3710-4FD3-8F04-5C392899DD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994EA0-DB54-40B9-8944-C840747523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E773A3-C36F-4419-8047-E9FEE82FA4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6DFB7F1-AF94-4A57-9587-2E881710D6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6447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F79FBCF-633D-4FBE-BBB3-73D6A11858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BA211B-5E32-45B7-822F-54A57DFB57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C93936C-2AB7-4D08-A68D-568943E7DE0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F364D02-ACEF-4AF6-8B03-2BBFE73A67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413E-489C-4025-A407-F9CC65230B25}" type="datetimeFigureOut">
              <a:rPr lang="en-US" smtClean="0"/>
              <a:t>1/14/2020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B3F26C-D067-44BC-A713-7F2DD4FBF8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4C67F5-14D7-4B43-BC6B-738E6DCB8B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8313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9E2ED37-E5EC-4374-AF3C-AFC95EDCC7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9F1F70D-0957-4315-8DC4-BD42F6542D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B0FFB39-D5FA-413C-AF1B-9045D5C7BC4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413E-489C-4025-A407-F9CC65230B25}" type="datetimeFigureOut">
              <a:rPr lang="en-US" smtClean="0"/>
              <a:t>1/14/2020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08B1D17-96EC-4CFE-8D02-686B667B158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AECF51-90EF-408A-9608-0344263E7C9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FC1C9-646A-4D94-94BD-44A7CCAF0A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00177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4" r:id="rId1"/>
    <p:sldLayoutId id="2147483865" r:id="rId2"/>
    <p:sldLayoutId id="2147483866" r:id="rId3"/>
    <p:sldLayoutId id="2147483867" r:id="rId4"/>
    <p:sldLayoutId id="2147483868" r:id="rId5"/>
    <p:sldLayoutId id="2147483869" r:id="rId6"/>
    <p:sldLayoutId id="2147483870" r:id="rId7"/>
    <p:sldLayoutId id="2147483871" r:id="rId8"/>
    <p:sldLayoutId id="2147483872" r:id="rId9"/>
    <p:sldLayoutId id="2147483873" r:id="rId10"/>
    <p:sldLayoutId id="21474838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emf"/><Relationship Id="rId4" Type="http://schemas.openxmlformats.org/officeDocument/2006/relationships/image" Target="../media/image7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hape 121">
            <a:extLst>
              <a:ext uri="{FF2B5EF4-FFF2-40B4-BE49-F238E27FC236}">
                <a16:creationId xmlns:a16="http://schemas.microsoft.com/office/drawing/2014/main" id="{883F1187-62EC-48A0-B703-7180E681E367}"/>
              </a:ext>
            </a:extLst>
          </p:cNvPr>
          <p:cNvSpPr/>
          <p:nvPr/>
        </p:nvSpPr>
        <p:spPr>
          <a:xfrm>
            <a:off x="495300" y="1669890"/>
            <a:ext cx="11402060" cy="11592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val="1"/>
            </a:ext>
          </a:extLst>
        </p:spPr>
        <p:txBody>
          <a:bodyPr wrap="square" lIns="25400" tIns="25400" rIns="25400" bIns="25400" anchor="ctr">
            <a:spAutoFit/>
          </a:bodyPr>
          <a:lstStyle/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US" altLang="zh-TW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JVET-Q0516</a:t>
            </a:r>
          </a:p>
          <a:p>
            <a:pPr defTabSz="228600">
              <a:defRPr sz="11600" spc="0">
                <a:solidFill>
                  <a:srgbClr val="FFFFFF"/>
                </a:solidFill>
                <a:latin typeface="Source Han Sans CN Light"/>
                <a:ea typeface="Source Han Sans CN Light"/>
                <a:cs typeface="Source Han Sans CN Light"/>
                <a:sym typeface="Source Han Sans CN Light"/>
              </a:defRPr>
            </a:pPr>
            <a:r>
              <a:rPr lang="en-CA" sz="36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  <a:sym typeface="Source Han Sans CN Light"/>
              </a:rPr>
              <a:t>MTS signaling based on last significant coefficient position</a:t>
            </a:r>
            <a:endParaRPr lang="en-US" altLang="zh-TW" sz="3600" b="1" dirty="0">
              <a:solidFill>
                <a:schemeClr val="tx1">
                  <a:lumMod val="75000"/>
                  <a:lumOff val="25000"/>
                </a:schemeClr>
              </a:solidFill>
              <a:latin typeface="Source Han Sans CN Ligh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B95A9EA-1A61-4DF5-8735-E26F10BB6191}"/>
              </a:ext>
            </a:extLst>
          </p:cNvPr>
          <p:cNvSpPr txBox="1"/>
          <p:nvPr/>
        </p:nvSpPr>
        <p:spPr>
          <a:xfrm>
            <a:off x="495299" y="3956741"/>
            <a:ext cx="898047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Xiaoyu Xiu, Yi-Wen Chen, Tsung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-chuan Ma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</a:t>
            </a:r>
            <a:r>
              <a:rPr lang="de-DE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Hong-Jheng Jhu</a:t>
            </a:r>
            <a:r>
              <a:rPr 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Source Han Sans CN Light"/>
              </a:rPr>
              <a:t>, Xianglin Wang</a:t>
            </a:r>
          </a:p>
        </p:txBody>
      </p:sp>
    </p:spTree>
    <p:extLst>
      <p:ext uri="{BB962C8B-B14F-4D97-AF65-F5344CB8AC3E}">
        <p14:creationId xmlns:p14="http://schemas.microsoft.com/office/powerpoint/2010/main" val="13312544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193"/>
            <a:ext cx="10515600" cy="1325563"/>
          </a:xfrm>
        </p:spPr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CA" sz="440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Introduction</a:t>
            </a:r>
            <a:endParaRPr lang="en-US" sz="440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6188" y="1225925"/>
            <a:ext cx="10515600" cy="3932002"/>
          </a:xfrm>
        </p:spPr>
        <p:txBody>
          <a:bodyPr>
            <a:normAutofit/>
          </a:bodyPr>
          <a:lstStyle/>
          <a:p>
            <a:pPr hangingPunct="0">
              <a:lnSpc>
                <a:spcPct val="70000"/>
              </a:lnSpc>
            </a:pPr>
            <a:r>
              <a:rPr lang="en-US" altLang="zh-TW" sz="3200" dirty="0"/>
              <a:t>Conditions to disable LFNST signaling</a:t>
            </a:r>
          </a:p>
          <a:p>
            <a:pPr lvl="1" hangingPunct="0"/>
            <a:r>
              <a:rPr lang="en-CA" dirty="0"/>
              <a:t>All positions of the last significant coefficients are smaller than 1 (i.e., DC only).</a:t>
            </a:r>
            <a:endParaRPr lang="en-US" dirty="0"/>
          </a:p>
          <a:p>
            <a:pPr lvl="1" hangingPunct="0"/>
            <a:r>
              <a:rPr lang="en-CA" dirty="0"/>
              <a:t>There is one component of the CU whose last significant coefficient’s position is within the LFNST zero-out region.</a:t>
            </a:r>
            <a:endParaRPr lang="en-US" dirty="0"/>
          </a:p>
          <a:p>
            <a:pPr hangingPunct="0">
              <a:lnSpc>
                <a:spcPct val="70000"/>
              </a:lnSpc>
            </a:pPr>
            <a:endParaRPr lang="en-US" altLang="zh-TW" sz="2800" dirty="0"/>
          </a:p>
          <a:p>
            <a:pPr marL="228600" lvl="1" hangingPunct="0">
              <a:lnSpc>
                <a:spcPct val="70000"/>
              </a:lnSpc>
              <a:spcBef>
                <a:spcPts val="1000"/>
              </a:spcBef>
            </a:pPr>
            <a:r>
              <a:rPr lang="en-US" altLang="zh-TW" sz="3200" dirty="0"/>
              <a:t>Conditions to disable MTS signaling</a:t>
            </a:r>
            <a:endParaRPr lang="en-US" altLang="zh-TW" sz="2800" dirty="0"/>
          </a:p>
          <a:p>
            <a:pPr lvl="1" hangingPunct="0"/>
            <a:r>
              <a:rPr lang="en-CA" dirty="0"/>
              <a:t>There is no significant coefficient, i.e., </a:t>
            </a:r>
            <a:r>
              <a:rPr lang="en-CA" dirty="0" err="1"/>
              <a:t>tu_luma_cbf</a:t>
            </a:r>
            <a:r>
              <a:rPr lang="en-CA" dirty="0"/>
              <a:t> is equal to zero.</a:t>
            </a:r>
            <a:endParaRPr lang="en-US" dirty="0"/>
          </a:p>
          <a:p>
            <a:pPr lvl="1" hangingPunct="0"/>
            <a:r>
              <a:rPr lang="en-CA" dirty="0"/>
              <a:t>The last significant coefficient is located inside the MTS zero-out region.</a:t>
            </a:r>
            <a:endParaRPr lang="en-US" dirty="0"/>
          </a:p>
          <a:p>
            <a:pPr lvl="1" hangingPunct="0">
              <a:lnSpc>
                <a:spcPct val="70000"/>
              </a:lnSpc>
            </a:pPr>
            <a:endParaRPr lang="en-US" altLang="zh-TW" sz="2800" dirty="0"/>
          </a:p>
          <a:p>
            <a:pPr lvl="1" hangingPunct="0">
              <a:lnSpc>
                <a:spcPct val="70000"/>
              </a:lnSpc>
            </a:pPr>
            <a:endParaRPr lang="en-US" altLang="zh-TW" sz="2800" dirty="0"/>
          </a:p>
          <a:p>
            <a:pPr lvl="1" hangingPunct="0">
              <a:lnSpc>
                <a:spcPct val="70000"/>
              </a:lnSpc>
            </a:pPr>
            <a:endParaRPr lang="en-US" altLang="zh-TW" sz="2800" dirty="0"/>
          </a:p>
          <a:p>
            <a:pPr lvl="1" hangingPunct="0">
              <a:lnSpc>
                <a:spcPct val="70000"/>
              </a:lnSpc>
            </a:pPr>
            <a:endParaRPr lang="en-US" altLang="zh-TW" sz="2800" dirty="0"/>
          </a:p>
          <a:p>
            <a:pPr lvl="1" hangingPunct="0">
              <a:lnSpc>
                <a:spcPct val="70000"/>
              </a:lnSpc>
            </a:pPr>
            <a:endParaRPr lang="en-US" altLang="zh-TW" sz="28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</p:spTree>
    <p:extLst>
      <p:ext uri="{BB962C8B-B14F-4D97-AF65-F5344CB8AC3E}">
        <p14:creationId xmlns:p14="http://schemas.microsoft.com/office/powerpoint/2010/main" val="2626411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8193"/>
            <a:ext cx="10515600" cy="1325563"/>
          </a:xfrm>
        </p:spPr>
        <p:txBody>
          <a:bodyPr>
            <a:normAutofit/>
          </a:bodyPr>
          <a:lstStyle/>
          <a:p>
            <a:pPr lvl="1" algn="l" rtl="0">
              <a:lnSpc>
                <a:spcPct val="90000"/>
              </a:lnSpc>
              <a:spcBef>
                <a:spcPct val="0"/>
              </a:spcBef>
            </a:pPr>
            <a:r>
              <a:rPr lang="en-CA" sz="4400" kern="1200" dirty="0">
                <a:solidFill>
                  <a:schemeClr val="tx1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Proposal</a:t>
            </a:r>
            <a:endParaRPr lang="en-US" sz="4400" kern="1200" dirty="0">
              <a:solidFill>
                <a:schemeClr val="tx1"/>
              </a:solidFill>
              <a:latin typeface="Arial" panose="020B0604020202020204" pitchFamily="34" charset="0"/>
              <a:ea typeface="+mj-ea"/>
              <a:cs typeface="Arial" panose="020B0604020202020204" pitchFamily="34" charset="0"/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35A725D1-AB64-4D35-94A6-B435179646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489240"/>
            <a:ext cx="10515600" cy="3779213"/>
          </a:xfrm>
        </p:spPr>
        <p:txBody>
          <a:bodyPr>
            <a:normAutofit/>
          </a:bodyPr>
          <a:lstStyle/>
          <a:p>
            <a:pPr hangingPunct="0">
              <a:lnSpc>
                <a:spcPct val="70000"/>
              </a:lnSpc>
            </a:pPr>
            <a:r>
              <a:rPr lang="en-US" altLang="zh-TW" sz="3200" dirty="0"/>
              <a:t>Conditions to disable LFNST signaling</a:t>
            </a:r>
          </a:p>
          <a:p>
            <a:pPr lvl="1" hangingPunct="0"/>
            <a:r>
              <a:rPr lang="en-CA" dirty="0"/>
              <a:t>All positions of the last significant coefficients are smaller than 1 (i.e., DC only).</a:t>
            </a:r>
            <a:endParaRPr lang="en-US" dirty="0"/>
          </a:p>
          <a:p>
            <a:pPr lvl="1" hangingPunct="0"/>
            <a:r>
              <a:rPr lang="en-CA" dirty="0"/>
              <a:t>There is one component of the CU whose last significant coefficient’s position is within the LFNST zero-out region.</a:t>
            </a:r>
            <a:endParaRPr lang="en-US" dirty="0"/>
          </a:p>
          <a:p>
            <a:pPr marL="228600" lvl="1" hangingPunct="0">
              <a:lnSpc>
                <a:spcPct val="70000"/>
              </a:lnSpc>
              <a:spcBef>
                <a:spcPts val="1000"/>
              </a:spcBef>
            </a:pPr>
            <a:r>
              <a:rPr lang="en-US" altLang="zh-TW" sz="3200" dirty="0"/>
              <a:t>Conditions to disable MTS signaling</a:t>
            </a:r>
            <a:endParaRPr lang="en-US" altLang="zh-TW" sz="2800" dirty="0"/>
          </a:p>
          <a:p>
            <a:pPr lvl="1" hangingPunct="0"/>
            <a:r>
              <a:rPr lang="en-CA" strike="sngStrike" dirty="0">
                <a:solidFill>
                  <a:srgbClr val="FF0000"/>
                </a:solidFill>
              </a:rPr>
              <a:t>There is no significant coefficient, i.e., </a:t>
            </a:r>
            <a:r>
              <a:rPr lang="en-CA" strike="sngStrike" dirty="0" err="1">
                <a:solidFill>
                  <a:srgbClr val="FF0000"/>
                </a:solidFill>
              </a:rPr>
              <a:t>tu_luma_cbf</a:t>
            </a:r>
            <a:r>
              <a:rPr lang="en-CA" strike="sngStrike" dirty="0">
                <a:solidFill>
                  <a:srgbClr val="FF0000"/>
                </a:solidFill>
              </a:rPr>
              <a:t> is equal to zero.</a:t>
            </a:r>
          </a:p>
          <a:p>
            <a:pPr lvl="1" hangingPunct="0"/>
            <a:r>
              <a:rPr lang="en-CA" dirty="0">
                <a:solidFill>
                  <a:srgbClr val="00B050"/>
                </a:solidFill>
              </a:rPr>
              <a:t>The position of the last significant coefficient is less than 1 (i.e., DC only).</a:t>
            </a:r>
            <a:endParaRPr lang="en-US" dirty="0">
              <a:solidFill>
                <a:srgbClr val="00B050"/>
              </a:solidFill>
            </a:endParaRPr>
          </a:p>
          <a:p>
            <a:pPr lvl="1" hangingPunct="0"/>
            <a:r>
              <a:rPr lang="en-CA" dirty="0"/>
              <a:t>The last significant coefficient is located inside the MTS zero-out region. </a:t>
            </a:r>
            <a:endParaRPr lang="en-US" altLang="zh-TW" sz="2800" dirty="0"/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B065BB89-0662-425F-90A5-02C1CE01A456}"/>
              </a:ext>
            </a:extLst>
          </p:cNvPr>
          <p:cNvSpPr txBox="1">
            <a:spLocks/>
          </p:cNvSpPr>
          <p:nvPr/>
        </p:nvSpPr>
        <p:spPr>
          <a:xfrm>
            <a:off x="838200" y="1383757"/>
            <a:ext cx="10515600" cy="98658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hangingPunct="0">
              <a:lnSpc>
                <a:spcPct val="70000"/>
              </a:lnSpc>
            </a:pPr>
            <a:r>
              <a:rPr lang="en-US" altLang="zh-TW" sz="3200" dirty="0"/>
              <a:t>Apply the DC only constraint of LFNST to MTS</a:t>
            </a:r>
          </a:p>
          <a:p>
            <a:pPr lvl="1" hangingPunct="0"/>
            <a:r>
              <a:rPr lang="en-US" altLang="zh-TW" dirty="0"/>
              <a:t>Unified LFNST and MTS signaling condition.</a:t>
            </a:r>
          </a:p>
        </p:txBody>
      </p:sp>
    </p:spTree>
    <p:extLst>
      <p:ext uri="{BB962C8B-B14F-4D97-AF65-F5344CB8AC3E}">
        <p14:creationId xmlns:p14="http://schemas.microsoft.com/office/powerpoint/2010/main" val="11786578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47370"/>
            <a:ext cx="10515600" cy="620296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Simulations (CTC)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1074C0D-FF36-4FBA-A6B3-8E7113D1A3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942" y="1668995"/>
            <a:ext cx="5788562" cy="230958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141DE74-BA0B-460A-9BB1-1D5B0C38D3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943" y="4044463"/>
            <a:ext cx="5788561" cy="230958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9034AFF-FB46-4B8D-B52D-781A89F0E2E5}"/>
              </a:ext>
            </a:extLst>
          </p:cNvPr>
          <p:cNvSpPr/>
          <p:nvPr/>
        </p:nvSpPr>
        <p:spPr>
          <a:xfrm>
            <a:off x="922781" y="1177875"/>
            <a:ext cx="5739905" cy="4133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457200" indent="-457200" hangingPunct="0">
              <a:lnSpc>
                <a:spcPct val="70000"/>
              </a:lnSpc>
              <a:buFont typeface="Arial" panose="020B0604020202020204" pitchFamily="34" charset="0"/>
              <a:buChar char="•"/>
            </a:pPr>
            <a:r>
              <a:rPr lang="en-US" altLang="zh-TW" sz="2800" dirty="0"/>
              <a:t>MTS is only enabled for intra mode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7EA6724-3604-4285-A63E-8B2AF548A1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5718" y="1668996"/>
            <a:ext cx="5788561" cy="2309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4382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A7281D08-B617-4BF5-AC1F-60B4C7B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05327"/>
            <a:ext cx="10515600" cy="620296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Simulations (non-CTC)</a:t>
            </a:r>
          </a:p>
        </p:txBody>
      </p:sp>
      <p:sp>
        <p:nvSpPr>
          <p:cNvPr id="8" name="Shape 491">
            <a:extLst>
              <a:ext uri="{FF2B5EF4-FFF2-40B4-BE49-F238E27FC236}">
                <a16:creationId xmlns:a16="http://schemas.microsoft.com/office/drawing/2014/main" id="{FD2219BA-DCAE-4DFD-8F7A-734FC4C896FA}"/>
              </a:ext>
            </a:extLst>
          </p:cNvPr>
          <p:cNvSpPr/>
          <p:nvPr/>
        </p:nvSpPr>
        <p:spPr>
          <a:xfrm>
            <a:off x="-14139" y="5306120"/>
            <a:ext cx="155030" cy="1551286"/>
          </a:xfrm>
          <a:prstGeom prst="rect">
            <a:avLst/>
          </a:prstGeom>
          <a:solidFill>
            <a:srgbClr val="979797"/>
          </a:solidFill>
          <a:ln w="12700">
            <a:miter lim="400000"/>
          </a:ln>
        </p:spPr>
        <p:txBody>
          <a:bodyPr lIns="25400" tIns="25400" rIns="25400" bIns="25400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6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9034AFF-FB46-4B8D-B52D-781A89F0E2E5}"/>
              </a:ext>
            </a:extLst>
          </p:cNvPr>
          <p:cNvSpPr/>
          <p:nvPr/>
        </p:nvSpPr>
        <p:spPr>
          <a:xfrm>
            <a:off x="3653121" y="956308"/>
            <a:ext cx="5172057" cy="4133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hangingPunct="0">
              <a:lnSpc>
                <a:spcPct val="70000"/>
              </a:lnSpc>
            </a:pPr>
            <a:r>
              <a:rPr lang="en-US" altLang="zh-TW" sz="2800" b="1" dirty="0"/>
              <a:t>VTM-7.0 + inter MTS </a:t>
            </a:r>
            <a:r>
              <a:rPr lang="en-US" altLang="zh-TW" sz="2800" b="1" dirty="0" err="1"/>
              <a:t>v.s</a:t>
            </a:r>
            <a:r>
              <a:rPr lang="en-US" altLang="zh-TW" sz="2800" b="1" dirty="0"/>
              <a:t>. VTM-7.0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B3F174A-F5E4-4568-9789-DAEADFF159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526950"/>
            <a:ext cx="5133933" cy="2048393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746A8A4B-FAED-4250-8D09-02FDDAFA7FE6}"/>
              </a:ext>
            </a:extLst>
          </p:cNvPr>
          <p:cNvSpPr/>
          <p:nvPr/>
        </p:nvSpPr>
        <p:spPr>
          <a:xfrm>
            <a:off x="3056889" y="3825275"/>
            <a:ext cx="6817187" cy="4133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hangingPunct="0">
              <a:lnSpc>
                <a:spcPct val="70000"/>
              </a:lnSpc>
            </a:pPr>
            <a:r>
              <a:rPr lang="en-US" altLang="zh-TW" sz="2800" b="1" dirty="0"/>
              <a:t>VTM-7.0 + inter MTS + proposal </a:t>
            </a:r>
            <a:r>
              <a:rPr lang="en-US" altLang="zh-TW" sz="2800" b="1" dirty="0" err="1"/>
              <a:t>v.s</a:t>
            </a:r>
            <a:r>
              <a:rPr lang="en-US" altLang="zh-TW" sz="2800" b="1" dirty="0"/>
              <a:t>. VTM-7.0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704800B-E15B-465E-9D29-FA567CCE8B6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4318334"/>
            <a:ext cx="5133933" cy="204839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9462983E-0744-443D-8AF3-252C79798A8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5425" y="1526950"/>
            <a:ext cx="5139301" cy="205053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29E1D7C-D5F4-47F9-ACF3-D94D2D06E08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45425" y="4312312"/>
            <a:ext cx="5139301" cy="2050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2305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547</TotalTime>
  <Words>255</Words>
  <Application>Microsoft Office PowerPoint</Application>
  <PresentationFormat>Widescreen</PresentationFormat>
  <Paragraphs>29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Source Han Sans CN Light</vt:lpstr>
      <vt:lpstr>Arial</vt:lpstr>
      <vt:lpstr>Calibri</vt:lpstr>
      <vt:lpstr>Calibri Light</vt:lpstr>
      <vt:lpstr>Office Theme</vt:lpstr>
      <vt:lpstr>PowerPoint Presentation</vt:lpstr>
      <vt:lpstr>Introduction</vt:lpstr>
      <vt:lpstr>Proposal</vt:lpstr>
      <vt:lpstr>Simulations (CTC)</vt:lpstr>
      <vt:lpstr>Simulations (non-CTC)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yiwen Chen</dc:creator>
  <cp:lastModifiedBy>Xiaoyu Xiu</cp:lastModifiedBy>
  <cp:revision>128</cp:revision>
  <dcterms:created xsi:type="dcterms:W3CDTF">2018-09-04T21:01:33Z</dcterms:created>
  <dcterms:modified xsi:type="dcterms:W3CDTF">2020-01-14T08:18:31Z</dcterms:modified>
</cp:coreProperties>
</file>