
<file path=[Content_Types].xml><?xml version="1.0" encoding="utf-8"?>
<Types xmlns="http://schemas.openxmlformats.org/package/2006/content-types">
  <Default Extension="docx" ContentType="application/vnd.openxmlformats-officedocument.wordprocessingml.document"/>
  <Default Extension="emf" ContentType="image/x-emf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0" autoAdjust="0"/>
    <p:restoredTop sz="94660"/>
  </p:normalViewPr>
  <p:slideViewPr>
    <p:cSldViewPr snapToGrid="0">
      <p:cViewPr varScale="1">
        <p:scale>
          <a:sx n="72" d="100"/>
          <a:sy n="72" d="100"/>
        </p:scale>
        <p:origin x="144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46B088-83EF-458A-B25F-23A2A95F1C4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26F5A99-1FA8-4A10-B56C-0A474231B88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CACB81-559B-4C1D-A78A-E3DEA73285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5CC56-DFFB-4F91-83DC-8031488D6F7C}" type="datetimeFigureOut">
              <a:rPr lang="en-US" smtClean="0"/>
              <a:t>1/11/2020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AF2516-ABF4-40F2-BC4E-FCAFA2DD2B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8D72DC-91C6-4C42-95DD-C896D86255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720F0-565C-4382-9112-E7F3227B48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56702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926F82-88CD-4737-9F23-D93799F1C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611C6F1-08F1-4167-BD02-41966EA68F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6DC247-F2D7-456D-B5E5-E25122CA0C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5CC56-DFFB-4F91-83DC-8031488D6F7C}" type="datetimeFigureOut">
              <a:rPr lang="en-US" smtClean="0"/>
              <a:t>1/11/2020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04BE4F-1815-4A56-B573-0796FB56C2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9A55C9-CA67-42C0-99B2-A416154E1C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720F0-565C-4382-9112-E7F3227B48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71459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235D453-DE86-4B2C-82C0-C2145BAC6BA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CC5B832-1514-4EE5-B244-69905138CF4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ED333E-5D07-4BC8-B61A-340CA6D9D9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5CC56-DFFB-4F91-83DC-8031488D6F7C}" type="datetimeFigureOut">
              <a:rPr lang="en-US" smtClean="0"/>
              <a:t>1/11/2020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3065DB-448A-44CE-816E-74542EBD4E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5E0472-4C5A-4F95-B566-776F95CBB2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720F0-565C-4382-9112-E7F3227B48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03203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A774B0-661F-41C1-BCCE-4F98ECFD8B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C6DA95-E547-401B-811D-E70C79BF8C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E63C6E-D626-4DB3-93CF-D0661ADC91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5CC56-DFFB-4F91-83DC-8031488D6F7C}" type="datetimeFigureOut">
              <a:rPr lang="en-US" smtClean="0"/>
              <a:t>1/11/2020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848E20-21F2-4BBC-81B6-6F1402E6A7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AAB411-C18C-4BA0-ABB9-2584A930AA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720F0-565C-4382-9112-E7F3227B48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56657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B86DB2-AC91-46C2-B36E-8C3FEEB740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20C8DD-DC9B-4FD9-A0BA-D0BBD041B5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E5092E-F33C-4477-B45C-8911B2FCA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5CC56-DFFB-4F91-83DC-8031488D6F7C}" type="datetimeFigureOut">
              <a:rPr lang="en-US" smtClean="0"/>
              <a:t>1/11/2020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9D3D35-993F-48B4-BDD2-E9CF37EA11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FB7B70-EBE9-4D3D-BB96-B3F1ED9D7A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720F0-565C-4382-9112-E7F3227B48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75174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6BE8A9-03AA-401E-BFDA-05E93C51A8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3A4446-CF50-4766-8817-A0940F8539A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9D30CCC-E794-4EAB-8EDF-6823A7D180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F8B94A6-F8FC-40CF-92CA-36FAAF6FFF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5CC56-DFFB-4F91-83DC-8031488D6F7C}" type="datetimeFigureOut">
              <a:rPr lang="en-US" smtClean="0"/>
              <a:t>1/11/2020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740A246-38EE-40D9-9CF8-D6A8CB0E3D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61FB487-AC22-4F02-8C1C-9488AF1305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720F0-565C-4382-9112-E7F3227B48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5169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7D3878-19DB-4A8C-BBF5-BE606B42A9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17504F-B4DD-4C80-89CE-4A34F1EDFD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6A2F74B-756A-42D6-9694-7CC9432DCCB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A5E4D3D-DE66-4041-8110-A1B6F65F3AF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2E3680A-8F46-406D-A26D-A03F7A3A2D8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F847191-7F5F-49EE-A524-55414912BE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5CC56-DFFB-4F91-83DC-8031488D6F7C}" type="datetimeFigureOut">
              <a:rPr lang="en-US" smtClean="0"/>
              <a:t>1/11/2020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FC3AE9F-1FB7-4A91-87D0-D37D759C4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3E7A8C9-271C-406B-BC73-956A4FC4CE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720F0-565C-4382-9112-E7F3227B48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58372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32797C-D533-4738-8DD1-95F4AD250D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AFE3925-DFFD-4B03-892C-A4F1B83449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5CC56-DFFB-4F91-83DC-8031488D6F7C}" type="datetimeFigureOut">
              <a:rPr lang="en-US" smtClean="0"/>
              <a:t>1/11/2020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6E1A71C-AA1E-4123-B79D-2B424E1F4B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5AA91DD-500A-4BDC-883A-161ECB0F8C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720F0-565C-4382-9112-E7F3227B48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4091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40A4FC7-41B7-44A3-A284-A5BBCC70B4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5CC56-DFFB-4F91-83DC-8031488D6F7C}" type="datetimeFigureOut">
              <a:rPr lang="en-US" smtClean="0"/>
              <a:t>1/11/2020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628B120-4014-496A-8A66-E8BF74E85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281A9A6-73B6-44BF-BF23-846E8E16A0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720F0-565C-4382-9112-E7F3227B48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4972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3DA166-A61A-40A4-9FC7-994190DB7B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C943C4-6B24-40F1-A65C-FA0FB337E7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9EFD670-ED1A-4F02-9938-B8C265D1267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AE82ED-9225-4120-B500-6EAE2E4D89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5CC56-DFFB-4F91-83DC-8031488D6F7C}" type="datetimeFigureOut">
              <a:rPr lang="en-US" smtClean="0"/>
              <a:t>1/11/2020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A9571EF-C058-451E-91FB-7A6A3FB03D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D195D9C-57AC-4B09-BFD4-F00A3C89EE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720F0-565C-4382-9112-E7F3227B48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94360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CFFF31-8B88-4CB9-B3CD-EBDE70E41C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E90244A-730F-4F6C-8A72-A7C1AB33F6E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CA0E6F5-8570-432C-94B5-C65BAF88C1E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39173D-41BE-4753-A101-1C9255B64D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5CC56-DFFB-4F91-83DC-8031488D6F7C}" type="datetimeFigureOut">
              <a:rPr lang="en-US" smtClean="0"/>
              <a:t>1/11/2020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37068B7-F0E0-4599-BB19-BEBEE9817C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4B9F0DC-8EB2-4EA6-A38C-34D65A6898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720F0-565C-4382-9112-E7F3227B48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57358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CE8C063-BE4D-4520-94FF-8C40ADD43C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E63C44-5A00-4BD9-A96F-C381CD58ED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570284-BF49-4C00-8478-2CDFE99E5BC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F5CC56-DFFB-4F91-83DC-8031488D6F7C}" type="datetimeFigureOut">
              <a:rPr lang="en-US" smtClean="0"/>
              <a:t>1/11/2020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4E649E-21C9-4C46-AFB4-1656139D0AB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6164A4-E556-4CAE-AF74-6B8B26953E1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720F0-565C-4382-9112-E7F3227B48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0431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21">
            <a:extLst>
              <a:ext uri="{FF2B5EF4-FFF2-40B4-BE49-F238E27FC236}">
                <a16:creationId xmlns:a16="http://schemas.microsoft.com/office/drawing/2014/main" id="{0930F605-E96D-4C9C-BAB4-1DC545CAEE60}"/>
              </a:ext>
            </a:extLst>
          </p:cNvPr>
          <p:cNvSpPr/>
          <p:nvPr/>
        </p:nvSpPr>
        <p:spPr>
          <a:xfrm>
            <a:off x="495300" y="1669890"/>
            <a:ext cx="10775883" cy="11592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US" altLang="zh-TW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JVET-P0510</a:t>
            </a:r>
          </a:p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CA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  <a:sym typeface="Source Han Sans CN Light"/>
              </a:rPr>
              <a:t>ACT colour conversion for both lossless and lossy coding</a:t>
            </a:r>
            <a:endParaRPr lang="en-US" altLang="zh-TW" sz="3600" b="1" dirty="0">
              <a:solidFill>
                <a:schemeClr val="tx1">
                  <a:lumMod val="75000"/>
                  <a:lumOff val="25000"/>
                </a:schemeClr>
              </a:solidFill>
              <a:latin typeface="Source Han Sans CN Ligh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6967B37-1EB6-4711-9879-9D08AB328550}"/>
              </a:ext>
            </a:extLst>
          </p:cNvPr>
          <p:cNvSpPr txBox="1"/>
          <p:nvPr/>
        </p:nvSpPr>
        <p:spPr>
          <a:xfrm>
            <a:off x="495300" y="3429000"/>
            <a:ext cx="988073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Xiaoyu Xiu, Yi-Wen Chen, Tsung</a:t>
            </a: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-chuan Ma</a:t>
            </a: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, </a:t>
            </a:r>
            <a:r>
              <a:rPr lang="de-DE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Hong-Jheng Jhu,</a:t>
            </a:r>
            <a:r>
              <a:rPr lang="de-DE" dirty="0"/>
              <a:t> </a:t>
            </a: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Xianglin Wang (</a:t>
            </a:r>
            <a:r>
              <a:rPr lang="en-US" sz="28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Kwai</a:t>
            </a: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)</a:t>
            </a:r>
          </a:p>
          <a:p>
            <a:endParaRPr 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Source Han Sans CN Light"/>
            </a:endParaRPr>
          </a:p>
          <a:p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Jie Zhao, Hendry, </a:t>
            </a:r>
            <a:r>
              <a:rPr lang="en-US" sz="28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Seethal</a:t>
            </a: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 </a:t>
            </a:r>
            <a:r>
              <a:rPr lang="en-US" sz="28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Paluri</a:t>
            </a: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, Seung Hwan Kim (LGE)</a:t>
            </a:r>
          </a:p>
          <a:p>
            <a:endParaRPr 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Source Han Sans CN Light"/>
            </a:endParaRPr>
          </a:p>
          <a:p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Weijia Zhu, </a:t>
            </a:r>
            <a:r>
              <a:rPr lang="en-US" sz="28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Jizheng</a:t>
            </a: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 Xu, Li, Zhang (</a:t>
            </a:r>
            <a:r>
              <a:rPr lang="en-US" sz="28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Bytedance</a:t>
            </a: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1441425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3">
            <a:extLst>
              <a:ext uri="{FF2B5EF4-FFF2-40B4-BE49-F238E27FC236}">
                <a16:creationId xmlns:a16="http://schemas.microsoft.com/office/drawing/2014/main" id="{0C329973-68E9-457A-8E14-D83AE8B080B3}"/>
              </a:ext>
            </a:extLst>
          </p:cNvPr>
          <p:cNvSpPr txBox="1">
            <a:spLocks/>
          </p:cNvSpPr>
          <p:nvPr/>
        </p:nvSpPr>
        <p:spPr>
          <a:xfrm>
            <a:off x="655320" y="443770"/>
            <a:ext cx="10515600" cy="797889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Summary of proposal</a:t>
            </a:r>
          </a:p>
        </p:txBody>
      </p:sp>
      <p:sp>
        <p:nvSpPr>
          <p:cNvPr id="3" name="Content Placeholder 4">
            <a:extLst>
              <a:ext uri="{FF2B5EF4-FFF2-40B4-BE49-F238E27FC236}">
                <a16:creationId xmlns:a16="http://schemas.microsoft.com/office/drawing/2014/main" id="{B9B1FBD2-D402-4EBA-9BA6-083D385FAC5B}"/>
              </a:ext>
            </a:extLst>
          </p:cNvPr>
          <p:cNvSpPr txBox="1">
            <a:spLocks/>
          </p:cNvSpPr>
          <p:nvPr/>
        </p:nvSpPr>
        <p:spPr>
          <a:xfrm>
            <a:off x="655320" y="1448495"/>
            <a:ext cx="11371626" cy="4807926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CA" sz="3600" dirty="0"/>
              <a:t>Proposal</a:t>
            </a:r>
          </a:p>
          <a:p>
            <a:pPr lvl="1" hangingPunct="0"/>
            <a:r>
              <a:rPr lang="en-GB" dirty="0"/>
              <a:t>It is proposed to use reversible </a:t>
            </a:r>
            <a:r>
              <a:rPr lang="en-GB" dirty="0" err="1"/>
              <a:t>YCgCo</a:t>
            </a:r>
            <a:r>
              <a:rPr lang="en-GB" dirty="0"/>
              <a:t> </a:t>
            </a:r>
            <a:r>
              <a:rPr lang="en-CA" dirty="0"/>
              <a:t>colour </a:t>
            </a:r>
            <a:r>
              <a:rPr lang="en-GB" dirty="0"/>
              <a:t>transform (a.k.a. </a:t>
            </a:r>
            <a:r>
              <a:rPr lang="en-GB" dirty="0" err="1"/>
              <a:t>YCgCo</a:t>
            </a:r>
            <a:r>
              <a:rPr lang="en-GB" dirty="0"/>
              <a:t>-R) for both lossy and lossless coding. </a:t>
            </a:r>
            <a:endParaRPr lang="en-CA" dirty="0"/>
          </a:p>
          <a:p>
            <a:pPr lvl="1" hangingPunct="0"/>
            <a:r>
              <a:rPr lang="en-GB" dirty="0"/>
              <a:t>It is proposed to signal ACT QP offsets in bitstream, instead of using fixed ACT QP offsets.</a:t>
            </a:r>
          </a:p>
          <a:p>
            <a:pPr marL="228600" lvl="1" hangingPunct="0">
              <a:spcBef>
                <a:spcPts val="1000"/>
              </a:spcBef>
            </a:pPr>
            <a:r>
              <a:rPr lang="en-GB" sz="3600" dirty="0"/>
              <a:t>Performance</a:t>
            </a:r>
          </a:p>
          <a:p>
            <a:pPr lvl="1" hangingPunct="0"/>
            <a:r>
              <a:rPr lang="en-GB" dirty="0"/>
              <a:t>For lossless coding, bitrate differences of -2.35% for AI, -4.86% for RA and -6.04% for LD for RGB test sequences.</a:t>
            </a:r>
          </a:p>
          <a:p>
            <a:pPr lvl="1" hangingPunct="0"/>
            <a:r>
              <a:rPr lang="en-GB" dirty="0"/>
              <a:t>For lossy coding, average {G, B, R} BD-rate differences of {-0.16%, -0.08%, -0.10%} for AI, {-0.02%, 0.01%, -0.09%} for RA, and {-0.29%,0.01%, -0.31%} for LD for RGB test sequences.</a:t>
            </a:r>
            <a:endParaRPr lang="en-CA" dirty="0"/>
          </a:p>
          <a:p>
            <a:pPr hangingPunct="0"/>
            <a:endParaRPr lang="en-CA" sz="3600" dirty="0"/>
          </a:p>
        </p:txBody>
      </p:sp>
    </p:spTree>
    <p:extLst>
      <p:ext uri="{BB962C8B-B14F-4D97-AF65-F5344CB8AC3E}">
        <p14:creationId xmlns:p14="http://schemas.microsoft.com/office/powerpoint/2010/main" val="31336479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3">
            <a:extLst>
              <a:ext uri="{FF2B5EF4-FFF2-40B4-BE49-F238E27FC236}">
                <a16:creationId xmlns:a16="http://schemas.microsoft.com/office/drawing/2014/main" id="{4D0F306A-3535-423D-99E3-329C12E5BF35}"/>
              </a:ext>
            </a:extLst>
          </p:cNvPr>
          <p:cNvSpPr txBox="1">
            <a:spLocks/>
          </p:cNvSpPr>
          <p:nvPr/>
        </p:nvSpPr>
        <p:spPr>
          <a:xfrm>
            <a:off x="661231" y="259610"/>
            <a:ext cx="10515600" cy="758025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dirty="0" err="1">
                <a:latin typeface="Arial" panose="020B0604020202020204" pitchFamily="34" charset="0"/>
                <a:cs typeface="Arial" panose="020B0604020202020204" pitchFamily="34" charset="0"/>
              </a:rPr>
              <a:t>YCgCo</a:t>
            </a:r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-R conversion</a:t>
            </a:r>
          </a:p>
        </p:txBody>
      </p:sp>
      <p:sp>
        <p:nvSpPr>
          <p:cNvPr id="3" name="Content Placeholder 4">
            <a:extLst>
              <a:ext uri="{FF2B5EF4-FFF2-40B4-BE49-F238E27FC236}">
                <a16:creationId xmlns:a16="http://schemas.microsoft.com/office/drawing/2014/main" id="{D8A52C57-EC02-4FCC-9A9A-6DB57E52D84D}"/>
              </a:ext>
            </a:extLst>
          </p:cNvPr>
          <p:cNvSpPr txBox="1">
            <a:spLocks/>
          </p:cNvSpPr>
          <p:nvPr/>
        </p:nvSpPr>
        <p:spPr>
          <a:xfrm>
            <a:off x="661231" y="1098479"/>
            <a:ext cx="11371626" cy="1764743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CA" sz="3600" dirty="0"/>
              <a:t>Color space conversion in VVC draft 7</a:t>
            </a:r>
          </a:p>
          <a:p>
            <a:pPr lvl="1" hangingPunct="0"/>
            <a:r>
              <a:rPr lang="en-US" sz="2800" dirty="0"/>
              <a:t>The </a:t>
            </a:r>
            <a:r>
              <a:rPr lang="en-US" sz="2800" dirty="0" err="1"/>
              <a:t>YCgCo</a:t>
            </a:r>
            <a:r>
              <a:rPr lang="en-US" sz="2800" dirty="0"/>
              <a:t> conversion is irreversible</a:t>
            </a:r>
          </a:p>
          <a:p>
            <a:pPr lvl="1" hangingPunct="0"/>
            <a:r>
              <a:rPr lang="en-CA" sz="2800" dirty="0"/>
              <a:t>QP adjustments are (-5, -5, -3)</a:t>
            </a:r>
            <a:endParaRPr lang="en-US" sz="2800" dirty="0"/>
          </a:p>
          <a:p>
            <a:pPr lvl="1" hangingPunct="0"/>
            <a:endParaRPr lang="en-CA" sz="2800" dirty="0"/>
          </a:p>
          <a:p>
            <a:pPr hangingPunct="0"/>
            <a:endParaRPr lang="en-CA" sz="3600" dirty="0"/>
          </a:p>
          <a:p>
            <a:pPr hangingPunct="0"/>
            <a:endParaRPr lang="en-CA" sz="3600" dirty="0"/>
          </a:p>
        </p:txBody>
      </p:sp>
      <p:sp>
        <p:nvSpPr>
          <p:cNvPr id="4" name="Shape 491">
            <a:extLst>
              <a:ext uri="{FF2B5EF4-FFF2-40B4-BE49-F238E27FC236}">
                <a16:creationId xmlns:a16="http://schemas.microsoft.com/office/drawing/2014/main" id="{AAF85196-5B34-4C95-B8B9-EA1DE2FD852D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10" name="Content Placeholder 4">
            <a:extLst>
              <a:ext uri="{FF2B5EF4-FFF2-40B4-BE49-F238E27FC236}">
                <a16:creationId xmlns:a16="http://schemas.microsoft.com/office/drawing/2014/main" id="{37A0AF2A-9A64-4724-896C-2EE26777F37F}"/>
              </a:ext>
            </a:extLst>
          </p:cNvPr>
          <p:cNvSpPr txBox="1">
            <a:spLocks/>
          </p:cNvSpPr>
          <p:nvPr/>
        </p:nvSpPr>
        <p:spPr>
          <a:xfrm>
            <a:off x="661231" y="2642223"/>
            <a:ext cx="10276735" cy="176474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CA" sz="3600" dirty="0"/>
              <a:t>Proposal</a:t>
            </a:r>
          </a:p>
          <a:p>
            <a:pPr lvl="1" hangingPunct="0"/>
            <a:r>
              <a:rPr lang="en-US" sz="2800" dirty="0"/>
              <a:t>Use </a:t>
            </a:r>
            <a:r>
              <a:rPr lang="en-US" sz="2800" dirty="0" err="1"/>
              <a:t>YCgCo</a:t>
            </a:r>
            <a:r>
              <a:rPr lang="en-US" sz="2800" dirty="0"/>
              <a:t>-R conversion for both lossy and lossless coding</a:t>
            </a:r>
          </a:p>
          <a:p>
            <a:pPr lvl="1" hangingPunct="0"/>
            <a:r>
              <a:rPr lang="en-CA" sz="2800" dirty="0"/>
              <a:t>QP adjustments become (-5, 1, 3)</a:t>
            </a:r>
          </a:p>
          <a:p>
            <a:pPr lvl="1" hangingPunct="0"/>
            <a:r>
              <a:rPr lang="en-CA" sz="2800" dirty="0"/>
              <a:t>Enable chroma TS for ACT (encoder-only)</a:t>
            </a:r>
            <a:endParaRPr lang="en-US" sz="2800" dirty="0"/>
          </a:p>
          <a:p>
            <a:pPr hangingPunct="0"/>
            <a:endParaRPr lang="en-CA" sz="3600" dirty="0"/>
          </a:p>
          <a:p>
            <a:pPr hangingPunct="0"/>
            <a:endParaRPr lang="en-CA" sz="3600" dirty="0"/>
          </a:p>
        </p:txBody>
      </p: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C4BC56DF-890D-441B-88A7-2713B1F2491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0955902"/>
              </p:ext>
            </p:extLst>
          </p:nvPr>
        </p:nvGraphicFramePr>
        <p:xfrm>
          <a:off x="2262078" y="4477981"/>
          <a:ext cx="7296150" cy="2357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" name="Document" r:id="rId3" imgW="5956042" imgH="1923007" progId="Word.Document.12">
                  <p:embed/>
                </p:oleObj>
              </mc:Choice>
              <mc:Fallback>
                <p:oleObj name="Document" r:id="rId3" imgW="5956042" imgH="192300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262078" y="4477981"/>
                        <a:ext cx="7296150" cy="2357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135982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3">
            <a:extLst>
              <a:ext uri="{FF2B5EF4-FFF2-40B4-BE49-F238E27FC236}">
                <a16:creationId xmlns:a16="http://schemas.microsoft.com/office/drawing/2014/main" id="{4D0F306A-3535-423D-99E3-329C12E5BF35}"/>
              </a:ext>
            </a:extLst>
          </p:cNvPr>
          <p:cNvSpPr txBox="1">
            <a:spLocks/>
          </p:cNvSpPr>
          <p:nvPr/>
        </p:nvSpPr>
        <p:spPr>
          <a:xfrm>
            <a:off x="661231" y="259610"/>
            <a:ext cx="10515600" cy="758025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ACT QP offset signaling</a:t>
            </a:r>
          </a:p>
        </p:txBody>
      </p:sp>
      <p:sp>
        <p:nvSpPr>
          <p:cNvPr id="4" name="Shape 491">
            <a:extLst>
              <a:ext uri="{FF2B5EF4-FFF2-40B4-BE49-F238E27FC236}">
                <a16:creationId xmlns:a16="http://schemas.microsoft.com/office/drawing/2014/main" id="{AAF85196-5B34-4C95-B8B9-EA1DE2FD852D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10" name="Content Placeholder 4">
            <a:extLst>
              <a:ext uri="{FF2B5EF4-FFF2-40B4-BE49-F238E27FC236}">
                <a16:creationId xmlns:a16="http://schemas.microsoft.com/office/drawing/2014/main" id="{37A0AF2A-9A64-4724-896C-2EE26777F37F}"/>
              </a:ext>
            </a:extLst>
          </p:cNvPr>
          <p:cNvSpPr txBox="1">
            <a:spLocks/>
          </p:cNvSpPr>
          <p:nvPr/>
        </p:nvSpPr>
        <p:spPr>
          <a:xfrm>
            <a:off x="661231" y="1186285"/>
            <a:ext cx="10276735" cy="19830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CA" sz="3600" dirty="0"/>
              <a:t>It is proposed to signal the ACT QP offset in PPS</a:t>
            </a:r>
          </a:p>
          <a:p>
            <a:pPr lvl="1" hangingPunct="0"/>
            <a:r>
              <a:rPr lang="en-US" sz="2800" dirty="0"/>
              <a:t>It is needed to support the lossless coding of the ACT mode</a:t>
            </a:r>
          </a:p>
          <a:p>
            <a:pPr lvl="1" hangingPunct="0"/>
            <a:r>
              <a:rPr lang="en-CA" sz="2800" dirty="0"/>
              <a:t>It provides more flexibilities to encoder for adjusting the QPs applied to ACT CUs</a:t>
            </a:r>
          </a:p>
          <a:p>
            <a:pPr hangingPunct="0"/>
            <a:endParaRPr lang="en-CA" sz="360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E0C3C19-2FF3-4E19-8D62-157B3A6555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0552755"/>
              </p:ext>
            </p:extLst>
          </p:nvPr>
        </p:nvGraphicFramePr>
        <p:xfrm>
          <a:off x="2569505" y="3337952"/>
          <a:ext cx="6699051" cy="2919984"/>
        </p:xfrm>
        <a:graphic>
          <a:graphicData uri="http://schemas.openxmlformats.org/drawingml/2006/table">
            <a:tbl>
              <a:tblPr/>
              <a:tblGrid>
                <a:gridCol w="5650666">
                  <a:extLst>
                    <a:ext uri="{9D8B030D-6E8A-4147-A177-3AD203B41FA5}">
                      <a16:colId xmlns:a16="http://schemas.microsoft.com/office/drawing/2014/main" val="1697191102"/>
                    </a:ext>
                  </a:extLst>
                </a:gridCol>
                <a:gridCol w="1048385">
                  <a:extLst>
                    <a:ext uri="{9D8B030D-6E8A-4147-A177-3AD203B41FA5}">
                      <a16:colId xmlns:a16="http://schemas.microsoft.com/office/drawing/2014/main" val="1527291732"/>
                    </a:ext>
                  </a:extLst>
                </a:gridCol>
              </a:tblGrid>
              <a:tr h="12573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pic_parameter_set_rbsp( ) {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Descriptor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9624326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  ……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55564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b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pps_act_qp_offsets_present_flag 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u(1) 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159581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if (pps_act_qp_offsets_present_flag) {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6506861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marL="0" marR="0" indent="123825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b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pps_act_y_qp_offset</a:t>
                      </a:r>
                      <a:r>
                        <a:rPr lang="en-CA" sz="1600" b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_plus5</a:t>
                      </a:r>
                      <a:r>
                        <a:rPr lang="en-CA" sz="1600" b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se(v) 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575524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marL="0" marR="0" indent="123825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b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pps_act_cb_qp_offset</a:t>
                      </a:r>
                      <a:r>
                        <a:rPr lang="en-CA" sz="1600" b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_minus1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se(v) 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761639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marL="0" marR="0" indent="123825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b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pps_act_cr_qp_offset</a:t>
                      </a:r>
                      <a:r>
                        <a:rPr lang="en-CA" sz="1600" b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_minus3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se(v) 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2320766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marL="0" marR="0" indent="123825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b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if( pps_joint_cbcr_qp_offset_present_flag )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7994474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marL="0" marR="0" indent="123825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</a:t>
                      </a:r>
                      <a:r>
                        <a:rPr lang="en-CA" sz="1600" b="1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pps_act_cbcr_qp_offset_minus1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se(v)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9253012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b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}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6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954335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…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6580079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}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89027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641243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3">
            <a:extLst>
              <a:ext uri="{FF2B5EF4-FFF2-40B4-BE49-F238E27FC236}">
                <a16:creationId xmlns:a16="http://schemas.microsoft.com/office/drawing/2014/main" id="{4D0F306A-3535-423D-99E3-329C12E5BF35}"/>
              </a:ext>
            </a:extLst>
          </p:cNvPr>
          <p:cNvSpPr txBox="1">
            <a:spLocks/>
          </p:cNvSpPr>
          <p:nvPr/>
        </p:nvSpPr>
        <p:spPr>
          <a:xfrm>
            <a:off x="661231" y="259610"/>
            <a:ext cx="10515600" cy="758025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Lossless results</a:t>
            </a:r>
          </a:p>
        </p:txBody>
      </p:sp>
      <p:sp>
        <p:nvSpPr>
          <p:cNvPr id="4" name="Shape 491">
            <a:extLst>
              <a:ext uri="{FF2B5EF4-FFF2-40B4-BE49-F238E27FC236}">
                <a16:creationId xmlns:a16="http://schemas.microsoft.com/office/drawing/2014/main" id="{AAF85196-5B34-4C95-B8B9-EA1DE2FD852D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F1CD1582-5D10-401E-9570-DE1B008FDD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4401" y="1439128"/>
            <a:ext cx="10003197" cy="4821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68036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3">
            <a:extLst>
              <a:ext uri="{FF2B5EF4-FFF2-40B4-BE49-F238E27FC236}">
                <a16:creationId xmlns:a16="http://schemas.microsoft.com/office/drawing/2014/main" id="{4D0F306A-3535-423D-99E3-329C12E5BF35}"/>
              </a:ext>
            </a:extLst>
          </p:cNvPr>
          <p:cNvSpPr txBox="1">
            <a:spLocks/>
          </p:cNvSpPr>
          <p:nvPr/>
        </p:nvSpPr>
        <p:spPr>
          <a:xfrm>
            <a:off x="661231" y="259610"/>
            <a:ext cx="10515600" cy="758025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Lossy results</a:t>
            </a:r>
          </a:p>
        </p:txBody>
      </p:sp>
      <p:sp>
        <p:nvSpPr>
          <p:cNvPr id="4" name="Shape 491">
            <a:extLst>
              <a:ext uri="{FF2B5EF4-FFF2-40B4-BE49-F238E27FC236}">
                <a16:creationId xmlns:a16="http://schemas.microsoft.com/office/drawing/2014/main" id="{AAF85196-5B34-4C95-B8B9-EA1DE2FD852D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E64323F-C64E-483A-90E9-D38103D763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231" y="1615734"/>
            <a:ext cx="5329275" cy="248309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D7D04CC-BE70-498A-80E1-0769FA9407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5687" y="1615733"/>
            <a:ext cx="5329275" cy="248309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D5156A9-E80A-4298-A241-5B41EB6391C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1231" y="4258613"/>
            <a:ext cx="5329275" cy="2483091"/>
          </a:xfrm>
          <a:prstGeom prst="rect">
            <a:avLst/>
          </a:prstGeom>
        </p:spPr>
      </p:pic>
      <p:sp>
        <p:nvSpPr>
          <p:cNvPr id="9" name="Content Placeholder 4">
            <a:extLst>
              <a:ext uri="{FF2B5EF4-FFF2-40B4-BE49-F238E27FC236}">
                <a16:creationId xmlns:a16="http://schemas.microsoft.com/office/drawing/2014/main" id="{31C82ACD-3BA5-4FB6-AA7B-62C70AFE1444}"/>
              </a:ext>
            </a:extLst>
          </p:cNvPr>
          <p:cNvSpPr txBox="1">
            <a:spLocks/>
          </p:cNvSpPr>
          <p:nvPr/>
        </p:nvSpPr>
        <p:spPr>
          <a:xfrm>
            <a:off x="661231" y="1045211"/>
            <a:ext cx="11083731" cy="517257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CA" dirty="0" err="1"/>
              <a:t>YCgCo</a:t>
            </a:r>
            <a:r>
              <a:rPr lang="en-CA" dirty="0"/>
              <a:t>-R + chroma transform skip</a:t>
            </a:r>
          </a:p>
          <a:p>
            <a:pPr hangingPunct="0"/>
            <a:endParaRPr lang="en-CA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21105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3">
            <a:extLst>
              <a:ext uri="{FF2B5EF4-FFF2-40B4-BE49-F238E27FC236}">
                <a16:creationId xmlns:a16="http://schemas.microsoft.com/office/drawing/2014/main" id="{4D0F306A-3535-423D-99E3-329C12E5BF35}"/>
              </a:ext>
            </a:extLst>
          </p:cNvPr>
          <p:cNvSpPr txBox="1">
            <a:spLocks/>
          </p:cNvSpPr>
          <p:nvPr/>
        </p:nvSpPr>
        <p:spPr>
          <a:xfrm>
            <a:off x="661231" y="259610"/>
            <a:ext cx="10515600" cy="758025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Lossy results</a:t>
            </a:r>
          </a:p>
        </p:txBody>
      </p:sp>
      <p:sp>
        <p:nvSpPr>
          <p:cNvPr id="4" name="Shape 491">
            <a:extLst>
              <a:ext uri="{FF2B5EF4-FFF2-40B4-BE49-F238E27FC236}">
                <a16:creationId xmlns:a16="http://schemas.microsoft.com/office/drawing/2014/main" id="{AAF85196-5B34-4C95-B8B9-EA1DE2FD852D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9" name="Content Placeholder 4">
            <a:extLst>
              <a:ext uri="{FF2B5EF4-FFF2-40B4-BE49-F238E27FC236}">
                <a16:creationId xmlns:a16="http://schemas.microsoft.com/office/drawing/2014/main" id="{31C82ACD-3BA5-4FB6-AA7B-62C70AFE1444}"/>
              </a:ext>
            </a:extLst>
          </p:cNvPr>
          <p:cNvSpPr txBox="1">
            <a:spLocks/>
          </p:cNvSpPr>
          <p:nvPr/>
        </p:nvSpPr>
        <p:spPr>
          <a:xfrm>
            <a:off x="661231" y="1045211"/>
            <a:ext cx="11083731" cy="517257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CA" dirty="0" err="1"/>
              <a:t>YCgCo</a:t>
            </a:r>
            <a:r>
              <a:rPr lang="en-CA" dirty="0"/>
              <a:t>-R only</a:t>
            </a:r>
          </a:p>
          <a:p>
            <a:pPr hangingPunct="0"/>
            <a:endParaRPr lang="en-CA" dirty="0">
              <a:solidFill>
                <a:srgbClr val="FF0000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B13DEED-9033-430E-93D1-04C9AFDCA6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525" y="1500324"/>
            <a:ext cx="5285475" cy="246268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3F75483-DF26-403C-97B5-86DA42630D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38773" y="1500324"/>
            <a:ext cx="5226290" cy="243510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1BDE1B0-625B-4478-8D10-4C820E7DCBB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0525" y="4069539"/>
            <a:ext cx="5285475" cy="2462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7613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377</TotalTime>
  <Words>423</Words>
  <Application>Microsoft Office PowerPoint</Application>
  <PresentationFormat>Widescreen</PresentationFormat>
  <Paragraphs>56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Source Han Sans CN Light</vt:lpstr>
      <vt:lpstr>Arial</vt:lpstr>
      <vt:lpstr>Calibri</vt:lpstr>
      <vt:lpstr>Calibri Light</vt:lpstr>
      <vt:lpstr>Times New Roman</vt:lpstr>
      <vt:lpstr>Office Theme</vt:lpstr>
      <vt:lpstr>Document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Xiaoyu Xiu</dc:creator>
  <cp:lastModifiedBy>Xiaoyu Xiu</cp:lastModifiedBy>
  <cp:revision>22</cp:revision>
  <dcterms:created xsi:type="dcterms:W3CDTF">2020-01-08T14:46:24Z</dcterms:created>
  <dcterms:modified xsi:type="dcterms:W3CDTF">2020-01-12T06:25:16Z</dcterms:modified>
</cp:coreProperties>
</file>