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337" r:id="rId4"/>
    <p:sldId id="344" r:id="rId5"/>
    <p:sldId id="286" r:id="rId6"/>
    <p:sldId id="345" r:id="rId7"/>
    <p:sldId id="346" r:id="rId8"/>
    <p:sldId id="350" r:id="rId9"/>
    <p:sldId id="318" r:id="rId10"/>
    <p:sldId id="340" r:id="rId11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E6"/>
    <a:srgbClr val="C82A2A"/>
    <a:srgbClr val="33952B"/>
    <a:srgbClr val="29933B"/>
    <a:srgbClr val="DEF8DC"/>
    <a:srgbClr val="B6F0B2"/>
    <a:srgbClr val="D5F6D2"/>
    <a:srgbClr val="154B1E"/>
    <a:srgbClr val="236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22" d="100"/>
          <a:sy n="122" d="100"/>
        </p:scale>
        <p:origin x="108" y="1350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70D6794\Documents\tm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SG" sz="1400" b="0" i="0" u="none" strike="noStrike" baseline="0">
                <a:effectLst/>
              </a:rPr>
              <a:t># of modes - coding impact curve  (LDB)</a:t>
            </a:r>
            <a:endParaRPr lang="en-SG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Sheet1!$A$2:$A$6</c:f>
              <c:numCache>
                <c:formatCode>General</c:formatCode>
                <c:ptCount val="5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48</c:v>
                </c:pt>
                <c:pt idx="4">
                  <c:v>64</c:v>
                </c:pt>
              </c:numCache>
            </c:numRef>
          </c:xVal>
          <c:yVal>
            <c:numRef>
              <c:f>Sheet1!$B$2:$B$6</c:f>
              <c:numCache>
                <c:formatCode>0.00%</c:formatCode>
                <c:ptCount val="5"/>
                <c:pt idx="0">
                  <c:v>5.9999999999999995E-4</c:v>
                </c:pt>
                <c:pt idx="1">
                  <c:v>-2.8E-3</c:v>
                </c:pt>
                <c:pt idx="2">
                  <c:v>-5.3E-3</c:v>
                </c:pt>
                <c:pt idx="3">
                  <c:v>-6.4000000000000003E-3</c:v>
                </c:pt>
                <c:pt idx="4">
                  <c:v>-7.0000000000000001E-3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1F6-4388-B482-10D7DAE472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8577400"/>
        <c:axId val="418570840"/>
      </c:scatterChart>
      <c:valAx>
        <c:axId val="418577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8570840"/>
        <c:crosses val="autoZero"/>
        <c:crossBetween val="midCat"/>
      </c:valAx>
      <c:valAx>
        <c:axId val="418570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8577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01.01.2020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5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7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JVET-Q0123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b="1" dirty="0"/>
              <a:t>Ce4-related: Modifications for GEO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2715766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hangingPunct="0"/>
            <a:r>
              <a:rPr lang="en-CA" sz="2000" dirty="0"/>
              <a:t>Li Jingya</a:t>
            </a:r>
            <a:r>
              <a:rPr lang="en-US" sz="2000" dirty="0"/>
              <a:t>, Lim Chong Soon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6" name="Rectangle 14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F3FC6-41CB-40E8-B41A-8C0494B46732}"/>
              </a:ext>
            </a:extLst>
          </p:cNvPr>
          <p:cNvSpPr/>
          <p:nvPr/>
        </p:nvSpPr>
        <p:spPr>
          <a:xfrm>
            <a:off x="251520" y="483518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Geometrical partitioning (GEO)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JVET-J1030/JVET-K0146 which applied to both AMVP and merge mode.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JVET-O0489, GEO was proposed for merge mode with 140 supported partitioning modes and 19 supported block size (8x8 to 128x128).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JVET-P0884/0885, efforts were made to remove multiplication of weight mask calculation and number of modes was reduced to 82.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JVET-Q0059, number of modes is further reduced to 64. </a:t>
            </a:r>
            <a:endParaRPr lang="en-SG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80D06F-F2F5-4723-9936-9FE1A1023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795069"/>
              </p:ext>
            </p:extLst>
          </p:nvPr>
        </p:nvGraphicFramePr>
        <p:xfrm>
          <a:off x="359532" y="2658923"/>
          <a:ext cx="8424935" cy="2016224"/>
        </p:xfrm>
        <a:graphic>
          <a:graphicData uri="http://schemas.openxmlformats.org/drawingml/2006/table">
            <a:tbl>
              <a:tblPr firstRow="1" firstCol="1" bandRow="1"/>
              <a:tblGrid>
                <a:gridCol w="2465191">
                  <a:extLst>
                    <a:ext uri="{9D8B030D-6E8A-4147-A177-3AD203B41FA5}">
                      <a16:colId xmlns:a16="http://schemas.microsoft.com/office/drawing/2014/main" val="846522278"/>
                    </a:ext>
                  </a:extLst>
                </a:gridCol>
                <a:gridCol w="1121741">
                  <a:extLst>
                    <a:ext uri="{9D8B030D-6E8A-4147-A177-3AD203B41FA5}">
                      <a16:colId xmlns:a16="http://schemas.microsoft.com/office/drawing/2014/main" val="1266995767"/>
                    </a:ext>
                  </a:extLst>
                </a:gridCol>
                <a:gridCol w="2605079">
                  <a:extLst>
                    <a:ext uri="{9D8B030D-6E8A-4147-A177-3AD203B41FA5}">
                      <a16:colId xmlns:a16="http://schemas.microsoft.com/office/drawing/2014/main" val="1692769150"/>
                    </a:ext>
                  </a:extLst>
                </a:gridCol>
                <a:gridCol w="2232924">
                  <a:extLst>
                    <a:ext uri="{9D8B030D-6E8A-4147-A177-3AD203B41FA5}">
                      <a16:colId xmlns:a16="http://schemas.microsoft.com/office/drawing/2014/main" val="16871671"/>
                    </a:ext>
                  </a:extLst>
                </a:gridCol>
              </a:tblGrid>
              <a:tr h="25202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# of cases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modes per block size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of supported block sizes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797782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TPM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2211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Wedge mode (in other standard)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144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54347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GEO (JVET-O0489, Gothenburg)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2,660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95453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GEO (JVET-P0884/JVET-Q0079, CE4 common base, Geneva)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1,558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944923"/>
                  </a:ext>
                </a:extLst>
              </a:tr>
              <a:tr h="25202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GEO (JVET-Q0059, CE4-1, Brussels)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1,216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172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DB86B8-1D02-4B6C-8D27-5776B785290C}"/>
              </a:ext>
            </a:extLst>
          </p:cNvPr>
          <p:cNvSpPr/>
          <p:nvPr/>
        </p:nvSpPr>
        <p:spPr>
          <a:xfrm>
            <a:off x="224794" y="431291"/>
            <a:ext cx="8451661" cy="1974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hangingPunct="0">
              <a:spcBef>
                <a:spcPts val="120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b="1" i="1" dirty="0">
                <a:latin typeface="Times New Roman" panose="02020603050405020304" pitchFamily="18" charset="0"/>
              </a:rPr>
              <a:t>Scalable geo by signaling number of valid modes in SPS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is allowed to choose either 16 valid geo modes or 64 valid geo modes. </a:t>
            </a: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flag is signaled in SPS level to switch between 16 and 64 modes. </a:t>
            </a:r>
          </a:p>
          <a:p>
            <a:pPr marL="400050" indent="-285750" algn="just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16 mode is selected, only the first 16 modes of GEO mode table are valid. </a:t>
            </a:r>
          </a:p>
          <a:p>
            <a:pPr marL="400050" indent="-285750" algn="just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64 mode is selected, all 64 modes of GEO mode table are valid.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affects coding of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merge_geo_parititon_idx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 to 16 and 64 respectively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87B8FC-AED8-4F46-90E0-C5408C7F2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848681"/>
              </p:ext>
            </p:extLst>
          </p:nvPr>
        </p:nvGraphicFramePr>
        <p:xfrm>
          <a:off x="455829" y="3075806"/>
          <a:ext cx="8220626" cy="1512170"/>
        </p:xfrm>
        <a:graphic>
          <a:graphicData uri="http://schemas.openxmlformats.org/drawingml/2006/table">
            <a:tbl>
              <a:tblPr firstRow="1" firstCol="1" bandRow="1"/>
              <a:tblGrid>
                <a:gridCol w="2406917">
                  <a:extLst>
                    <a:ext uri="{9D8B030D-6E8A-4147-A177-3AD203B41FA5}">
                      <a16:colId xmlns:a16="http://schemas.microsoft.com/office/drawing/2014/main" val="764329944"/>
                    </a:ext>
                  </a:extLst>
                </a:gridCol>
                <a:gridCol w="1456004">
                  <a:extLst>
                    <a:ext uri="{9D8B030D-6E8A-4147-A177-3AD203B41FA5}">
                      <a16:colId xmlns:a16="http://schemas.microsoft.com/office/drawing/2014/main" val="4259357976"/>
                    </a:ext>
                  </a:extLst>
                </a:gridCol>
                <a:gridCol w="2177564">
                  <a:extLst>
                    <a:ext uri="{9D8B030D-6E8A-4147-A177-3AD203B41FA5}">
                      <a16:colId xmlns:a16="http://schemas.microsoft.com/office/drawing/2014/main" val="3321094075"/>
                    </a:ext>
                  </a:extLst>
                </a:gridCol>
                <a:gridCol w="2180141">
                  <a:extLst>
                    <a:ext uri="{9D8B030D-6E8A-4147-A177-3AD203B41FA5}">
                      <a16:colId xmlns:a16="http://schemas.microsoft.com/office/drawing/2014/main" val="469751716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# of cases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modes per block size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 of supported block sizes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944023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TPM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78969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GEO (JVET-Q0059, CE4-1)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1,216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5460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(64 mode)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Same as above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808659"/>
                  </a:ext>
                </a:extLst>
              </a:tr>
              <a:tr h="3024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(16 mode)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G" sz="11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529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25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C62819-B5E4-476E-AD4A-B5CB623D3071}"/>
              </a:ext>
            </a:extLst>
          </p:cNvPr>
          <p:cNvSpPr/>
          <p:nvPr/>
        </p:nvSpPr>
        <p:spPr>
          <a:xfrm>
            <a:off x="150564" y="415925"/>
            <a:ext cx="8309868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VTM7.0</a:t>
            </a:r>
          </a:p>
          <a:p>
            <a:pPr marL="114300" algn="just" hangingPunct="0">
              <a:spcBef>
                <a:spcPts val="0"/>
              </a:spcBef>
              <a:spcAft>
                <a:spcPts val="300"/>
              </a:spcAft>
              <a:tabLst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Test: Left - scalable coding with 16 valid modes; Right – scalable coding with 64 valid modes. (implemented over CE4-1, GEO mode table is reordered according to statistics)</a:t>
            </a:r>
            <a:endParaRPr lang="en-S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26275D8-05CC-485D-8ADC-CE7481C3C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594010"/>
              </p:ext>
            </p:extLst>
          </p:nvPr>
        </p:nvGraphicFramePr>
        <p:xfrm>
          <a:off x="755576" y="1376105"/>
          <a:ext cx="4035730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953688">
                  <a:extLst>
                    <a:ext uri="{9D8B030D-6E8A-4147-A177-3AD203B41FA5}">
                      <a16:colId xmlns:a16="http://schemas.microsoft.com/office/drawing/2014/main" val="1765080242"/>
                    </a:ext>
                  </a:extLst>
                </a:gridCol>
                <a:gridCol w="665256">
                  <a:extLst>
                    <a:ext uri="{9D8B030D-6E8A-4147-A177-3AD203B41FA5}">
                      <a16:colId xmlns:a16="http://schemas.microsoft.com/office/drawing/2014/main" val="43559549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229524502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069842795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1395193354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1131304546"/>
                    </a:ext>
                  </a:extLst>
                </a:gridCol>
              </a:tblGrid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616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75947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79457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9142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0384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5031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38146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82866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47251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3799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5546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97569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03519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68285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371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4994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09109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4493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782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09979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6990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76586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BF65E36-F1F1-4CAF-A15A-30F930E73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76594"/>
              </p:ext>
            </p:extLst>
          </p:nvPr>
        </p:nvGraphicFramePr>
        <p:xfrm>
          <a:off x="4817946" y="1376105"/>
          <a:ext cx="3082042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3663415479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370448704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913832419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3716168088"/>
                    </a:ext>
                  </a:extLst>
                </a:gridCol>
                <a:gridCol w="543719">
                  <a:extLst>
                    <a:ext uri="{9D8B030D-6E8A-4147-A177-3AD203B41FA5}">
                      <a16:colId xmlns:a16="http://schemas.microsoft.com/office/drawing/2014/main" val="3499534614"/>
                    </a:ext>
                  </a:extLst>
                </a:gridCol>
              </a:tblGrid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895768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5601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59641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03593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40865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43460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82197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0819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1051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4579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539403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029011"/>
                  </a:ext>
                </a:extLst>
              </a:tr>
              <a:tr h="148287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66029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4401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47497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4508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1144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93802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13039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41497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44197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953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 (additional information)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DD0E69-01B3-43BE-8F71-5CC02295A23F}"/>
              </a:ext>
            </a:extLst>
          </p:cNvPr>
          <p:cNvSpPr txBox="1"/>
          <p:nvPr/>
        </p:nvSpPr>
        <p:spPr>
          <a:xfrm>
            <a:off x="1836795" y="627534"/>
            <a:ext cx="6336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8 valid modes 	32 valid modes 		48 valid modes</a:t>
            </a:r>
            <a:endParaRPr lang="en-SG" sz="14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27FF681-08FC-4A83-A6B6-C14912F3B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171684"/>
              </p:ext>
            </p:extLst>
          </p:nvPr>
        </p:nvGraphicFramePr>
        <p:xfrm>
          <a:off x="362650" y="1031688"/>
          <a:ext cx="2948292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953688">
                  <a:extLst>
                    <a:ext uri="{9D8B030D-6E8A-4147-A177-3AD203B41FA5}">
                      <a16:colId xmlns:a16="http://schemas.microsoft.com/office/drawing/2014/main" val="3503373"/>
                    </a:ext>
                  </a:extLst>
                </a:gridCol>
                <a:gridCol w="665256">
                  <a:extLst>
                    <a:ext uri="{9D8B030D-6E8A-4147-A177-3AD203B41FA5}">
                      <a16:colId xmlns:a16="http://schemas.microsoft.com/office/drawing/2014/main" val="1835918026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2815138460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828919503"/>
                    </a:ext>
                  </a:extLst>
                </a:gridCol>
              </a:tblGrid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2100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68098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6939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3889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38775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20195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917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2778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6359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87353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2017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23238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16883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89493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48520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85509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5994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1610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1572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67503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59394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21090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DA7FF6F-14DB-467B-862B-EA15B29B1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977978"/>
              </p:ext>
            </p:extLst>
          </p:nvPr>
        </p:nvGraphicFramePr>
        <p:xfrm>
          <a:off x="3635896" y="1027240"/>
          <a:ext cx="1994604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132050109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572144783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660634586"/>
                    </a:ext>
                  </a:extLst>
                </a:gridCol>
              </a:tblGrid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022855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32469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34457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85307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13848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24655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64084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4236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05470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8167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898739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964043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7858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441710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63142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97364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560419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70091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00138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92136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72292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5392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EC5407-8A61-402B-9313-1FEAC80B0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601472"/>
              </p:ext>
            </p:extLst>
          </p:nvPr>
        </p:nvGraphicFramePr>
        <p:xfrm>
          <a:off x="6012160" y="1027240"/>
          <a:ext cx="1994604" cy="3262314"/>
        </p:xfrm>
        <a:graphic>
          <a:graphicData uri="http://schemas.openxmlformats.org/drawingml/2006/table">
            <a:tbl>
              <a:tblPr firstRow="1" firstCol="1" bandRow="1"/>
              <a:tblGrid>
                <a:gridCol w="665256">
                  <a:extLst>
                    <a:ext uri="{9D8B030D-6E8A-4147-A177-3AD203B41FA5}">
                      <a16:colId xmlns:a16="http://schemas.microsoft.com/office/drawing/2014/main" val="4096553885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3010286162"/>
                    </a:ext>
                  </a:extLst>
                </a:gridCol>
                <a:gridCol w="664674">
                  <a:extLst>
                    <a:ext uri="{9D8B030D-6E8A-4147-A177-3AD203B41FA5}">
                      <a16:colId xmlns:a16="http://schemas.microsoft.com/office/drawing/2014/main" val="1628825054"/>
                    </a:ext>
                  </a:extLst>
                </a:gridCol>
              </a:tblGrid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633176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45907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15074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3484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519183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24385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8830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9873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90030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04622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909616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99398"/>
                  </a:ext>
                </a:extLst>
              </a:tr>
              <a:tr h="148287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66808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06393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558556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SG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415157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736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88281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-1.11%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949472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516078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445454"/>
                  </a:ext>
                </a:extLst>
              </a:tr>
              <a:tr h="14828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SG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G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04" marR="62804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925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59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839070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Mode number-BD curve (LDB) (additional information)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7BDC2C2-B03D-4EA1-9B0C-885A4CD0C9A9}"/>
              </a:ext>
            </a:extLst>
          </p:cNvPr>
          <p:cNvGraphicFramePr/>
          <p:nvPr/>
        </p:nvGraphicFramePr>
        <p:xfrm>
          <a:off x="2286000" y="12001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2785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Other tests (additional information)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DD0E69-01B3-43BE-8F71-5CC02295A23F}"/>
              </a:ext>
            </a:extLst>
          </p:cNvPr>
          <p:cNvSpPr txBox="1"/>
          <p:nvPr/>
        </p:nvSpPr>
        <p:spPr>
          <a:xfrm>
            <a:off x="290424" y="505155"/>
            <a:ext cx="81700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uses only first 16 modes 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merge_geo_parititon_idx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64, w/o mode table reordering, implemented on CE4-1)</a:t>
            </a:r>
          </a:p>
          <a:p>
            <a:pPr fontAlgn="auto"/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 (</a:t>
            </a:r>
            <a:r>
              <a:rPr lang="en-SG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0.19%, 0.30%, 0.30%</a:t>
            </a:r>
          </a:p>
          <a:p>
            <a:pPr fontAlgn="auto"/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LDB(</a:t>
            </a:r>
            <a:r>
              <a:rPr lang="en-SG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0.44%, 0.62%, 0.69%</a:t>
            </a:r>
          </a:p>
          <a:p>
            <a:pPr hangingPunct="0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uses only first 16 modes (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merge_geo_parititon_idx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16, w/o mode table reordering, implemented on CE4-1)</a:t>
            </a:r>
            <a:endParaRPr lang="en-S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 (</a:t>
            </a:r>
            <a:r>
              <a:rPr lang="en-SG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0.04%, 0.06%, 0.14%</a:t>
            </a:r>
          </a:p>
          <a:p>
            <a:pPr fontAlgn="auto"/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LDB(</a:t>
            </a:r>
            <a:r>
              <a:rPr lang="en-SG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0.07%, 0.31%, 0.47%</a:t>
            </a:r>
          </a:p>
          <a:p>
            <a:pPr hangingPunct="0"/>
            <a:endParaRPr lang="en-S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 uses only first 16 modes (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merge_geo_parititon_idx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= 16, with mode table reordering, implemented on CE4-1)</a:t>
            </a:r>
            <a:endParaRPr lang="en-SG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SG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 (</a:t>
            </a:r>
            <a:r>
              <a:rPr lang="en-SG" sz="16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-0.09%, -0.09%, -0.08%</a:t>
            </a:r>
            <a:endParaRPr lang="en-SG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SG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LDB(</a:t>
            </a:r>
            <a:r>
              <a:rPr lang="en-SG" sz="1600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YCbCr</a:t>
            </a:r>
            <a:r>
              <a:rPr lang="en-SG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-0.28%, -0.20%, -0.20%</a:t>
            </a:r>
            <a:endParaRPr lang="en-SG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F4DE43-E9EF-46B6-B12D-BD22F94AD1DA}"/>
              </a:ext>
            </a:extLst>
          </p:cNvPr>
          <p:cNvSpPr/>
          <p:nvPr/>
        </p:nvSpPr>
        <p:spPr>
          <a:xfrm>
            <a:off x="395536" y="4044585"/>
            <a:ext cx="8064896" cy="646331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It can be observed that both signaling max value of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cmax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of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merge_geo_partition_idx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and geo mode table reordering contribute to coding efficiency.</a:t>
            </a:r>
            <a:endParaRPr lang="en-SG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79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0B4A66-744B-4E90-8B90-B84CE89E08A7}"/>
              </a:ext>
            </a:extLst>
          </p:cNvPr>
          <p:cNvSpPr/>
          <p:nvPr/>
        </p:nvSpPr>
        <p:spPr>
          <a:xfrm>
            <a:off x="107967" y="781005"/>
            <a:ext cx="8496942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This contribution proposes scalable number of modes of GEO to address the issue regarding hardware validation checks for encoder. A SPS switch is used to switch between 16 and 64 modes.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   16 modes (anchor VTM7.0): -0.09% (RA) and 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-0.28% (LDB) </a:t>
            </a:r>
          </a:p>
          <a:p>
            <a:pPr lvl="1" indent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64 modes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(anchor VTM7.0):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-0.28% (RA) and </a:t>
            </a:r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-0.70% (LDB)  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7426E2E-1A66-4FC2-83CB-C4AA56038C77}"/>
              </a:ext>
            </a:extLst>
          </p:cNvPr>
          <p:cNvSpPr txBox="1">
            <a:spLocks/>
          </p:cNvSpPr>
          <p:nvPr/>
        </p:nvSpPr>
        <p:spPr>
          <a:xfrm>
            <a:off x="167156" y="2283718"/>
            <a:ext cx="835292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1800"/>
              </a:spcBef>
              <a:buNone/>
            </a:pPr>
            <a:r>
              <a:rPr lang="en-US" altLang="ja-JP" sz="2000" kern="0" dirty="0"/>
              <a:t>Thank </a:t>
            </a:r>
            <a:r>
              <a:rPr lang="en-US" altLang="ja-JP" sz="2000" kern="0" dirty="0" err="1"/>
              <a:t>Bytedance</a:t>
            </a:r>
            <a:r>
              <a:rPr lang="en-US" altLang="ja-JP" sz="2000" kern="0" dirty="0"/>
              <a:t> for cross-check</a:t>
            </a:r>
          </a:p>
        </p:txBody>
      </p:sp>
    </p:spTree>
    <p:extLst>
      <p:ext uri="{BB962C8B-B14F-4D97-AF65-F5344CB8AC3E}">
        <p14:creationId xmlns:p14="http://schemas.microsoft.com/office/powerpoint/2010/main" val="3616190677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1382</Words>
  <Application>Microsoft Office PowerPoint</Application>
  <PresentationFormat>On-screen Show (16:9)</PresentationFormat>
  <Paragraphs>476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top_blue_16_9</vt:lpstr>
      <vt:lpstr>inside_blue_16_9_14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2020-01-01T03:19:50Z</dcterms:modified>
</cp:coreProperties>
</file>