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461" r:id="rId2"/>
    <p:sldId id="468" r:id="rId3"/>
    <p:sldId id="459" r:id="rId4"/>
    <p:sldId id="464" r:id="rId5"/>
    <p:sldId id="469" r:id="rId6"/>
    <p:sldId id="462" r:id="rId7"/>
    <p:sldId id="470" r:id="rId8"/>
    <p:sldId id="463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1CE"/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3946" autoAdjust="0"/>
  </p:normalViewPr>
  <p:slideViewPr>
    <p:cSldViewPr snapToGrid="0">
      <p:cViewPr varScale="1">
        <p:scale>
          <a:sx n="108" d="100"/>
          <a:sy n="108" d="100"/>
        </p:scale>
        <p:origin x="156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/>
              <a:t>JVET-Q0457: MIP input value calculation unification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Wan, Haixin Wang,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Danni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Wang,Yanzhuo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60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in VVC</a:t>
            </a:r>
            <a:endParaRPr lang="zh-CN" altLang="en-US" dirty="0"/>
          </a:p>
        </p:txBody>
      </p:sp>
      <p:sp>
        <p:nvSpPr>
          <p:cNvPr id="328" name="矩形 327"/>
          <p:cNvSpPr/>
          <p:nvPr/>
        </p:nvSpPr>
        <p:spPr>
          <a:xfrm>
            <a:off x="1908559" y="1063788"/>
            <a:ext cx="5916796" cy="1803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sz="1400" b="1" dirty="0" err="1">
                <a:ea typeface="Times New Roman" panose="02020603050405020304" pitchFamily="18" charset="0"/>
                <a:cs typeface="Arial" pitchFamily="34" charset="0"/>
              </a:rPr>
              <a:t>mipSizeId</a:t>
            </a:r>
            <a:r>
              <a:rPr lang="en-CA" altLang="zh-CN" sz="1400" b="1" dirty="0">
                <a:ea typeface="Times New Roman" panose="02020603050405020304" pitchFamily="18" charset="0"/>
                <a:cs typeface="Arial" pitchFamily="34" charset="0"/>
              </a:rPr>
              <a:t> = 0,1 case:</a:t>
            </a:r>
          </a:p>
          <a:p>
            <a:pPr marL="4572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400" dirty="0">
                <a:ea typeface="等线" panose="02010600030101010101" pitchFamily="2" charset="-122"/>
                <a:cs typeface="Arial" pitchFamily="34" charset="0"/>
              </a:rPr>
              <a:t>p[ 0 ] = </a:t>
            </a:r>
            <a:r>
              <a:rPr lang="en-CA" altLang="zh-CN" sz="1400" dirty="0" err="1">
                <a:ea typeface="等线" panose="02010600030101010101" pitchFamily="2" charset="-122"/>
                <a:cs typeface="Arial" pitchFamily="34" charset="0"/>
              </a:rPr>
              <a:t>pTemp</a:t>
            </a:r>
            <a:r>
              <a:rPr lang="en-CA" altLang="zh-CN" sz="1400" dirty="0">
                <a:ea typeface="等线" panose="02010600030101010101" pitchFamily="2" charset="-122"/>
                <a:cs typeface="Arial" pitchFamily="34" charset="0"/>
              </a:rPr>
              <a:t>[ 0 ] − ( 1 &lt;&lt; ( </a:t>
            </a:r>
            <a:r>
              <a:rPr lang="en-CA" altLang="zh-CN" sz="1400" dirty="0" err="1">
                <a:ea typeface="等线" panose="02010600030101010101" pitchFamily="2" charset="-122"/>
                <a:cs typeface="Arial" pitchFamily="34" charset="0"/>
              </a:rPr>
              <a:t>BitDepth</a:t>
            </a:r>
            <a:r>
              <a:rPr lang="en-CA" altLang="zh-CN" sz="1400" dirty="0">
                <a:ea typeface="等线" panose="02010600030101010101" pitchFamily="2" charset="-122"/>
                <a:cs typeface="Arial" pitchFamily="34" charset="0"/>
              </a:rPr>
              <a:t> − 1 ) )</a:t>
            </a:r>
          </a:p>
          <a:p>
            <a:pPr marL="4572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400" dirty="0">
                <a:ea typeface="等线" panose="02010600030101010101" pitchFamily="2" charset="-122"/>
                <a:cs typeface="Arial" pitchFamily="34" charset="0"/>
              </a:rPr>
              <a:t>p[ x ] = </a:t>
            </a:r>
            <a:r>
              <a:rPr lang="en-CA" altLang="zh-CN" sz="1400" dirty="0" err="1">
                <a:ea typeface="等线" panose="02010600030101010101" pitchFamily="2" charset="-122"/>
                <a:cs typeface="Arial" pitchFamily="34" charset="0"/>
              </a:rPr>
              <a:t>pTemp</a:t>
            </a:r>
            <a:r>
              <a:rPr lang="en-CA" altLang="zh-CN" sz="1400" dirty="0">
                <a:ea typeface="等线" panose="02010600030101010101" pitchFamily="2" charset="-122"/>
                <a:cs typeface="Arial" pitchFamily="34" charset="0"/>
              </a:rPr>
              <a:t>[ x ] − </a:t>
            </a:r>
            <a:r>
              <a:rPr lang="en-CA" altLang="zh-CN" sz="1400" dirty="0" err="1">
                <a:ea typeface="等线" panose="02010600030101010101" pitchFamily="2" charset="-122"/>
                <a:cs typeface="Arial" pitchFamily="34" charset="0"/>
              </a:rPr>
              <a:t>pTemp</a:t>
            </a:r>
            <a:r>
              <a:rPr lang="en-CA" altLang="zh-CN" sz="1400" dirty="0">
                <a:ea typeface="等线" panose="02010600030101010101" pitchFamily="2" charset="-122"/>
                <a:cs typeface="Arial" pitchFamily="34" charset="0"/>
              </a:rPr>
              <a:t>[ 0 ]	for x = 1..inSize – 1</a:t>
            </a:r>
            <a:endParaRPr lang="zh-CN" altLang="zh-CN" sz="1400" dirty="0">
              <a:ea typeface="Times New Roman" panose="02020603050405020304" pitchFamily="18" charset="0"/>
              <a:cs typeface="Arial" pitchFamily="34" charset="0"/>
            </a:endParaRPr>
          </a:p>
          <a:p>
            <a:pPr marL="34290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sz="1400" b="1" dirty="0" err="1">
                <a:ea typeface="Times New Roman" panose="02020603050405020304" pitchFamily="18" charset="0"/>
                <a:cs typeface="Arial" pitchFamily="34" charset="0"/>
              </a:rPr>
              <a:t>mipSizeId</a:t>
            </a:r>
            <a:r>
              <a:rPr lang="en-CA" altLang="zh-CN" sz="1400" b="1" dirty="0">
                <a:ea typeface="Times New Roman" panose="02020603050405020304" pitchFamily="18" charset="0"/>
                <a:cs typeface="Arial" pitchFamily="34" charset="0"/>
              </a:rPr>
              <a:t> = 2 case:</a:t>
            </a:r>
          </a:p>
          <a:p>
            <a:pPr marL="4572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400" dirty="0">
                <a:ea typeface="等线" panose="02010600030101010101" pitchFamily="2" charset="-122"/>
                <a:cs typeface="Arial" pitchFamily="34" charset="0"/>
              </a:rPr>
              <a:t>p[ x ] = </a:t>
            </a:r>
            <a:r>
              <a:rPr lang="en-CA" altLang="zh-CN" sz="1400" dirty="0" err="1">
                <a:ea typeface="等线" panose="02010600030101010101" pitchFamily="2" charset="-122"/>
                <a:cs typeface="Arial" pitchFamily="34" charset="0"/>
              </a:rPr>
              <a:t>pTemp</a:t>
            </a:r>
            <a:r>
              <a:rPr lang="en-CA" altLang="zh-CN" sz="1400" dirty="0">
                <a:ea typeface="等线" panose="02010600030101010101" pitchFamily="2" charset="-122"/>
                <a:cs typeface="Arial" pitchFamily="34" charset="0"/>
              </a:rPr>
              <a:t>[ x + 1 ] − </a:t>
            </a:r>
            <a:r>
              <a:rPr lang="en-CA" altLang="zh-CN" sz="1400" dirty="0" err="1">
                <a:ea typeface="等线" panose="02010600030101010101" pitchFamily="2" charset="-122"/>
                <a:cs typeface="Arial" pitchFamily="34" charset="0"/>
              </a:rPr>
              <a:t>pTemp</a:t>
            </a:r>
            <a:r>
              <a:rPr lang="en-CA" altLang="zh-CN" sz="1400" dirty="0">
                <a:ea typeface="等线" panose="02010600030101010101" pitchFamily="2" charset="-122"/>
                <a:cs typeface="Arial" pitchFamily="34" charset="0"/>
              </a:rPr>
              <a:t>[ 0 ]</a:t>
            </a:r>
            <a:endParaRPr lang="en-CA" altLang="zh-CN" sz="1400" dirty="0">
              <a:ea typeface="Times New Roman" panose="02020603050405020304" pitchFamily="18" charset="0"/>
              <a:cs typeface="Arial" pitchFamily="34" charset="0"/>
            </a:endParaRPr>
          </a:p>
          <a:p>
            <a:pPr marL="4572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zh-CN" altLang="zh-CN" sz="1200" dirty="0">
              <a:ea typeface="等线" panose="02010600030101010101" pitchFamily="2" charset="-122"/>
              <a:cs typeface="Arial" pitchFamily="34" charset="0"/>
            </a:endParaRPr>
          </a:p>
        </p:txBody>
      </p:sp>
      <p:sp>
        <p:nvSpPr>
          <p:cNvPr id="404" name="文本框 403"/>
          <p:cNvSpPr txBox="1"/>
          <p:nvPr/>
        </p:nvSpPr>
        <p:spPr bwMode="auto">
          <a:xfrm>
            <a:off x="615672" y="4797520"/>
            <a:ext cx="18375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1C03D3"/>
                </a:solidFill>
                <a:cs typeface="Arial" pitchFamily="34" charset="0"/>
              </a:rPr>
              <a:t>mipSizeId</a:t>
            </a:r>
            <a:r>
              <a:rPr lang="en-US" altLang="zh-CN" dirty="0">
                <a:solidFill>
                  <a:srgbClr val="1C03D3"/>
                </a:solidFill>
                <a:cs typeface="Arial" pitchFamily="34" charset="0"/>
              </a:rPr>
              <a:t> = 2 :</a:t>
            </a:r>
            <a:endParaRPr lang="zh-CN" altLang="en-US" dirty="0">
              <a:solidFill>
                <a:srgbClr val="1C03D3"/>
              </a:solidFill>
              <a:cs typeface="Arial" pitchFamily="34" charset="0"/>
            </a:endParaRPr>
          </a:p>
        </p:txBody>
      </p:sp>
      <p:sp>
        <p:nvSpPr>
          <p:cNvPr id="405" name="文本框 404"/>
          <p:cNvSpPr txBox="1"/>
          <p:nvPr/>
        </p:nvSpPr>
        <p:spPr bwMode="auto">
          <a:xfrm>
            <a:off x="622144" y="2926582"/>
            <a:ext cx="21230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1C03D3"/>
                </a:solidFill>
                <a:cs typeface="Arial" pitchFamily="34" charset="0"/>
              </a:rPr>
              <a:t>mipSizeId</a:t>
            </a:r>
            <a:r>
              <a:rPr lang="en-US" altLang="zh-CN" dirty="0">
                <a:solidFill>
                  <a:srgbClr val="1C03D3"/>
                </a:solidFill>
                <a:cs typeface="Arial" pitchFamily="34" charset="0"/>
              </a:rPr>
              <a:t> = 0 or 1 :</a:t>
            </a:r>
            <a:endParaRPr lang="zh-CN" altLang="en-US" dirty="0">
              <a:solidFill>
                <a:srgbClr val="1C03D3"/>
              </a:solidFill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4847" y="665498"/>
            <a:ext cx="755336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cs typeface="Arial" pitchFamily="34" charset="0"/>
              </a:rPr>
              <a:t>In VVC, the </a:t>
            </a:r>
            <a:r>
              <a:rPr lang="en-CA" altLang="zh-CN" b="1" dirty="0">
                <a:cs typeface="Arial" pitchFamily="34" charset="0"/>
              </a:rPr>
              <a:t>input values p[ </a:t>
            </a:r>
            <a:r>
              <a:rPr lang="en-US" altLang="zh-CN" b="1" dirty="0">
                <a:cs typeface="Arial" pitchFamily="34" charset="0"/>
              </a:rPr>
              <a:t>x</a:t>
            </a:r>
            <a:r>
              <a:rPr lang="en-CA" altLang="zh-CN" b="1" dirty="0">
                <a:cs typeface="Arial" pitchFamily="34" charset="0"/>
              </a:rPr>
              <a:t> ] depend on </a:t>
            </a:r>
            <a:r>
              <a:rPr lang="en-CA" altLang="zh-CN" b="1" dirty="0" err="1">
                <a:cs typeface="Arial" pitchFamily="34" charset="0"/>
              </a:rPr>
              <a:t>mipSizeId</a:t>
            </a:r>
            <a:r>
              <a:rPr lang="en-CA" altLang="zh-CN" b="1" dirty="0">
                <a:cs typeface="Arial" pitchFamily="34" charset="0"/>
              </a:rPr>
              <a:t>:</a:t>
            </a:r>
            <a:endParaRPr lang="zh-CN" altLang="en-US" b="1" dirty="0">
              <a:cs typeface="Arial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581361" y="4853641"/>
            <a:ext cx="5572204" cy="1671214"/>
            <a:chOff x="1822895" y="4942650"/>
            <a:chExt cx="4027489" cy="1491682"/>
          </a:xfrm>
        </p:grpSpPr>
        <p:sp>
          <p:nvSpPr>
            <p:cNvPr id="5" name="矩形 4"/>
            <p:cNvSpPr/>
            <p:nvPr/>
          </p:nvSpPr>
          <p:spPr>
            <a:xfrm>
              <a:off x="1822895" y="4942650"/>
              <a:ext cx="878248" cy="334108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pTemp[0]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矩形 307"/>
            <p:cNvSpPr/>
            <p:nvPr/>
          </p:nvSpPr>
          <p:spPr>
            <a:xfrm>
              <a:off x="2701143" y="4943103"/>
              <a:ext cx="878248" cy="334108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pTemp[1]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" name="矩形 308"/>
            <p:cNvSpPr/>
            <p:nvPr/>
          </p:nvSpPr>
          <p:spPr>
            <a:xfrm>
              <a:off x="3579391" y="4943556"/>
              <a:ext cx="878248" cy="334108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……</a:t>
              </a:r>
              <a:endParaRPr lang="zh-CN" altLang="en-US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矩形 309"/>
            <p:cNvSpPr/>
            <p:nvPr/>
          </p:nvSpPr>
          <p:spPr>
            <a:xfrm>
              <a:off x="4457639" y="4943556"/>
              <a:ext cx="878248" cy="334108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pTemp[x]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" name="矩形 310"/>
            <p:cNvSpPr/>
            <p:nvPr/>
          </p:nvSpPr>
          <p:spPr>
            <a:xfrm>
              <a:off x="1822895" y="6099318"/>
              <a:ext cx="878248" cy="334108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[0]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" name="矩形 311"/>
            <p:cNvSpPr/>
            <p:nvPr/>
          </p:nvSpPr>
          <p:spPr>
            <a:xfrm>
              <a:off x="2701143" y="6099771"/>
              <a:ext cx="878248" cy="334108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……</a:t>
              </a:r>
              <a:endParaRPr lang="zh-CN" altLang="en-US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" name="矩形 312"/>
            <p:cNvSpPr/>
            <p:nvPr/>
          </p:nvSpPr>
          <p:spPr>
            <a:xfrm>
              <a:off x="3579391" y="6100224"/>
              <a:ext cx="878248" cy="334108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[x-1]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14932" y="5563977"/>
              <a:ext cx="254060" cy="248575"/>
            </a:xfrm>
            <a:prstGeom prst="ellipse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zh-CN" alt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" name="直接箭头连接符 7"/>
            <p:cNvCxnSpPr>
              <a:stCxn id="308" idx="2"/>
              <a:endCxn id="6" idx="0"/>
            </p:cNvCxnSpPr>
            <p:nvPr/>
          </p:nvCxnSpPr>
          <p:spPr>
            <a:xfrm>
              <a:off x="3140267" y="5277212"/>
              <a:ext cx="1696" cy="286765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>
              <a:stCxn id="6" idx="4"/>
              <a:endCxn id="311" idx="0"/>
            </p:cNvCxnSpPr>
            <p:nvPr/>
          </p:nvCxnSpPr>
          <p:spPr>
            <a:xfrm flipH="1">
              <a:off x="2262019" y="5812552"/>
              <a:ext cx="879944" cy="286766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5" name="Rectangle 87"/>
            <p:cNvSpPr>
              <a:spLocks noChangeArrowheads="1"/>
            </p:cNvSpPr>
            <p:nvPr/>
          </p:nvSpPr>
          <p:spPr bwMode="auto">
            <a:xfrm>
              <a:off x="3474883" y="5607473"/>
              <a:ext cx="651531" cy="164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pTemp</a:t>
              </a:r>
              <a:r>
                <a:rPr lang="en-US" altLang="zh-CN" sz="1200" b="1" dirty="0">
                  <a:solidFill>
                    <a:srgbClr val="000000"/>
                  </a:solidFill>
                  <a:cs typeface="Arial" pitchFamily="34" charset="0"/>
                </a:rPr>
                <a:t>[0]</a:t>
              </a:r>
              <a:endPara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14" name="直接箭头连接符 13"/>
            <p:cNvCxnSpPr>
              <a:stCxn id="315" idx="1"/>
              <a:endCxn id="6" idx="6"/>
            </p:cNvCxnSpPr>
            <p:nvPr/>
          </p:nvCxnSpPr>
          <p:spPr>
            <a:xfrm flipH="1" flipV="1">
              <a:off x="3268992" y="5688264"/>
              <a:ext cx="205891" cy="1623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6" name="椭圆 315"/>
            <p:cNvSpPr/>
            <p:nvPr/>
          </p:nvSpPr>
          <p:spPr>
            <a:xfrm>
              <a:off x="4747209" y="5563977"/>
              <a:ext cx="257453" cy="248575"/>
            </a:xfrm>
            <a:prstGeom prst="ellipse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zh-CN" alt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17" name="直接箭头连接符 316"/>
            <p:cNvCxnSpPr>
              <a:endCxn id="316" idx="0"/>
            </p:cNvCxnSpPr>
            <p:nvPr/>
          </p:nvCxnSpPr>
          <p:spPr>
            <a:xfrm>
              <a:off x="4875936" y="5277211"/>
              <a:ext cx="0" cy="286766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箭头连接符 317"/>
            <p:cNvCxnSpPr>
              <a:stCxn id="316" idx="4"/>
            </p:cNvCxnSpPr>
            <p:nvPr/>
          </p:nvCxnSpPr>
          <p:spPr>
            <a:xfrm flipH="1">
              <a:off x="3997688" y="5812552"/>
              <a:ext cx="878248" cy="286766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9" name="Rectangle 87"/>
            <p:cNvSpPr>
              <a:spLocks noChangeArrowheads="1"/>
            </p:cNvSpPr>
            <p:nvPr/>
          </p:nvSpPr>
          <p:spPr bwMode="auto">
            <a:xfrm>
              <a:off x="5210552" y="5607473"/>
              <a:ext cx="639832" cy="164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pTemp</a:t>
              </a:r>
              <a:r>
                <a:rPr lang="en-US" altLang="zh-CN" sz="1200" b="1" dirty="0">
                  <a:solidFill>
                    <a:srgbClr val="000000"/>
                  </a:solidFill>
                  <a:cs typeface="Arial" pitchFamily="34" charset="0"/>
                </a:rPr>
                <a:t>[0]</a:t>
              </a:r>
              <a:endPara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320" name="直接箭头连接符 319"/>
            <p:cNvCxnSpPr>
              <a:stCxn id="319" idx="1"/>
              <a:endCxn id="316" idx="6"/>
            </p:cNvCxnSpPr>
            <p:nvPr/>
          </p:nvCxnSpPr>
          <p:spPr>
            <a:xfrm flipH="1" flipV="1">
              <a:off x="5004662" y="5688264"/>
              <a:ext cx="205890" cy="1623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986764" y="2936318"/>
            <a:ext cx="7091452" cy="1671214"/>
            <a:chOff x="988264" y="2855314"/>
            <a:chExt cx="7091452" cy="1671214"/>
          </a:xfrm>
        </p:grpSpPr>
        <p:sp>
          <p:nvSpPr>
            <p:cNvPr id="403" name="矩形 402"/>
            <p:cNvSpPr/>
            <p:nvPr/>
          </p:nvSpPr>
          <p:spPr>
            <a:xfrm>
              <a:off x="2581361" y="2855314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pTemp[0]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" name="矩形 405"/>
            <p:cNvSpPr/>
            <p:nvPr/>
          </p:nvSpPr>
          <p:spPr>
            <a:xfrm>
              <a:off x="3796455" y="2855822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pTemp[1]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" name="矩形 406"/>
            <p:cNvSpPr/>
            <p:nvPr/>
          </p:nvSpPr>
          <p:spPr>
            <a:xfrm>
              <a:off x="5011549" y="2856329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……</a:t>
              </a:r>
              <a:endParaRPr lang="zh-CN" altLang="en-US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" name="矩形 407"/>
            <p:cNvSpPr/>
            <p:nvPr/>
          </p:nvSpPr>
          <p:spPr>
            <a:xfrm>
              <a:off x="6226642" y="2856329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pTemp[x]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" name="矩形 408"/>
            <p:cNvSpPr/>
            <p:nvPr/>
          </p:nvSpPr>
          <p:spPr>
            <a:xfrm>
              <a:off x="2581361" y="4151193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[0]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" name="矩形 409"/>
            <p:cNvSpPr/>
            <p:nvPr/>
          </p:nvSpPr>
          <p:spPr>
            <a:xfrm>
              <a:off x="3796455" y="4151701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p[1]</a:t>
              </a:r>
              <a:endParaRPr lang="zh-CN" altLang="en-US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" name="矩形 410"/>
            <p:cNvSpPr/>
            <p:nvPr/>
          </p:nvSpPr>
          <p:spPr>
            <a:xfrm>
              <a:off x="5011549" y="4152208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……</a:t>
              </a:r>
              <a:endParaRPr lang="zh-CN" altLang="en-US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" name="椭圆 421"/>
            <p:cNvSpPr/>
            <p:nvPr/>
          </p:nvSpPr>
          <p:spPr>
            <a:xfrm>
              <a:off x="3013156" y="3550913"/>
              <a:ext cx="351503" cy="278492"/>
            </a:xfrm>
            <a:prstGeom prst="ellipse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zh-CN" alt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" name="Rectangle 87"/>
            <p:cNvSpPr>
              <a:spLocks noChangeArrowheads="1"/>
            </p:cNvSpPr>
            <p:nvPr/>
          </p:nvSpPr>
          <p:spPr bwMode="auto">
            <a:xfrm>
              <a:off x="4883143" y="3592320"/>
              <a:ext cx="88523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pTemp</a:t>
              </a:r>
              <a:r>
                <a:rPr lang="en-US" altLang="zh-CN" sz="1200" b="1" dirty="0">
                  <a:solidFill>
                    <a:srgbClr val="000000"/>
                  </a:solidFill>
                  <a:cs typeface="Arial" pitchFamily="34" charset="0"/>
                </a:rPr>
                <a:t>[0]</a:t>
              </a:r>
              <a:endPara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25" name="矩形 424"/>
            <p:cNvSpPr/>
            <p:nvPr/>
          </p:nvSpPr>
          <p:spPr>
            <a:xfrm>
              <a:off x="6226642" y="4151894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[x]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" name="直接箭头连接符 22"/>
            <p:cNvCxnSpPr>
              <a:stCxn id="403" idx="2"/>
              <a:endCxn id="422" idx="0"/>
            </p:cNvCxnSpPr>
            <p:nvPr/>
          </p:nvCxnSpPr>
          <p:spPr>
            <a:xfrm>
              <a:off x="3188908" y="3229634"/>
              <a:ext cx="0" cy="321279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>
              <a:stCxn id="422" idx="4"/>
              <a:endCxn id="409" idx="0"/>
            </p:cNvCxnSpPr>
            <p:nvPr/>
          </p:nvCxnSpPr>
          <p:spPr>
            <a:xfrm>
              <a:off x="3188908" y="3829405"/>
              <a:ext cx="0" cy="321788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6" name="椭圆 425"/>
            <p:cNvSpPr/>
            <p:nvPr/>
          </p:nvSpPr>
          <p:spPr>
            <a:xfrm>
              <a:off x="6631969" y="3547250"/>
              <a:ext cx="351503" cy="278492"/>
            </a:xfrm>
            <a:prstGeom prst="ellipse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zh-CN" alt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27" name="直接箭头连接符 426"/>
            <p:cNvCxnSpPr>
              <a:endCxn id="426" idx="0"/>
            </p:cNvCxnSpPr>
            <p:nvPr/>
          </p:nvCxnSpPr>
          <p:spPr>
            <a:xfrm>
              <a:off x="6807721" y="3225971"/>
              <a:ext cx="0" cy="321279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直接箭头连接符 427"/>
            <p:cNvCxnSpPr>
              <a:stCxn id="426" idx="4"/>
            </p:cNvCxnSpPr>
            <p:nvPr/>
          </p:nvCxnSpPr>
          <p:spPr>
            <a:xfrm>
              <a:off x="6807721" y="3825742"/>
              <a:ext cx="0" cy="321788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2" name="椭圆 431"/>
            <p:cNvSpPr/>
            <p:nvPr/>
          </p:nvSpPr>
          <p:spPr>
            <a:xfrm>
              <a:off x="4225403" y="3550112"/>
              <a:ext cx="351503" cy="278492"/>
            </a:xfrm>
            <a:prstGeom prst="ellipse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zh-CN" alt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33" name="直接箭头连接符 432"/>
            <p:cNvCxnSpPr>
              <a:endCxn id="432" idx="0"/>
            </p:cNvCxnSpPr>
            <p:nvPr/>
          </p:nvCxnSpPr>
          <p:spPr>
            <a:xfrm>
              <a:off x="4401155" y="3228833"/>
              <a:ext cx="0" cy="321279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直接箭头连接符 433"/>
            <p:cNvCxnSpPr>
              <a:stCxn id="432" idx="4"/>
            </p:cNvCxnSpPr>
            <p:nvPr/>
          </p:nvCxnSpPr>
          <p:spPr>
            <a:xfrm>
              <a:off x="4401155" y="3828604"/>
              <a:ext cx="0" cy="321788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5" name="Rectangle 87"/>
            <p:cNvSpPr>
              <a:spLocks noChangeArrowheads="1"/>
            </p:cNvSpPr>
            <p:nvPr/>
          </p:nvSpPr>
          <p:spPr bwMode="auto">
            <a:xfrm>
              <a:off x="7194481" y="3589765"/>
              <a:ext cx="88523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pTemp</a:t>
              </a:r>
              <a:r>
                <a:rPr lang="en-US" altLang="zh-CN" sz="1200" b="1" dirty="0">
                  <a:solidFill>
                    <a:srgbClr val="000000"/>
                  </a:solidFill>
                  <a:cs typeface="Arial" pitchFamily="34" charset="0"/>
                </a:rPr>
                <a:t>[0]</a:t>
              </a:r>
              <a:endPara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27" name="直接箭头连接符 26"/>
            <p:cNvCxnSpPr>
              <a:stCxn id="423" idx="1"/>
              <a:endCxn id="432" idx="6"/>
            </p:cNvCxnSpPr>
            <p:nvPr/>
          </p:nvCxnSpPr>
          <p:spPr>
            <a:xfrm flipH="1">
              <a:off x="4576906" y="3684653"/>
              <a:ext cx="306237" cy="4705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435" idx="1"/>
              <a:endCxn id="426" idx="6"/>
            </p:cNvCxnSpPr>
            <p:nvPr/>
          </p:nvCxnSpPr>
          <p:spPr>
            <a:xfrm flipH="1">
              <a:off x="6983472" y="3682098"/>
              <a:ext cx="211009" cy="4398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6" name="Rectangle 87"/>
            <p:cNvSpPr>
              <a:spLocks noChangeArrowheads="1"/>
            </p:cNvSpPr>
            <p:nvPr/>
          </p:nvSpPr>
          <p:spPr bwMode="auto">
            <a:xfrm>
              <a:off x="988264" y="3592761"/>
              <a:ext cx="1743235" cy="18466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1200" b="1" dirty="0">
                  <a:cs typeface="Arial" pitchFamily="34" charset="0"/>
                </a:rPr>
                <a:t>( 1 &lt;&lt; ( </a:t>
              </a:r>
              <a:r>
                <a:rPr lang="en-US" altLang="zh-CN" sz="1200" b="1" dirty="0" err="1">
                  <a:cs typeface="Arial" pitchFamily="34" charset="0"/>
                </a:rPr>
                <a:t>BitDepthY</a:t>
              </a:r>
              <a:r>
                <a:rPr lang="en-US" altLang="zh-CN" sz="1200" b="1" dirty="0">
                  <a:cs typeface="Arial" pitchFamily="34" charset="0"/>
                </a:rPr>
                <a:t> − 1 ) ) </a:t>
              </a:r>
              <a:endParaRPr lang="zh-CN" altLang="en-US" sz="1200" b="1" dirty="0">
                <a:cs typeface="Arial" pitchFamily="34" charset="0"/>
              </a:endParaRPr>
            </a:p>
          </p:txBody>
        </p:sp>
        <p:cxnSp>
          <p:nvCxnSpPr>
            <p:cNvPr id="31" name="直接箭头连接符 30"/>
            <p:cNvCxnSpPr>
              <a:stCxn id="436" idx="3"/>
              <a:endCxn id="422" idx="2"/>
            </p:cNvCxnSpPr>
            <p:nvPr/>
          </p:nvCxnSpPr>
          <p:spPr>
            <a:xfrm>
              <a:off x="2731499" y="3685094"/>
              <a:ext cx="281657" cy="5065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直接连接符 32"/>
          <p:cNvCxnSpPr/>
          <p:nvPr/>
        </p:nvCxnSpPr>
        <p:spPr>
          <a:xfrm>
            <a:off x="208349" y="2780338"/>
            <a:ext cx="8598300" cy="5671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7" name="直接连接符 436"/>
          <p:cNvCxnSpPr/>
          <p:nvPr/>
        </p:nvCxnSpPr>
        <p:spPr>
          <a:xfrm>
            <a:off x="208349" y="4716601"/>
            <a:ext cx="8598300" cy="5671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762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Proposed </a:t>
            </a:r>
            <a:r>
              <a:rPr lang="en-CA" altLang="zh-CN" b="1" dirty="0" err="1"/>
              <a:t>Modif</a:t>
            </a:r>
            <a:r>
              <a:rPr lang="en-US" altLang="zh-CN" b="1" dirty="0" err="1"/>
              <a:t>ication</a:t>
            </a:r>
            <a:endParaRPr lang="zh-CN" altLang="en-US" b="1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57068" y="3928997"/>
            <a:ext cx="7271394" cy="1671214"/>
            <a:chOff x="1414521" y="2789367"/>
            <a:chExt cx="7271394" cy="1671214"/>
          </a:xfrm>
        </p:grpSpPr>
        <p:sp>
          <p:nvSpPr>
            <p:cNvPr id="79" name="矩形 78"/>
            <p:cNvSpPr/>
            <p:nvPr/>
          </p:nvSpPr>
          <p:spPr>
            <a:xfrm>
              <a:off x="1414521" y="2789367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pTemp[0]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629615" y="2789875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pTemp[1]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3844709" y="2790382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……</a:t>
              </a:r>
              <a:endParaRPr lang="zh-CN" altLang="en-US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5059802" y="2790382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pTemp[x]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414521" y="4085246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[0]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2629615" y="4085754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……</a:t>
              </a:r>
              <a:endParaRPr lang="zh-CN" altLang="en-US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844709" y="4086261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[x-1]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063755" y="3485474"/>
              <a:ext cx="351503" cy="278492"/>
            </a:xfrm>
            <a:prstGeom prst="ellipse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zh-CN" alt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0" name="直接箭头连接符 89"/>
            <p:cNvCxnSpPr>
              <a:stCxn id="82" idx="2"/>
              <a:endCxn id="89" idx="0"/>
            </p:cNvCxnSpPr>
            <p:nvPr/>
          </p:nvCxnSpPr>
          <p:spPr>
            <a:xfrm>
              <a:off x="3237162" y="3164195"/>
              <a:ext cx="2346" cy="321279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箭头连接符 90"/>
            <p:cNvCxnSpPr>
              <a:stCxn id="89" idx="4"/>
              <a:endCxn id="86" idx="0"/>
            </p:cNvCxnSpPr>
            <p:nvPr/>
          </p:nvCxnSpPr>
          <p:spPr>
            <a:xfrm flipH="1">
              <a:off x="2022068" y="3763966"/>
              <a:ext cx="1217440" cy="32128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ectangle 87"/>
            <p:cNvSpPr>
              <a:spLocks noChangeArrowheads="1"/>
            </p:cNvSpPr>
            <p:nvPr/>
          </p:nvSpPr>
          <p:spPr bwMode="auto">
            <a:xfrm>
              <a:off x="3700117" y="3534205"/>
              <a:ext cx="901421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pTemp</a:t>
              </a:r>
              <a:r>
                <a:rPr lang="en-US" altLang="zh-CN" sz="1200" b="1" dirty="0">
                  <a:solidFill>
                    <a:srgbClr val="000000"/>
                  </a:solidFill>
                  <a:cs typeface="Arial" pitchFamily="34" charset="0"/>
                </a:rPr>
                <a:t>[0]</a:t>
              </a:r>
              <a:endPara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100" name="直接箭头连接符 99"/>
            <p:cNvCxnSpPr>
              <a:stCxn id="94" idx="1"/>
              <a:endCxn id="89" idx="6"/>
            </p:cNvCxnSpPr>
            <p:nvPr/>
          </p:nvCxnSpPr>
          <p:spPr>
            <a:xfrm flipH="1" flipV="1">
              <a:off x="3415258" y="3624720"/>
              <a:ext cx="284859" cy="1818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椭圆 100"/>
            <p:cNvSpPr/>
            <p:nvPr/>
          </p:nvSpPr>
          <p:spPr>
            <a:xfrm>
              <a:off x="5460435" y="3485474"/>
              <a:ext cx="356197" cy="278492"/>
            </a:xfrm>
            <a:prstGeom prst="ellipse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zh-CN" alt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2" name="直接箭头连接符 101"/>
            <p:cNvCxnSpPr>
              <a:endCxn id="101" idx="0"/>
            </p:cNvCxnSpPr>
            <p:nvPr/>
          </p:nvCxnSpPr>
          <p:spPr>
            <a:xfrm>
              <a:off x="5638534" y="3164194"/>
              <a:ext cx="0" cy="32128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箭头连接符 113"/>
            <p:cNvCxnSpPr>
              <a:stCxn id="101" idx="4"/>
            </p:cNvCxnSpPr>
            <p:nvPr/>
          </p:nvCxnSpPr>
          <p:spPr>
            <a:xfrm flipH="1">
              <a:off x="4423441" y="3763966"/>
              <a:ext cx="1215094" cy="32128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Rectangle 87"/>
            <p:cNvSpPr>
              <a:spLocks noChangeArrowheads="1"/>
            </p:cNvSpPr>
            <p:nvPr/>
          </p:nvSpPr>
          <p:spPr bwMode="auto">
            <a:xfrm>
              <a:off x="6101490" y="3534205"/>
              <a:ext cx="88523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pTemp</a:t>
              </a:r>
              <a:r>
                <a:rPr lang="en-US" altLang="zh-CN" sz="1200" b="1" dirty="0">
                  <a:solidFill>
                    <a:srgbClr val="000000"/>
                  </a:solidFill>
                  <a:cs typeface="Arial" pitchFamily="34" charset="0"/>
                </a:rPr>
                <a:t>[0]</a:t>
              </a:r>
              <a:endPara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118" name="直接箭头连接符 117"/>
            <p:cNvCxnSpPr>
              <a:stCxn id="116" idx="1"/>
              <a:endCxn id="101" idx="6"/>
            </p:cNvCxnSpPr>
            <p:nvPr/>
          </p:nvCxnSpPr>
          <p:spPr>
            <a:xfrm flipH="1" flipV="1">
              <a:off x="5816632" y="3624720"/>
              <a:ext cx="284858" cy="1818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矩形 119"/>
            <p:cNvSpPr/>
            <p:nvPr/>
          </p:nvSpPr>
          <p:spPr>
            <a:xfrm>
              <a:off x="6274896" y="2791149"/>
              <a:ext cx="2132504" cy="37432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( 1 &lt;&lt; ( </a:t>
              </a:r>
              <a:r>
                <a:rPr lang="en-US" altLang="zh-CN" sz="12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BitDepthY</a:t>
              </a:r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 − 1 ) ) 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5059802" y="4085246"/>
              <a:ext cx="1215094" cy="37432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[x]</a:t>
              </a:r>
              <a:endPara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7163049" y="3485474"/>
              <a:ext cx="356197" cy="278492"/>
            </a:xfrm>
            <a:prstGeom prst="ellipse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zh-CN" alt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24" name="直接箭头连接符 123"/>
            <p:cNvCxnSpPr/>
            <p:nvPr/>
          </p:nvCxnSpPr>
          <p:spPr>
            <a:xfrm>
              <a:off x="7341147" y="3164194"/>
              <a:ext cx="0" cy="32128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87"/>
            <p:cNvSpPr>
              <a:spLocks noChangeArrowheads="1"/>
            </p:cNvSpPr>
            <p:nvPr/>
          </p:nvSpPr>
          <p:spPr bwMode="auto">
            <a:xfrm>
              <a:off x="7800680" y="3523322"/>
              <a:ext cx="88523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pTemp</a:t>
              </a:r>
              <a:r>
                <a:rPr lang="en-US" altLang="zh-CN" sz="1200" b="1" dirty="0">
                  <a:solidFill>
                    <a:srgbClr val="000000"/>
                  </a:solidFill>
                  <a:cs typeface="Arial" pitchFamily="34" charset="0"/>
                </a:rPr>
                <a:t>[0]</a:t>
              </a:r>
              <a:endPara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127" name="直接箭头连接符 126"/>
            <p:cNvCxnSpPr/>
            <p:nvPr/>
          </p:nvCxnSpPr>
          <p:spPr>
            <a:xfrm flipH="1" flipV="1">
              <a:off x="7518203" y="3613837"/>
              <a:ext cx="284858" cy="1818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箭头连接符 130"/>
            <p:cNvCxnSpPr>
              <a:stCxn id="123" idx="4"/>
              <a:endCxn id="121" idx="0"/>
            </p:cNvCxnSpPr>
            <p:nvPr/>
          </p:nvCxnSpPr>
          <p:spPr>
            <a:xfrm flipH="1">
              <a:off x="5667349" y="3763966"/>
              <a:ext cx="1673799" cy="32128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459232" y="2587103"/>
            <a:ext cx="6943947" cy="1010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 err="1">
                <a:cs typeface="Arial" pitchFamily="34" charset="0"/>
              </a:rPr>
              <a:t>pTemp</a:t>
            </a:r>
            <a:r>
              <a:rPr lang="en-CA" altLang="zh-CN" dirty="0">
                <a:cs typeface="Arial" pitchFamily="34" charset="0"/>
              </a:rPr>
              <a:t>[</a:t>
            </a:r>
            <a:r>
              <a:rPr lang="en-US" altLang="zh-CN" dirty="0">
                <a:cs typeface="Arial" pitchFamily="34" charset="0"/>
              </a:rPr>
              <a:t>2*</a:t>
            </a:r>
            <a:r>
              <a:rPr lang="en-US" altLang="zh-CN" dirty="0" err="1">
                <a:cs typeface="Arial" pitchFamily="34" charset="0"/>
              </a:rPr>
              <a:t>boundarySize</a:t>
            </a:r>
            <a:r>
              <a:rPr lang="en-CA" altLang="zh-CN" dirty="0">
                <a:cs typeface="Arial" pitchFamily="34" charset="0"/>
              </a:rPr>
              <a:t>] = ( 1 &lt;&lt; ( </a:t>
            </a:r>
            <a:r>
              <a:rPr lang="en-CA" altLang="zh-CN" dirty="0" err="1">
                <a:cs typeface="Arial" pitchFamily="34" charset="0"/>
              </a:rPr>
              <a:t>BitDepthY</a:t>
            </a:r>
            <a:r>
              <a:rPr lang="en-CA" altLang="zh-CN" dirty="0">
                <a:cs typeface="Arial" pitchFamily="34" charset="0"/>
              </a:rPr>
              <a:t> − 1 ) ) </a:t>
            </a:r>
            <a:endParaRPr lang="en-US" altLang="zh-CN" dirty="0">
              <a:cs typeface="Arial" pitchFamily="34" charset="0"/>
            </a:endParaRPr>
          </a:p>
          <a:p>
            <a:pPr algn="just" fontAlgn="auto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cs typeface="Arial" pitchFamily="34" charset="0"/>
              </a:rPr>
              <a:t>p[x] = </a:t>
            </a:r>
            <a:r>
              <a:rPr lang="en-CA" altLang="zh-CN" dirty="0" err="1">
                <a:cs typeface="Arial" pitchFamily="34" charset="0"/>
              </a:rPr>
              <a:t>pTemp</a:t>
            </a:r>
            <a:r>
              <a:rPr lang="en-CA" altLang="zh-CN" dirty="0">
                <a:cs typeface="Arial" pitchFamily="34" charset="0"/>
              </a:rPr>
              <a:t>[x + 1] − </a:t>
            </a:r>
            <a:r>
              <a:rPr lang="en-CA" altLang="zh-CN" dirty="0" err="1">
                <a:cs typeface="Arial" pitchFamily="34" charset="0"/>
              </a:rPr>
              <a:t>pTemp</a:t>
            </a:r>
            <a:r>
              <a:rPr lang="en-CA" altLang="zh-CN" dirty="0">
                <a:cs typeface="Arial" pitchFamily="34" charset="0"/>
              </a:rPr>
              <a:t>[0]     for x = 0..inSize − 1</a:t>
            </a:r>
            <a:endParaRPr lang="zh-CN" altLang="en-US" dirty="0">
              <a:cs typeface="Arial" pitchFamily="34" charset="0"/>
            </a:endParaRPr>
          </a:p>
          <a:p>
            <a:pPr lvl="0" algn="just" fontAlgn="auto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endParaRPr lang="zh-CN" altLang="en-US" dirty="0"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277" y="751982"/>
            <a:ext cx="8616445" cy="416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ea typeface="等线" panose="02010600030101010101" pitchFamily="2" charset="-122"/>
                <a:cs typeface="Arial" pitchFamily="34" charset="0"/>
              </a:rPr>
              <a:t>JVET-Q0446 and JVET-Q0450  </a:t>
            </a:r>
            <a:r>
              <a:rPr lang="en-US" altLang="zh-CN" dirty="0">
                <a:ea typeface="等线" panose="02010600030101010101" pitchFamily="2" charset="-122"/>
                <a:cs typeface="Arial" pitchFamily="34" charset="0"/>
              </a:rPr>
              <a:t>change p[0] by  </a:t>
            </a:r>
            <a:r>
              <a:rPr lang="en-CA" altLang="zh-CN" dirty="0">
                <a:solidFill>
                  <a:srgbClr val="1C31CE"/>
                </a:solidFill>
                <a:ea typeface="等线" panose="02010600030101010101" pitchFamily="2" charset="-122"/>
                <a:cs typeface="Arial" pitchFamily="34" charset="0"/>
              </a:rPr>
              <a:t>p[0] = ( 1 &lt;&lt; ( </a:t>
            </a:r>
            <a:r>
              <a:rPr lang="en-CA" altLang="zh-CN" dirty="0" err="1">
                <a:solidFill>
                  <a:srgbClr val="1C31CE"/>
                </a:solidFill>
                <a:ea typeface="等线" panose="02010600030101010101" pitchFamily="2" charset="-122"/>
                <a:cs typeface="Arial" pitchFamily="34" charset="0"/>
              </a:rPr>
              <a:t>BitDepthY</a:t>
            </a:r>
            <a:r>
              <a:rPr lang="en-CA" altLang="zh-CN" dirty="0">
                <a:solidFill>
                  <a:srgbClr val="1C31CE"/>
                </a:solidFill>
                <a:ea typeface="等线" panose="02010600030101010101" pitchFamily="2" charset="-122"/>
                <a:cs typeface="Arial" pitchFamily="34" charset="0"/>
              </a:rPr>
              <a:t> − 1 ) ) − </a:t>
            </a:r>
            <a:r>
              <a:rPr lang="en-CA" altLang="zh-CN" dirty="0" err="1">
                <a:solidFill>
                  <a:srgbClr val="1C31CE"/>
                </a:solidFill>
                <a:ea typeface="等线" panose="02010600030101010101" pitchFamily="2" charset="-122"/>
                <a:cs typeface="Arial" pitchFamily="34" charset="0"/>
              </a:rPr>
              <a:t>pTemp</a:t>
            </a:r>
            <a:r>
              <a:rPr lang="en-CA" altLang="zh-CN" dirty="0">
                <a:solidFill>
                  <a:srgbClr val="1C31CE"/>
                </a:solidFill>
                <a:ea typeface="等线" panose="02010600030101010101" pitchFamily="2" charset="-122"/>
                <a:cs typeface="Arial" pitchFamily="34" charset="0"/>
              </a:rPr>
              <a:t>[0] </a:t>
            </a:r>
            <a:endParaRPr lang="en-US" altLang="zh-CN" dirty="0">
              <a:solidFill>
                <a:srgbClr val="1C31CE"/>
              </a:solidFill>
              <a:ea typeface="等线" panose="02010600030101010101" pitchFamily="2" charset="-122"/>
              <a:cs typeface="Arial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0278" y="2129922"/>
            <a:ext cx="1119217" cy="41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C03D3"/>
                </a:solidFill>
                <a:cs typeface="Arial" pitchFamily="34" charset="0"/>
              </a:rPr>
              <a:t>Proposed:</a:t>
            </a:r>
          </a:p>
        </p:txBody>
      </p:sp>
    </p:spTree>
    <p:extLst>
      <p:ext uri="{BB962C8B-B14F-4D97-AF65-F5344CB8AC3E}">
        <p14:creationId xmlns:p14="http://schemas.microsoft.com/office/powerpoint/2010/main" val="324897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Proposed </a:t>
            </a:r>
            <a:r>
              <a:rPr lang="en-CA" altLang="zh-CN" b="1" dirty="0" err="1" smtClean="0"/>
              <a:t>Modif</a:t>
            </a:r>
            <a:r>
              <a:rPr lang="en-US" altLang="zh-CN" b="1" dirty="0" err="1"/>
              <a:t>ication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208349" y="1039517"/>
            <a:ext cx="8730762" cy="4578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reduced top and left boundary samples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redT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redL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assigned to the boundary sample array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</a:t>
            </a:r>
            <a:r>
              <a:rPr lang="en-CA" altLang="zh-CN" dirty="0">
                <a:latin typeface="Times New Roman" panose="02020603050405020304" pitchFamily="18" charset="0"/>
              </a:rPr>
              <a:t>2 * </a:t>
            </a:r>
            <a:r>
              <a:rPr lang="en-CA" altLang="zh-CN" dirty="0" err="1">
                <a:latin typeface="Times New Roman" panose="02020603050405020304" pitchFamily="18" charset="0"/>
              </a:rPr>
              <a:t>boundarySize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− 1</a:t>
            </a:r>
            <a:r>
              <a:rPr lang="en-CA" altLang="zh-CN" dirty="0">
                <a:latin typeface="Times New Roman" panose="02020603050405020304" pitchFamily="18" charset="0"/>
              </a:rPr>
              <a:t> as 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follows: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isTransposed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1,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is set </a:t>
            </a:r>
            <a:r>
              <a:rPr lang="en-CA" altLang="zh-CN" dirty="0">
                <a:latin typeface="Times New Roman" panose="02020603050405020304" pitchFamily="18" charset="0"/>
              </a:rPr>
              <a:t>equal 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</a:t>
            </a:r>
            <a:r>
              <a:rPr lang="en-CA" altLang="zh-CN" dirty="0" err="1">
                <a:latin typeface="Times New Roman" panose="02020603050405020304" pitchFamily="18" charset="0"/>
              </a:rPr>
              <a:t>redL</a:t>
            </a:r>
            <a:r>
              <a:rPr lang="en-CA" altLang="zh-CN" dirty="0">
                <a:latin typeface="Times New Roman" panose="02020603050405020304" pitchFamily="18" charset="0"/>
              </a:rPr>
              <a:t>[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x ] with x = 0..boundarySize − 1 and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+ 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redT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0..boundarySize − 1.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is set equal to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redT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0..boundarySize − 1 and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+ 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redL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0..boundarySize − 1.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b="1" u="sng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b="1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[2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* </a:t>
            </a:r>
            <a:r>
              <a:rPr lang="en-CA" altLang="zh-CN" b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 ] is set equal to</a:t>
            </a:r>
            <a:r>
              <a:rPr lang="en-CA" altLang="zh-CN" b="1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1 </a:t>
            </a:r>
            <a:r>
              <a:rPr lang="en-US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&lt;&lt;  ( </a:t>
            </a:r>
            <a:r>
              <a:rPr lang="en-CA" altLang="zh-CN" b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− 1 </a:t>
            </a:r>
            <a:r>
              <a:rPr lang="en-CA" altLang="zh-CN" b="1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zh-CN" altLang="zh-CN" b="1" u="sng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input values p[ x ] with x = 0..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− 1 are derived as follows: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000" algn="just" fontAlgn="auto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p[ x ] = </a:t>
            </a:r>
            <a:r>
              <a:rPr lang="en-CA" altLang="zh-CN" b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 + 1 ] − </a:t>
            </a:r>
            <a:r>
              <a:rPr lang="en-CA" altLang="zh-CN" b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[ 0 ]                                                                                           (255)</a:t>
            </a:r>
            <a:endParaRPr lang="zh-CN" altLang="zh-CN" b="1" u="sng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2, the following applies:</a:t>
            </a:r>
            <a:endParaRPr lang="zh-CN" altLang="zh-CN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000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5607050" algn="l"/>
                <a:tab pos="6156960" algn="r"/>
              </a:tabLst>
            </a:pP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p[ x ] = 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 + 1 ] − 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[ 0 ]		                                                 (255)</a:t>
            </a:r>
            <a:endParaRPr lang="zh-CN" altLang="zh-CN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less than 2), the following applies:</a:t>
            </a:r>
            <a:endParaRPr lang="zh-CN" altLang="zh-CN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000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p[ 0 ] = 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[ 0 ] − ( 1 </a:t>
            </a:r>
            <a:r>
              <a:rPr lang="en-US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&lt;&lt;  ( 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− 1 ) )</a:t>
            </a:r>
            <a:b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p[ x ] = 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 ] − 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[ 0 ]	for x = 1..inSize − 1	                                 (256)</a:t>
            </a:r>
            <a:endParaRPr lang="zh-CN" altLang="zh-CN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59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481697"/>
              </p:ext>
            </p:extLst>
          </p:nvPr>
        </p:nvGraphicFramePr>
        <p:xfrm>
          <a:off x="843751" y="742936"/>
          <a:ext cx="6628465" cy="27313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4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255654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384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VTM-7.0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Overall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1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496070"/>
              </p:ext>
            </p:extLst>
          </p:nvPr>
        </p:nvGraphicFramePr>
        <p:xfrm>
          <a:off x="843751" y="3645246"/>
          <a:ext cx="6628466" cy="2830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357241848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7479736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5755589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76159501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0502359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47103335"/>
                    </a:ext>
                  </a:extLst>
                </a:gridCol>
              </a:tblGrid>
              <a:tr h="373456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2618808"/>
                  </a:ext>
                </a:extLst>
              </a:tr>
              <a:tr h="373456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VTM-7.0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489780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9029836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857695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923434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7136389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1492781"/>
                  </a:ext>
                </a:extLst>
              </a:tr>
              <a:tr h="1696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7138220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Overall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2152814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094687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2616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295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Input value </a:t>
            </a:r>
            <a:r>
              <a:rPr lang="en-US" altLang="zh-CN" dirty="0" smtClean="0"/>
              <a:t>calculation cleanup</a:t>
            </a:r>
            <a:endParaRPr lang="en-US" altLang="zh-TW" dirty="0"/>
          </a:p>
          <a:p>
            <a:r>
              <a:rPr lang="en-US" altLang="zh-CN" dirty="0"/>
              <a:t>E</a:t>
            </a:r>
            <a:r>
              <a:rPr lang="en-US" altLang="zh-CN" dirty="0" smtClean="0"/>
              <a:t>ditorial </a:t>
            </a:r>
            <a:r>
              <a:rPr lang="en-US" altLang="zh-CN" dirty="0"/>
              <a:t>improvement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/>
              <a:t>The prediction is identical with the prediction of VVC Draft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The coding performance is identical with that of VTM</a:t>
            </a:r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800" dirty="0"/>
              <a:t>AI: 0.00%</a:t>
            </a:r>
            <a:r>
              <a:rPr lang="zh-CN" altLang="en-US" sz="1800" dirty="0"/>
              <a:t> </a:t>
            </a:r>
            <a:r>
              <a:rPr lang="en-US" altLang="zh-CN" sz="1800" dirty="0"/>
              <a:t>0.00%</a:t>
            </a:r>
            <a:r>
              <a:rPr lang="zh-CN" altLang="en-US" sz="1800" dirty="0"/>
              <a:t> </a:t>
            </a:r>
            <a:r>
              <a:rPr lang="en-US" altLang="zh-CN" sz="1800" dirty="0"/>
              <a:t>0.00%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800" dirty="0"/>
              <a:t>RA: 0.00%</a:t>
            </a:r>
            <a:r>
              <a:rPr lang="zh-CN" altLang="en-US" sz="1800" dirty="0"/>
              <a:t> </a:t>
            </a:r>
            <a:r>
              <a:rPr lang="en-US" altLang="zh-CN" sz="1800" dirty="0"/>
              <a:t>0.00%</a:t>
            </a:r>
            <a:r>
              <a:rPr lang="zh-CN" altLang="en-US" sz="1800" dirty="0"/>
              <a:t> </a:t>
            </a:r>
            <a:r>
              <a:rPr lang="en-US" altLang="zh-CN" sz="1800" dirty="0"/>
              <a:t>0.00%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endParaRPr lang="en-US" altLang="zh-CN" dirty="0"/>
          </a:p>
          <a:p>
            <a:endParaRPr lang="en-US" altLang="zh-CN" sz="1400" dirty="0"/>
          </a:p>
          <a:p>
            <a:r>
              <a:rPr lang="en-US" altLang="zh-CN" dirty="0"/>
              <a:t>Recommend to adopt into VVC. </a:t>
            </a:r>
          </a:p>
          <a:p>
            <a:r>
              <a:rPr lang="en-US" altLang="zh-CN" dirty="0"/>
              <a:t>Thanks crosschecking by Alibaba.</a:t>
            </a:r>
          </a:p>
          <a:p>
            <a:endParaRPr lang="en-US" altLang="zh-CN" sz="2000" dirty="0"/>
          </a:p>
          <a:p>
            <a:pPr lvl="2">
              <a:lnSpc>
                <a:spcPct val="200000"/>
              </a:lnSpc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80837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Proposed </a:t>
            </a:r>
            <a:r>
              <a:rPr lang="en-US" altLang="zh-CN" b="1" dirty="0" smtClean="0"/>
              <a:t>Spec </a:t>
            </a:r>
            <a:r>
              <a:rPr lang="en-CA" altLang="zh-CN" b="1" dirty="0" err="1" smtClean="0"/>
              <a:t>Modif</a:t>
            </a:r>
            <a:r>
              <a:rPr lang="en-US" altLang="zh-CN" b="1" dirty="0" err="1"/>
              <a:t>ication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208349" y="1039517"/>
            <a:ext cx="8730762" cy="4578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reduced top and left boundary samples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redT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redL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assigned to the boundary sample array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</a:t>
            </a:r>
            <a:r>
              <a:rPr lang="en-CA" altLang="zh-CN" dirty="0">
                <a:latin typeface="Times New Roman" panose="02020603050405020304" pitchFamily="18" charset="0"/>
              </a:rPr>
              <a:t>2 * </a:t>
            </a:r>
            <a:r>
              <a:rPr lang="en-CA" altLang="zh-CN" dirty="0" err="1">
                <a:latin typeface="Times New Roman" panose="02020603050405020304" pitchFamily="18" charset="0"/>
              </a:rPr>
              <a:t>boundarySize</a:t>
            </a:r>
            <a:r>
              <a:rPr lang="en-CA" altLang="zh-CN" dirty="0">
                <a:latin typeface="Times New Roman" panose="02020603050405020304" pitchFamily="18" charset="0"/>
              </a:rPr>
              <a:t> 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− 1</a:t>
            </a:r>
            <a:r>
              <a:rPr lang="en-CA" altLang="zh-CN" dirty="0">
                <a:latin typeface="Times New Roman" panose="02020603050405020304" pitchFamily="18" charset="0"/>
              </a:rPr>
              <a:t> as 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follows: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isTransposed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1,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is set </a:t>
            </a:r>
            <a:r>
              <a:rPr lang="en-CA" altLang="zh-CN" dirty="0">
                <a:latin typeface="Times New Roman" panose="02020603050405020304" pitchFamily="18" charset="0"/>
              </a:rPr>
              <a:t>equal 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</a:t>
            </a:r>
            <a:r>
              <a:rPr lang="en-CA" altLang="zh-CN" dirty="0" err="1">
                <a:latin typeface="Times New Roman" panose="02020603050405020304" pitchFamily="18" charset="0"/>
              </a:rPr>
              <a:t>redL</a:t>
            </a:r>
            <a:r>
              <a:rPr lang="en-CA" altLang="zh-CN" dirty="0">
                <a:latin typeface="Times New Roman" panose="02020603050405020304" pitchFamily="18" charset="0"/>
              </a:rPr>
              <a:t>[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x ] with x = 0..boundarySize − 1 and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+ 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redT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0..boundarySize − 1.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is set equal to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redT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0..boundarySize − 1 and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+ 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redL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0..boundarySize − 1.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b="1" u="sng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b="1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[2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* </a:t>
            </a:r>
            <a:r>
              <a:rPr lang="en-CA" altLang="zh-CN" b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 ] is set equal to</a:t>
            </a:r>
            <a:r>
              <a:rPr lang="en-CA" altLang="zh-CN" b="1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1 </a:t>
            </a:r>
            <a:r>
              <a:rPr lang="en-US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&lt;&lt;  ( </a:t>
            </a:r>
            <a:r>
              <a:rPr lang="en-CA" altLang="zh-CN" b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− 1 </a:t>
            </a:r>
            <a:r>
              <a:rPr lang="en-CA" altLang="zh-CN" b="1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zh-CN" altLang="zh-CN" b="1" u="sng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input values p[ x ] with x = 0..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− 1 are derived as follows: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000" algn="just" fontAlgn="auto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p[ x ] = </a:t>
            </a:r>
            <a:r>
              <a:rPr lang="en-CA" altLang="zh-CN" b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 + 1 ] − </a:t>
            </a:r>
            <a:r>
              <a:rPr lang="en-CA" altLang="zh-CN" b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b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[ 0 ]                                                                                           (255)</a:t>
            </a:r>
            <a:endParaRPr lang="zh-CN" altLang="zh-CN" b="1" u="sng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2, the following applies:</a:t>
            </a:r>
            <a:endParaRPr lang="zh-CN" altLang="zh-CN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000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5607050" algn="l"/>
                <a:tab pos="6156960" algn="r"/>
              </a:tabLst>
            </a:pP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p[ x ] = 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 + 1 ] − 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[ 0 ]		                                                 (255)</a:t>
            </a:r>
            <a:endParaRPr lang="zh-CN" altLang="zh-CN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less than 2), the following applies:</a:t>
            </a:r>
            <a:endParaRPr lang="zh-CN" altLang="zh-CN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000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p[ 0 ] = 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[ 0 ] − ( 1 </a:t>
            </a:r>
            <a:r>
              <a:rPr lang="en-US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&lt;&lt;  ( 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− 1 ) )</a:t>
            </a:r>
            <a:b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p[ x ] = 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 ] − </a:t>
            </a:r>
            <a:r>
              <a:rPr lang="en-CA" altLang="zh-CN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[ 0 ]	for x = 1..inSize − 1	                                 (256)</a:t>
            </a:r>
            <a:endParaRPr lang="zh-CN" altLang="zh-CN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50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6002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22484</TotalTime>
  <Words>472</Words>
  <Application>Microsoft Office PowerPoint</Application>
  <PresentationFormat>全屏显示(4:3)</PresentationFormat>
  <Paragraphs>216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 Unicode MS</vt:lpstr>
      <vt:lpstr>新細明體</vt:lpstr>
      <vt:lpstr>等线</vt:lpstr>
      <vt:lpstr>黑体</vt:lpstr>
      <vt:lpstr>宋体</vt:lpstr>
      <vt:lpstr>Aparajita</vt:lpstr>
      <vt:lpstr>Arial</vt:lpstr>
      <vt:lpstr>Arial Black</vt:lpstr>
      <vt:lpstr>Eras Demi ITC</vt:lpstr>
      <vt:lpstr>Times New Roman</vt:lpstr>
      <vt:lpstr>新实验室模板</vt:lpstr>
      <vt:lpstr>JVET-Q0457: MIP input value calculation unification</vt:lpstr>
      <vt:lpstr>MIP in VVC</vt:lpstr>
      <vt:lpstr>Proposed Modification</vt:lpstr>
      <vt:lpstr>Proposed Modification</vt:lpstr>
      <vt:lpstr>Results</vt:lpstr>
      <vt:lpstr>Conclusion</vt:lpstr>
      <vt:lpstr>Proposed Spec Modification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wang haixin</cp:lastModifiedBy>
  <cp:revision>540</cp:revision>
  <dcterms:created xsi:type="dcterms:W3CDTF">2018-12-28T13:08:43Z</dcterms:created>
  <dcterms:modified xsi:type="dcterms:W3CDTF">2020-01-10T09:22:52Z</dcterms:modified>
</cp:coreProperties>
</file>