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55" r:id="rId2"/>
    <p:sldId id="453" r:id="rId3"/>
    <p:sldId id="459" r:id="rId4"/>
    <p:sldId id="454" r:id="rId5"/>
    <p:sldId id="456" r:id="rId6"/>
    <p:sldId id="45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750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962343"/>
            <a:ext cx="7632848" cy="1637462"/>
          </a:xfrm>
        </p:spPr>
        <p:txBody>
          <a:bodyPr/>
          <a:lstStyle/>
          <a:p>
            <a:r>
              <a:rPr lang="en-US" altLang="zh-CN" dirty="0"/>
              <a:t>JVET-Q0455: </a:t>
            </a:r>
            <a:br>
              <a:rPr lang="en-US" altLang="zh-CN" dirty="0"/>
            </a:br>
            <a:r>
              <a:rPr lang="en-US" altLang="zh-CN" dirty="0"/>
              <a:t>On CU-level BDOF enable condition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07745" y="4125594"/>
            <a:ext cx="6928512" cy="1852295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Yi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Xue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844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Modification</a:t>
            </a:r>
            <a:endParaRPr lang="en-CA" altLang="zh-CN" b="1" dirty="0"/>
          </a:p>
        </p:txBody>
      </p:sp>
      <p:sp>
        <p:nvSpPr>
          <p:cNvPr id="9" name="文本框 8"/>
          <p:cNvSpPr txBox="1"/>
          <p:nvPr/>
        </p:nvSpPr>
        <p:spPr bwMode="auto">
          <a:xfrm>
            <a:off x="519769" y="756182"/>
            <a:ext cx="7790513" cy="727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50000"/>
              </a:lnSpc>
            </a:pPr>
            <a:r>
              <a:rPr lang="en-CA" altLang="zh-CN" sz="2000" dirty="0"/>
              <a:t>BDOF off, when</a:t>
            </a:r>
            <a:endParaRPr lang="zh-CN" altLang="zh-CN" dirty="0"/>
          </a:p>
        </p:txBody>
      </p:sp>
      <p:sp>
        <p:nvSpPr>
          <p:cNvPr id="18" name="流程图: 决策 17">
            <a:extLst>
              <a:ext uri="{FF2B5EF4-FFF2-40B4-BE49-F238E27FC236}">
                <a16:creationId xmlns:a16="http://schemas.microsoft.com/office/drawing/2014/main" id="{EA35784A-417C-472A-AC2B-B1DBF89D24F6}"/>
              </a:ext>
            </a:extLst>
          </p:cNvPr>
          <p:cNvSpPr/>
          <p:nvPr/>
        </p:nvSpPr>
        <p:spPr>
          <a:xfrm>
            <a:off x="4006039" y="3596957"/>
            <a:ext cx="3076687" cy="622924"/>
          </a:xfrm>
          <a:prstGeom prst="flowChartDecision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! </a:t>
            </a:r>
            <a:r>
              <a:rPr lang="en-US" altLang="zh-CN" dirty="0" err="1">
                <a:solidFill>
                  <a:schemeClr val="tx1"/>
                </a:solidFill>
              </a:rPr>
              <a:t>ConditionA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zh-CN" altLang="en-US" dirty="0">
                <a:solidFill>
                  <a:schemeClr val="tx1"/>
                </a:solidFill>
              </a:rPr>
              <a:t>？</a:t>
            </a:r>
          </a:p>
        </p:txBody>
      </p:sp>
      <p:sp>
        <p:nvSpPr>
          <p:cNvPr id="19" name="流程图: 过程 18">
            <a:extLst>
              <a:ext uri="{FF2B5EF4-FFF2-40B4-BE49-F238E27FC236}">
                <a16:creationId xmlns:a16="http://schemas.microsoft.com/office/drawing/2014/main" id="{63D24D8C-2585-4FDF-B488-813FFFE4170B}"/>
              </a:ext>
            </a:extLst>
          </p:cNvPr>
          <p:cNvSpPr/>
          <p:nvPr/>
        </p:nvSpPr>
        <p:spPr>
          <a:xfrm>
            <a:off x="4836095" y="4611767"/>
            <a:ext cx="1403873" cy="480819"/>
          </a:xfrm>
          <a:prstGeom prst="flowChartProcess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BDOF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927C5B9-1492-4FB8-ADFA-6F34CE0347D4}"/>
              </a:ext>
            </a:extLst>
          </p:cNvPr>
          <p:cNvSpPr/>
          <p:nvPr/>
        </p:nvSpPr>
        <p:spPr>
          <a:xfrm>
            <a:off x="102842" y="1710983"/>
            <a:ext cx="8653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b="1" dirty="0"/>
              <a:t> </a:t>
            </a:r>
            <a:r>
              <a:rPr lang="en-US" altLang="zh-CN" b="1" dirty="0" err="1"/>
              <a:t>ConditionA</a:t>
            </a:r>
            <a:r>
              <a:rPr lang="en-US" altLang="zh-CN" b="1" dirty="0"/>
              <a:t> =</a:t>
            </a:r>
            <a:r>
              <a:rPr lang="en-CA" altLang="zh-CN" b="1" dirty="0"/>
              <a:t>(sign(mvL0[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&gt;0)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B0211C4-F92B-49A3-8DE9-0109B01E0BC4}"/>
              </a:ext>
            </a:extLst>
          </p:cNvPr>
          <p:cNvSpPr/>
          <p:nvPr/>
        </p:nvSpPr>
        <p:spPr>
          <a:xfrm>
            <a:off x="1054248" y="2049537"/>
            <a:ext cx="77777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&amp;</a:t>
            </a:r>
            <a:r>
              <a:rPr lang="en-CA" altLang="zh-CN" b="1" dirty="0"/>
              <a:t>&amp;  (sign(mvL0[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&gt;0) </a:t>
            </a:r>
            <a:endParaRPr lang="zh-CN" altLang="en-US" dirty="0"/>
          </a:p>
        </p:txBody>
      </p:sp>
      <p:cxnSp>
        <p:nvCxnSpPr>
          <p:cNvPr id="39" name="连接符: 肘形 38">
            <a:extLst>
              <a:ext uri="{FF2B5EF4-FFF2-40B4-BE49-F238E27FC236}">
                <a16:creationId xmlns:a16="http://schemas.microsoft.com/office/drawing/2014/main" id="{F661DD04-E104-45C0-97A8-8C176CB57186}"/>
              </a:ext>
            </a:extLst>
          </p:cNvPr>
          <p:cNvCxnSpPr>
            <a:cxnSpLocks/>
            <a:stCxn id="18" idx="3"/>
          </p:cNvCxnSpPr>
          <p:nvPr/>
        </p:nvCxnSpPr>
        <p:spPr>
          <a:xfrm flipH="1">
            <a:off x="5538032" y="3908419"/>
            <a:ext cx="1544694" cy="1682298"/>
          </a:xfrm>
          <a:prstGeom prst="bentConnector4">
            <a:avLst>
              <a:gd name="adj1" fmla="val -14799"/>
              <a:gd name="adj2" fmla="val 85155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流程图: 过程 39">
            <a:extLst>
              <a:ext uri="{FF2B5EF4-FFF2-40B4-BE49-F238E27FC236}">
                <a16:creationId xmlns:a16="http://schemas.microsoft.com/office/drawing/2014/main" id="{D237EA0D-80AA-47EB-89F5-3878E53A43F7}"/>
              </a:ext>
            </a:extLst>
          </p:cNvPr>
          <p:cNvSpPr/>
          <p:nvPr/>
        </p:nvSpPr>
        <p:spPr>
          <a:xfrm>
            <a:off x="4845977" y="5590717"/>
            <a:ext cx="1403873" cy="480819"/>
          </a:xfrm>
          <a:prstGeom prst="flowChartProcess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</a:rPr>
              <a:t>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2" name="连接符: 肘形 41">
            <a:extLst>
              <a:ext uri="{FF2B5EF4-FFF2-40B4-BE49-F238E27FC236}">
                <a16:creationId xmlns:a16="http://schemas.microsoft.com/office/drawing/2014/main" id="{F39C8973-AF48-4A7C-81DA-1A1EB0E49C50}"/>
              </a:ext>
            </a:extLst>
          </p:cNvPr>
          <p:cNvCxnSpPr>
            <a:cxnSpLocks/>
            <a:stCxn id="18" idx="2"/>
            <a:endCxn id="19" idx="0"/>
          </p:cNvCxnSpPr>
          <p:nvPr/>
        </p:nvCxnSpPr>
        <p:spPr>
          <a:xfrm rot="5400000">
            <a:off x="5345265" y="4412649"/>
            <a:ext cx="391886" cy="635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连接符: 肘形 44">
            <a:extLst>
              <a:ext uri="{FF2B5EF4-FFF2-40B4-BE49-F238E27FC236}">
                <a16:creationId xmlns:a16="http://schemas.microsoft.com/office/drawing/2014/main" id="{800BC443-1A7B-4CD0-BEB0-09D0F906106C}"/>
              </a:ext>
            </a:extLst>
          </p:cNvPr>
          <p:cNvCxnSpPr>
            <a:cxnSpLocks/>
            <a:endCxn id="18" idx="0"/>
          </p:cNvCxnSpPr>
          <p:nvPr/>
        </p:nvCxnSpPr>
        <p:spPr>
          <a:xfrm rot="16200000" flipH="1">
            <a:off x="5372525" y="3425099"/>
            <a:ext cx="341772" cy="1943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连接符: 肘形 47">
            <a:extLst>
              <a:ext uri="{FF2B5EF4-FFF2-40B4-BE49-F238E27FC236}">
                <a16:creationId xmlns:a16="http://schemas.microsoft.com/office/drawing/2014/main" id="{57C912B4-5F64-41A0-A70C-9DC8415022AB}"/>
              </a:ext>
            </a:extLst>
          </p:cNvPr>
          <p:cNvCxnSpPr>
            <a:cxnSpLocks/>
            <a:stCxn id="19" idx="2"/>
          </p:cNvCxnSpPr>
          <p:nvPr/>
        </p:nvCxnSpPr>
        <p:spPr>
          <a:xfrm rot="5400000">
            <a:off x="5288967" y="5341651"/>
            <a:ext cx="498131" cy="12700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>
            <a:extLst>
              <a:ext uri="{FF2B5EF4-FFF2-40B4-BE49-F238E27FC236}">
                <a16:creationId xmlns:a16="http://schemas.microsoft.com/office/drawing/2014/main" id="{E493CF66-948B-4AD8-9604-4CB14DC3F5D6}"/>
              </a:ext>
            </a:extLst>
          </p:cNvPr>
          <p:cNvSpPr/>
          <p:nvPr/>
        </p:nvSpPr>
        <p:spPr>
          <a:xfrm>
            <a:off x="6929996" y="3593099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highlight>
                  <a:srgbClr val="FFFF00"/>
                </a:highlight>
              </a:rPr>
              <a:t>N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AC90BDCD-80F6-459D-A932-7E8C576E663B}"/>
              </a:ext>
            </a:extLst>
          </p:cNvPr>
          <p:cNvSpPr/>
          <p:nvPr/>
        </p:nvSpPr>
        <p:spPr>
          <a:xfrm>
            <a:off x="5528555" y="4187976"/>
            <a:ext cx="3209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highlight>
                  <a:srgbClr val="FFFF00"/>
                </a:highlight>
              </a:rPr>
              <a:t>Y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38" name="流程图: 过程 37">
            <a:extLst>
              <a:ext uri="{FF2B5EF4-FFF2-40B4-BE49-F238E27FC236}">
                <a16:creationId xmlns:a16="http://schemas.microsoft.com/office/drawing/2014/main" id="{E866DC07-211B-4FB2-A25F-D8D78800D451}"/>
              </a:ext>
            </a:extLst>
          </p:cNvPr>
          <p:cNvSpPr/>
          <p:nvPr/>
        </p:nvSpPr>
        <p:spPr>
          <a:xfrm>
            <a:off x="4845977" y="2774366"/>
            <a:ext cx="1403873" cy="480819"/>
          </a:xfrm>
          <a:prstGeom prst="flowChartProcess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</a:rPr>
              <a:t>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75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Modification</a:t>
            </a:r>
            <a:endParaRPr lang="en-CA" altLang="zh-CN" b="1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87076" y="3314245"/>
            <a:ext cx="9261319" cy="37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MotionModelIdc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merge_subblock_flag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sym_mvd_flag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ciip_flag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BcwIdx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/>
              <a:t>luma_weight_l0_flag[ refIdxL0 ] and luma_weight_l1_flag[ refIdxL1 ] are both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cbWidth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cbHeight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cbHeight</a:t>
            </a:r>
            <a:r>
              <a:rPr lang="en-CA" altLang="zh-CN" dirty="0"/>
              <a:t> * </a:t>
            </a:r>
            <a:r>
              <a:rPr lang="en-CA" altLang="zh-CN" dirty="0" err="1"/>
              <a:t>cbWidth</a:t>
            </a:r>
            <a:r>
              <a:rPr lang="en-CA" altLang="zh-CN" dirty="0"/>
              <a:t> is greater than or equal to 128.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RefPicIsScaled</a:t>
            </a:r>
            <a:r>
              <a:rPr lang="en-CA" altLang="zh-CN" dirty="0"/>
              <a:t>[ 0 ][ refIdxL0 ] is equal to 0 and </a:t>
            </a:r>
            <a:r>
              <a:rPr lang="en-CA" altLang="zh-CN" dirty="0" err="1"/>
              <a:t>RefPicIsScaled</a:t>
            </a:r>
            <a:r>
              <a:rPr lang="en-CA" altLang="zh-CN" dirty="0"/>
              <a:t>[ 1 ][ refIdxL1 ] 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cIdx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>
              <a:lnSpc>
                <a:spcPct val="114000"/>
              </a:lnSpc>
            </a:pPr>
            <a:r>
              <a:rPr lang="en-CA" altLang="zh-CN" dirty="0"/>
              <a:t>Otherwise,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FALSE.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41208" y="2805146"/>
            <a:ext cx="8602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─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sign(mvL0[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is not larger than 0 or sign(mvL0[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is not larger than 0.</a:t>
            </a:r>
            <a:endParaRPr lang="zh-CN" altLang="zh-CN" sz="20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591" y="893048"/>
            <a:ext cx="8707937" cy="205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CA" altLang="zh-CN" dirty="0"/>
              <a:t>If all of the following conditions are true,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TRUE.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pic_disable_bdof_flag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/>
              <a:t>predFlagL0[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and predFlagL1[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are both equal to 1.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currPic</a:t>
            </a:r>
            <a:r>
              <a:rPr lang="en-CA" altLang="zh-CN" dirty="0"/>
              <a:t>, </a:t>
            </a:r>
            <a:r>
              <a:rPr lang="en-CA" altLang="zh-CN" dirty="0" err="1"/>
              <a:t>RefPicList</a:t>
            </a:r>
            <a:r>
              <a:rPr lang="en-CA" altLang="zh-CN" dirty="0"/>
              <a:t>[ 0 ][ refIdxL0 ] ) is equal to </a:t>
            </a: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refIdxL1 ], </a:t>
            </a:r>
            <a:r>
              <a:rPr lang="en-CA" altLang="zh-CN" dirty="0" err="1"/>
              <a:t>currPic</a:t>
            </a:r>
            <a:r>
              <a:rPr lang="en-CA" altLang="zh-CN" dirty="0"/>
              <a:t>).</a:t>
            </a:r>
            <a:endParaRPr lang="zh-CN" altLang="zh-CN" dirty="0"/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─"/>
            </a:pPr>
            <a:r>
              <a:rPr lang="en-CA" altLang="zh-CN" dirty="0" err="1"/>
              <a:t>RefPicList</a:t>
            </a:r>
            <a:r>
              <a:rPr lang="en-CA" altLang="zh-CN" dirty="0"/>
              <a:t>[ 0 ][ refIdxL0 ] is a short-term reference picture and 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 is a short-term reference picture.</a:t>
            </a:r>
            <a:endParaRPr lang="zh-CN" altLang="zh-CN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-58528" y="600660"/>
            <a:ext cx="48762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CA" altLang="zh-CN" b="1" dirty="0"/>
              <a:t>Suggested changes to working draft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564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269447"/>
              </p:ext>
            </p:extLst>
          </p:nvPr>
        </p:nvGraphicFramePr>
        <p:xfrm>
          <a:off x="1211581" y="1543048"/>
          <a:ext cx="6103619" cy="3280414"/>
        </p:xfrm>
        <a:graphic>
          <a:graphicData uri="http://schemas.openxmlformats.org/drawingml/2006/table">
            <a:tbl>
              <a:tblPr/>
              <a:tblGrid>
                <a:gridCol w="1455749">
                  <a:extLst>
                    <a:ext uri="{9D8B030D-6E8A-4147-A177-3AD203B41FA5}">
                      <a16:colId xmlns:a16="http://schemas.microsoft.com/office/drawing/2014/main" val="48096560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3426215467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49098183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156818652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673517684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576023359"/>
                    </a:ext>
                  </a:extLst>
                </a:gridCol>
              </a:tblGrid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36945"/>
                  </a:ext>
                </a:extLst>
              </a:tr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278688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93114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9558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12063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141884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073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836125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1554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74420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715277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89FA821-476B-4210-AEA2-B3A3BAB5F718}"/>
              </a:ext>
            </a:extLst>
          </p:cNvPr>
          <p:cNvSpPr/>
          <p:nvPr/>
        </p:nvSpPr>
        <p:spPr>
          <a:xfrm>
            <a:off x="1171865" y="5314952"/>
            <a:ext cx="35456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/>
              <a:t>BDOF is off in the LDB configuration.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44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altLang="zh-CN" dirty="0"/>
              <a:t>BDOF enable restriction by utilizing the sign of forward and backward motion vectors. </a:t>
            </a:r>
          </a:p>
          <a:p>
            <a:pPr hangingPunct="0">
              <a:lnSpc>
                <a:spcPct val="150000"/>
              </a:lnSpc>
            </a:pPr>
            <a:r>
              <a:rPr lang="en-CA" altLang="zh-CN" dirty="0"/>
              <a:t>A small </a:t>
            </a:r>
            <a:r>
              <a:rPr lang="en-US" altLang="zh-CN" dirty="0"/>
              <a:t>reduced decoding time. </a:t>
            </a:r>
          </a:p>
          <a:p>
            <a:pPr hangingPunct="0">
              <a:lnSpc>
                <a:spcPct val="150000"/>
              </a:lnSpc>
            </a:pPr>
            <a:r>
              <a:rPr lang="en-US" altLang="zh-CN" dirty="0"/>
              <a:t>No </a:t>
            </a:r>
            <a:r>
              <a:rPr lang="en-CA" altLang="zh-CN" dirty="0"/>
              <a:t>coding efficiency loss.</a:t>
            </a:r>
          </a:p>
          <a:p>
            <a:pPr hangingPunct="0">
              <a:lnSpc>
                <a:spcPct val="150000"/>
              </a:lnSpc>
            </a:pPr>
            <a:endParaRPr lang="en-CA" altLang="zh-CN" dirty="0"/>
          </a:p>
          <a:p>
            <a:pPr hangingPunct="0">
              <a:lnSpc>
                <a:spcPct val="150000"/>
              </a:lnSpc>
            </a:pPr>
            <a:endParaRPr lang="en-CA" altLang="zh-CN" dirty="0"/>
          </a:p>
          <a:p>
            <a:pPr hangingPunct="0"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Recommend to adopt into VVC.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Thanks crosschecking by Alibaba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91273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931841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28404</TotalTime>
  <Words>577</Words>
  <Application>Microsoft Office PowerPoint</Application>
  <PresentationFormat>全屏显示(4:3)</PresentationFormat>
  <Paragraphs>110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Unicode MS</vt:lpstr>
      <vt:lpstr>等线</vt:lpstr>
      <vt:lpstr>宋体</vt:lpstr>
      <vt:lpstr>Arial</vt:lpstr>
      <vt:lpstr>Arial Black</vt:lpstr>
      <vt:lpstr>Eras Demi ITC</vt:lpstr>
      <vt:lpstr>新实验室模板</vt:lpstr>
      <vt:lpstr>JVET-Q0455:  On CU-level BDOF enable condition</vt:lpstr>
      <vt:lpstr>Proposed Modification</vt:lpstr>
      <vt:lpstr>Proposed Modification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15902382@qq.com</cp:lastModifiedBy>
  <cp:revision>511</cp:revision>
  <dcterms:created xsi:type="dcterms:W3CDTF">2018-12-28T13:08:43Z</dcterms:created>
  <dcterms:modified xsi:type="dcterms:W3CDTF">2020-01-10T11:20:12Z</dcterms:modified>
</cp:coreProperties>
</file>