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455" r:id="rId2"/>
    <p:sldId id="453" r:id="rId3"/>
    <p:sldId id="459" r:id="rId4"/>
    <p:sldId id="454" r:id="rId5"/>
    <p:sldId id="456" r:id="rId6"/>
    <p:sldId id="457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C97"/>
    <a:srgbClr val="000000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750" y="3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6A6352B-A071-4A3C-BE36-20BEF4DF22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128CFBA-FC68-451C-B973-4E6C512E8F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0BD9243-4864-457F-BB38-DE100838D6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35D18E7-D7F0-4ECA-B3CE-3667414B2F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785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76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92E43BC-46F9-4292-B809-1CC71499AB6A}"/>
              </a:ext>
            </a:extLst>
          </p:cNvPr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5F24C9E-80EA-4D4F-BB08-CFEB72B57213}"/>
              </a:ext>
            </a:extLst>
          </p:cNvPr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ED5E6D8-DA08-4BD9-B869-5BEFE9D86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73867B-3F24-42B6-B8F2-EBF961DD0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FD87877A-332C-472B-A376-ACA7B636B41F}"/>
              </a:ext>
            </a:extLst>
          </p:cNvPr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62D5C956-4B55-4C70-BE98-9870F9F695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>
            <a:extLst>
              <a:ext uri="{FF2B5EF4-FFF2-40B4-BE49-F238E27FC236}">
                <a16:creationId xmlns:a16="http://schemas.microsoft.com/office/drawing/2014/main" id="{8B159564-34B1-48D7-AF40-4FABC7D1D23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EBD3F6F7-D6EC-4FA9-8B63-D8EB0765709B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21F8E504-1F09-4C79-B81C-B798AF38117A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3D659C08-918C-400F-8BF1-55C60C7E4BC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C7FB6CA-A4F7-4BCA-8F68-264A82BF3BE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>
            <a:extLst>
              <a:ext uri="{FF2B5EF4-FFF2-40B4-BE49-F238E27FC236}">
                <a16:creationId xmlns:a16="http://schemas.microsoft.com/office/drawing/2014/main" id="{6AB1788F-5865-4259-B688-86E05A8085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BBED0307-8877-4516-91D4-871B31C0ADA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1FCB983F-AE11-4D7C-A028-BDBB10C31D0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76E6A27E-7C8A-4C81-AE30-77B4E46A0470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>
            <a:extLst>
              <a:ext uri="{FF2B5EF4-FFF2-40B4-BE49-F238E27FC236}">
                <a16:creationId xmlns:a16="http://schemas.microsoft.com/office/drawing/2014/main" id="{980C9DF1-D005-41EC-B881-E2828AD2510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0FF66DE3-B307-4E60-B9AC-0DB05A834125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01A17F64-F5D9-4AF0-9D60-93B49419BA4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2A467001-8AFB-4C6B-A88F-65C8F941E788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2F4A4C5B-F4BD-4044-9F76-C25CF649E1C1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998DE1A3-8631-4209-BD85-02882246B995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8D3EB491-654E-48B9-B8C3-9B565A67AB0D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3B7F8EE3-9B8A-4B5A-83BD-72CF2F87A36F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8A838BFE-75EF-40F5-B511-7CC38AA0D58E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0A8174A-98E0-4CE9-89E6-D0DCFBF2797A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>
            <a:extLst>
              <a:ext uri="{FF2B5EF4-FFF2-40B4-BE49-F238E27FC236}">
                <a16:creationId xmlns:a16="http://schemas.microsoft.com/office/drawing/2014/main" id="{B42EE6BB-A1A1-4A9B-8904-9EB8770F7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34" name="页脚占位符 4">
            <a:extLst>
              <a:ext uri="{FF2B5EF4-FFF2-40B4-BE49-F238E27FC236}">
                <a16:creationId xmlns:a16="http://schemas.microsoft.com/office/drawing/2014/main" id="{D23D91AE-501F-40EC-B04A-266EFB4BA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>
            <a:extLst>
              <a:ext uri="{FF2B5EF4-FFF2-40B4-BE49-F238E27FC236}">
                <a16:creationId xmlns:a16="http://schemas.microsoft.com/office/drawing/2014/main" id="{93ADE1F2-D374-4296-8BF3-5570263A9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F8597A3-651D-40AA-B193-FD68F6D4BEEB}"/>
              </a:ext>
            </a:extLst>
          </p:cNvPr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355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1B00A962-5D42-428C-B60C-B1A8A991D546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E63FBF4-4F07-4035-8688-BF84932FF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638DC99-6E34-4F99-A0E9-FC84D6C791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86D91C6-9A22-415F-AC2B-AB2ED2275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28C5CE96-DAE1-4E49-B5E6-639162BEF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D2DFF34F-F3F8-455A-8053-5F1081B31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135FFD72-EE65-4D35-856F-CD1C9B9FE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031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797188-28E4-4D43-BAD5-2D130ABBF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F745779-EF3C-4522-9AB2-0A4FA54109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B07BFB-0F9D-419C-AADA-EC12549E6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EE2B54-0629-438E-80CA-B6B3CE02F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548E80-5ECC-492D-AC0F-FDE620B3A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634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4AB089FC-D92A-4D48-8A91-4A915AF84297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>
            <a:extLst>
              <a:ext uri="{FF2B5EF4-FFF2-40B4-BE49-F238E27FC236}">
                <a16:creationId xmlns:a16="http://schemas.microsoft.com/office/drawing/2014/main" id="{4BD2B425-6AE8-42A8-885D-BF74977B51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FA2A1EF-81DC-4AFB-9E97-CD223EE493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70F03D68-72CB-4B2F-8324-F399EFFE4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43279431-E71F-49BA-8902-39753CA3F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A9622E52-20A7-4E8D-93B4-3A1D9FCC6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62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8A120919-AFDF-4E31-94DF-EBF8AC087F4E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40A7AE38-DD83-452A-A8EC-A41CC1F22B9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>
            <a:extLst>
              <a:ext uri="{FF2B5EF4-FFF2-40B4-BE49-F238E27FC236}">
                <a16:creationId xmlns:a16="http://schemas.microsoft.com/office/drawing/2014/main" id="{A761425D-3A1C-4F1E-839A-00F4CB4DCCA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B0DAD94E-36C2-4FAB-B9C6-9A160A35D127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9D3831A1-C339-4D78-AEE5-B29B0F0B6EE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89582946-A528-4AB6-B43D-C0825B70CE6F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0B52E8C-5E09-4E61-9208-E02B8B865E9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>
            <a:extLst>
              <a:ext uri="{FF2B5EF4-FFF2-40B4-BE49-F238E27FC236}">
                <a16:creationId xmlns:a16="http://schemas.microsoft.com/office/drawing/2014/main" id="{39158802-4332-420D-ADB4-6181F256420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F47F1BE5-404A-449F-A290-5233BA4B3327}"/>
              </a:ext>
            </a:extLst>
          </p:cNvPr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470B6678-AC04-466D-84D3-E1DCC12681BB}"/>
              </a:ext>
            </a:extLst>
          </p:cNvPr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B19A617-3A82-4E29-81CA-F2DEABCB9D48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>
            <a:extLst>
              <a:ext uri="{FF2B5EF4-FFF2-40B4-BE49-F238E27FC236}">
                <a16:creationId xmlns:a16="http://schemas.microsoft.com/office/drawing/2014/main" id="{C1471330-D033-4668-8F40-EF5AB7F7D8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46" name="页脚占位符 4">
            <a:extLst>
              <a:ext uri="{FF2B5EF4-FFF2-40B4-BE49-F238E27FC236}">
                <a16:creationId xmlns:a16="http://schemas.microsoft.com/office/drawing/2014/main" id="{9655B97A-E733-4254-8A18-EB5A54718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>
            <a:extLst>
              <a:ext uri="{FF2B5EF4-FFF2-40B4-BE49-F238E27FC236}">
                <a16:creationId xmlns:a16="http://schemas.microsoft.com/office/drawing/2014/main" id="{CD735600-83E7-4E39-BA30-AC53D55FB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1444727C-9FDA-4BA0-937F-F1D5F063825D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3028D131-CABF-42B2-BB88-8BFF7B20D6D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3BF34D99-313E-49B5-95BC-B66F52FD6C7E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>
            <a:extLst>
              <a:ext uri="{FF2B5EF4-FFF2-40B4-BE49-F238E27FC236}">
                <a16:creationId xmlns:a16="http://schemas.microsoft.com/office/drawing/2014/main" id="{2EC41DAB-73B0-481D-83AF-5547D3ED3AC9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2C9C9F5-B803-4F54-BB6B-56B6F9D7D638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6EB0F25-6133-4535-82CC-4FD8DAAF2DC8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F6E6B307-58A9-478F-8C31-1DDE6F6CDE8A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DEBFC1F2-A2A3-4E7B-B014-9671503660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4710EE5E-81AA-4CB6-82D4-932525BFBA37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213555BE-F67E-4BA4-93F7-6112375CE518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1F58FB08-232E-441B-BF1C-7ACF6815C79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DE6D5C6A-8DF2-4ADD-8724-6F9DAAD35595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456005E-1632-4D3D-A0FA-DE3988E74574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90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E81B7E50-5CBE-4251-B36E-FB7D6070F3F4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BE9595D-8FAD-44BE-803C-7298F806F8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846C16D5-938B-4F67-B8BD-A1BFB47B67BF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7E9F6CB-9DD0-4AAC-8841-E99D702C36A6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FD9AFA32-2F34-4503-B6FB-9C3CBFE3B8A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1E6CC3DE-D162-4CB4-8B80-70410EF5759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98053B1C-CDFA-491B-8269-A61012D9798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id="{2E1565CC-D168-4701-BC5A-DA68DB3DD8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1B46D757-B53A-43D8-9C4E-6C2962A6590B}"/>
              </a:ext>
            </a:extLst>
          </p:cNvPr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715CFBB-1F5A-439A-881C-B34A9D6677A3}"/>
              </a:ext>
            </a:extLst>
          </p:cNvPr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0BFFA221-A7CE-461B-BA0D-E13F592B7F82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>
            <a:extLst>
              <a:ext uri="{FF2B5EF4-FFF2-40B4-BE49-F238E27FC236}">
                <a16:creationId xmlns:a16="http://schemas.microsoft.com/office/drawing/2014/main" id="{EF956259-22CB-41B4-BD09-4DB27D0AD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44" name="页脚占位符 4">
            <a:extLst>
              <a:ext uri="{FF2B5EF4-FFF2-40B4-BE49-F238E27FC236}">
                <a16:creationId xmlns:a16="http://schemas.microsoft.com/office/drawing/2014/main" id="{45F3508C-79DE-4F0C-8536-2D97A7E66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>
            <a:extLst>
              <a:ext uri="{FF2B5EF4-FFF2-40B4-BE49-F238E27FC236}">
                <a16:creationId xmlns:a16="http://schemas.microsoft.com/office/drawing/2014/main" id="{3211109C-E9A4-453E-ACE4-C74DB16D7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54FC445-331D-42DF-AAA4-417374341C2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6CBF9310-2421-4E3A-A8B9-11AB6BF255C6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119EB036-64C4-4C4F-BE88-C0C2CF38C84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>
            <a:extLst>
              <a:ext uri="{FF2B5EF4-FFF2-40B4-BE49-F238E27FC236}">
                <a16:creationId xmlns:a16="http://schemas.microsoft.com/office/drawing/2014/main" id="{17B789E5-3ABA-4C1F-B86F-44BC0B75A515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260EFE0-C728-4BA7-AA43-7BD330E213E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0F7EAAC-60CC-40D9-9F10-1EB4933794C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517A1A4F-9ADC-4B7E-9851-ADE90BD87A49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6412880-4272-480D-887B-20DACF7E3D2C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456D2889-41D5-4C32-837B-810DED5F93C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E3FA4308-ABB3-48B7-A5E2-76B24F0860E1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CC739EB2-503F-4893-87D2-CC008D74E4B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1A0578FE-A5BB-494E-ACC4-E0D2519F9D74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6FD7A4BC-A107-4ABD-A938-121455E343E9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1046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A4EED9-4F2D-4E84-A245-DB4ABB61A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F36E3A-A5B5-4B6D-8ED2-45BCAFBAE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6FFC36-F0C5-4A36-94F7-C943ACFE4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466CD9-793D-4A76-B6C8-66EB70E52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279599-E918-4D62-872B-1F964C61C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59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C3298D-FB62-430C-8860-055938276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B574662-1EDC-437C-882D-D375EAD775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3E1EECF-9D42-4A73-9B0E-98B20A466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B1181F1-FAA0-474B-B071-AA78D9781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AAD709C-A4E1-46C3-BA64-995591FD9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A37983D-EA87-46D5-8A35-8F736CE3D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69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73BD7E-9DEC-45BD-B0D9-38EF724BC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25A28B-52AD-4EAC-8092-7BFC106A2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86D88A5-61FE-43E9-B216-CB079A6A49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F7E5DFA-2932-4C9A-90A3-4A82BA25EA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728E1AF-7EE3-4903-AF3E-8C9D845293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DA36027-AFB7-4574-83E2-A93813254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3D85F47-9841-4CF6-A573-6E66BF6E6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38A8B0E-059B-46F8-8198-257C1BB0C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827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6BCBA9-F25A-4C8E-B7E3-342FF07AE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EFEBE62-D208-4751-AF77-EAEA9964A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74B759-F30E-404C-86F6-9ACE9E593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0220DAD-148A-49C2-8B95-ADDDAFF8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36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8482F69-E87D-411C-A754-4531401FB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65D22C1-3F8D-44FE-BA1A-573EAFA9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DDF342F-D9CC-4CEE-8F69-E3B25B81F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9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AB2C05D-C605-4FBA-8F06-AA30BEF39099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C83AFE3-7DCE-408F-99B3-63AD02467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236837-BD90-4CC4-9212-2753F397C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C8F41F-96AA-4E43-A170-959604938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8D7C2A45-F0A7-4EDF-ADD3-0FE36DC03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0C0F4245-7225-4541-8462-68F3C9E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4E6872CE-4B5B-42A1-A00A-28844333D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41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>
            <a:extLst>
              <a:ext uri="{FF2B5EF4-FFF2-40B4-BE49-F238E27FC236}">
                <a16:creationId xmlns:a16="http://schemas.microsoft.com/office/drawing/2014/main" id="{8A26AFF8-0C4E-4F35-8475-E7B30763BC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>
            <a:extLst>
              <a:ext uri="{FF2B5EF4-FFF2-40B4-BE49-F238E27FC236}">
                <a16:creationId xmlns:a16="http://schemas.microsoft.com/office/drawing/2014/main" id="{5CDE5439-D8CB-4AE8-91D0-D0AB4F7045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6A74DE-6696-4E10-B672-44B9F553A0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7B67C2-1054-4BB9-932B-1B60F430CD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A91D8A1-2344-4084-B4F0-E947D535E6FC}"/>
              </a:ext>
            </a:extLst>
          </p:cNvPr>
          <p:cNvCxnSpPr>
            <a:cxnSpLocks/>
          </p:cNvCxnSpPr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7CB6462-31F0-4297-8673-C66FC4E0D74F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>
            <a:extLst>
              <a:ext uri="{FF2B5EF4-FFF2-40B4-BE49-F238E27FC236}">
                <a16:creationId xmlns:a16="http://schemas.microsoft.com/office/drawing/2014/main" id="{C984CC97-D4CE-4BC8-A20E-69F6CCE6EB5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C1601C3E-6917-4CC3-8D34-579FECA3DD07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1A6BCE83-E3F2-40D8-A753-B59DEF4C9523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12D89C9B-664C-4D3D-B990-E3F5CFC97CE7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EAF23B45-5689-409D-8247-804E37AD08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155C341-2351-430A-AFF9-0059E6871D8B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B42A224-7CBB-4FED-AF75-8FB3B8A4C0DB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CF16CC9C-A414-4974-84BF-67AF93235665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A4E5311E-80A4-45B8-83B5-1E18CFFBCDB1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B1C51C8B-02C9-4A0A-A996-516E54052983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>
            <a:extLst>
              <a:ext uri="{FF2B5EF4-FFF2-40B4-BE49-F238E27FC236}">
                <a16:creationId xmlns:a16="http://schemas.microsoft.com/office/drawing/2014/main" id="{A69381B7-A46C-4A0D-BA3B-D845FE023F82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B5C25B9A-4EFC-4FB6-8693-610A06797D5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EA587DBB-6CD4-4095-B75E-0610F4772A67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A9C72C97-41B4-45FA-A822-42BFCB5E7EFF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A8B54F12-084A-420F-86F9-FE2FF8CA8A76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AB302D47-3316-440F-891A-46E4E871797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09B70F8A-2AB4-4315-B67C-761B87729370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942356D-4294-4D1B-9318-3289D175ECB0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8FB3FA41-6F29-4BB7-96E4-287387941B8C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3816A4EA-11F9-4AC0-9245-4481416913C0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9576528-A89B-44CE-815C-1E2EB99CA25F}"/>
              </a:ext>
            </a:extLst>
          </p:cNvPr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>
            <a:extLst>
              <a:ext uri="{FF2B5EF4-FFF2-40B4-BE49-F238E27FC236}">
                <a16:creationId xmlns:a16="http://schemas.microsoft.com/office/drawing/2014/main" id="{2A3F29A8-3208-483D-8FB9-D8CE60DF22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4F8ABF1-8FFA-4376-8AC5-89E077DCAA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A6E0201-D1C9-439D-931D-A9D4E94A0F90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4187B83-DBC5-4E7F-B789-9675F42E794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B39099-38B8-4EA2-BAA2-8D4C865182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375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1" r:id="rId2"/>
    <p:sldLayoutId id="2147483672" r:id="rId3"/>
    <p:sldLayoutId id="2147483662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588" indent="-128588" algn="l" defTabSz="514350" rtl="0" eaLnBrk="1" fontAlgn="base" hangingPunct="1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576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962343"/>
            <a:ext cx="7632848" cy="1637462"/>
          </a:xfrm>
        </p:spPr>
        <p:txBody>
          <a:bodyPr/>
          <a:lstStyle/>
          <a:p>
            <a:r>
              <a:rPr lang="en-US" altLang="zh-CN" dirty="0"/>
              <a:t>JVET-Q0455: </a:t>
            </a:r>
            <a:br>
              <a:rPr lang="en-US" altLang="zh-CN" dirty="0"/>
            </a:br>
            <a:r>
              <a:rPr lang="en-US" altLang="zh-CN" dirty="0"/>
              <a:t>On CU-level BDOF enable condition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07745" y="4125594"/>
            <a:ext cx="6928512" cy="1852295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Shuai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Wan, Yi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Xue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Yanzhuo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Ma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Fuzheng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Yang,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Yuanfang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Yu, Yang Liu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January. 2020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7844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/>
              <a:t>Proposed Modification</a:t>
            </a:r>
            <a:endParaRPr lang="en-CA" altLang="zh-CN" b="1" dirty="0"/>
          </a:p>
        </p:txBody>
      </p:sp>
      <p:sp>
        <p:nvSpPr>
          <p:cNvPr id="9" name="文本框 8"/>
          <p:cNvSpPr txBox="1"/>
          <p:nvPr/>
        </p:nvSpPr>
        <p:spPr bwMode="auto">
          <a:xfrm>
            <a:off x="519769" y="756182"/>
            <a:ext cx="7790513" cy="1554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50000"/>
              </a:lnSpc>
            </a:pPr>
            <a:r>
              <a:rPr lang="en-CA" altLang="zh-CN" sz="2000" dirty="0"/>
              <a:t>BDOF off, when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CA" altLang="zh-CN" b="1" dirty="0"/>
              <a:t>    (sign(mvL0[ </a:t>
            </a:r>
            <a:r>
              <a:rPr lang="en-CA" altLang="zh-CN" b="1" dirty="0" err="1"/>
              <a:t>xSbIdx</a:t>
            </a:r>
            <a:r>
              <a:rPr lang="en-CA" altLang="zh-CN" b="1" dirty="0"/>
              <a:t> ][ </a:t>
            </a:r>
            <a:r>
              <a:rPr lang="en-CA" altLang="zh-CN" b="1" dirty="0" err="1"/>
              <a:t>ySbIdx</a:t>
            </a:r>
            <a:r>
              <a:rPr lang="en-CA" altLang="zh-CN" b="1" dirty="0"/>
              <a:t> ][0]) * sign(mvL1[ </a:t>
            </a:r>
            <a:r>
              <a:rPr lang="en-CA" altLang="zh-CN" b="1" dirty="0" err="1"/>
              <a:t>xSbIdx</a:t>
            </a:r>
            <a:r>
              <a:rPr lang="en-CA" altLang="zh-CN" b="1" dirty="0"/>
              <a:t> ][ </a:t>
            </a:r>
            <a:r>
              <a:rPr lang="en-CA" altLang="zh-CN" b="1" dirty="0" err="1"/>
              <a:t>ySbIdx</a:t>
            </a:r>
            <a:r>
              <a:rPr lang="en-CA" altLang="zh-CN" b="1" dirty="0"/>
              <a:t> ][0]) &gt;0)</a:t>
            </a:r>
            <a:endParaRPr lang="zh-CN" altLang="zh-CN" b="1" dirty="0"/>
          </a:p>
          <a:p>
            <a:pPr>
              <a:lnSpc>
                <a:spcPct val="150000"/>
              </a:lnSpc>
            </a:pPr>
            <a:r>
              <a:rPr lang="en-CA" altLang="zh-CN" b="1" dirty="0"/>
              <a:t>&amp;  (sign(mvL0[ </a:t>
            </a:r>
            <a:r>
              <a:rPr lang="en-CA" altLang="zh-CN" b="1" dirty="0" err="1"/>
              <a:t>xSbIdx</a:t>
            </a:r>
            <a:r>
              <a:rPr lang="en-CA" altLang="zh-CN" b="1" dirty="0"/>
              <a:t> ][ </a:t>
            </a:r>
            <a:r>
              <a:rPr lang="en-CA" altLang="zh-CN" b="1" dirty="0" err="1"/>
              <a:t>ySbIdx</a:t>
            </a:r>
            <a:r>
              <a:rPr lang="en-CA" altLang="zh-CN" b="1" dirty="0"/>
              <a:t> ][1]) * sign(mvL1[ </a:t>
            </a:r>
            <a:r>
              <a:rPr lang="en-CA" altLang="zh-CN" b="1" dirty="0" err="1"/>
              <a:t>xSbIdx</a:t>
            </a:r>
            <a:r>
              <a:rPr lang="en-CA" altLang="zh-CN" b="1" dirty="0"/>
              <a:t> ][ </a:t>
            </a:r>
            <a:r>
              <a:rPr lang="en-CA" altLang="zh-CN" b="1" dirty="0" err="1"/>
              <a:t>ySbIdx</a:t>
            </a:r>
            <a:r>
              <a:rPr lang="en-CA" altLang="zh-CN" b="1" dirty="0"/>
              <a:t> ][1]) &gt;0) </a:t>
            </a:r>
            <a:endParaRPr lang="zh-CN" altLang="zh-CN" b="1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1244E1A-DF0F-4107-BF8B-07272F935BF9}"/>
              </a:ext>
            </a:extLst>
          </p:cNvPr>
          <p:cNvGrpSpPr/>
          <p:nvPr/>
        </p:nvGrpSpPr>
        <p:grpSpPr>
          <a:xfrm>
            <a:off x="5916258" y="3223013"/>
            <a:ext cx="2235229" cy="1659264"/>
            <a:chOff x="6924145" y="1655436"/>
            <a:chExt cx="1997634" cy="1305541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8B766FB-EC78-48EB-94A6-30246F504835}"/>
                </a:ext>
              </a:extLst>
            </p:cNvPr>
            <p:cNvGrpSpPr/>
            <p:nvPr/>
          </p:nvGrpSpPr>
          <p:grpSpPr>
            <a:xfrm>
              <a:off x="6924145" y="1663145"/>
              <a:ext cx="1997634" cy="1290320"/>
              <a:chOff x="5630358" y="1153730"/>
              <a:chExt cx="1997634" cy="1290320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F3D33962-229F-4DB9-9FED-13790E7835E3}"/>
                  </a:ext>
                </a:extLst>
              </p:cNvPr>
              <p:cNvSpPr/>
              <p:nvPr/>
            </p:nvSpPr>
            <p:spPr>
              <a:xfrm>
                <a:off x="5630358" y="1153730"/>
                <a:ext cx="1997634" cy="1290320"/>
              </a:xfrm>
              <a:prstGeom prst="rect">
                <a:avLst/>
              </a:prstGeom>
              <a:solidFill>
                <a:srgbClr val="DEEBF7">
                  <a:alpha val="27059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D5D2902F-FA44-460E-93E6-8D30289F2663}"/>
                  </a:ext>
                </a:extLst>
              </p:cNvPr>
              <p:cNvSpPr/>
              <p:nvPr/>
            </p:nvSpPr>
            <p:spPr>
              <a:xfrm>
                <a:off x="6100444" y="1448770"/>
                <a:ext cx="198045" cy="180261"/>
              </a:xfrm>
              <a:prstGeom prst="rect">
                <a:avLst/>
              </a:prstGeom>
              <a:solidFill>
                <a:srgbClr val="92D050">
                  <a:alpha val="4902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19E35931-98F7-4B28-B8BB-BA9BBFC90C37}"/>
                </a:ext>
              </a:extLst>
            </p:cNvPr>
            <p:cNvGrpSpPr/>
            <p:nvPr/>
          </p:nvGrpSpPr>
          <p:grpSpPr>
            <a:xfrm>
              <a:off x="6924145" y="1655436"/>
              <a:ext cx="1997634" cy="1290320"/>
              <a:chOff x="6913880" y="1665051"/>
              <a:chExt cx="1997634" cy="1290320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2B44DADF-F5C3-477C-95CA-376F8A1F073B}"/>
                  </a:ext>
                </a:extLst>
              </p:cNvPr>
              <p:cNvSpPr/>
              <p:nvPr/>
            </p:nvSpPr>
            <p:spPr>
              <a:xfrm>
                <a:off x="6913880" y="1665051"/>
                <a:ext cx="1997634" cy="1290320"/>
              </a:xfrm>
              <a:prstGeom prst="rect">
                <a:avLst/>
              </a:prstGeom>
              <a:solidFill>
                <a:srgbClr val="DEEBF7">
                  <a:alpha val="27059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C6E590F7-05DF-4712-9F6F-C1F9141E1D01}"/>
                  </a:ext>
                </a:extLst>
              </p:cNvPr>
              <p:cNvSpPr/>
              <p:nvPr/>
            </p:nvSpPr>
            <p:spPr>
              <a:xfrm>
                <a:off x="7584515" y="1993979"/>
                <a:ext cx="198045" cy="180261"/>
              </a:xfrm>
              <a:prstGeom prst="rect">
                <a:avLst/>
              </a:prstGeom>
              <a:solidFill>
                <a:srgbClr val="FFC000">
                  <a:alpha val="4902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2D6EC868-289F-4958-BEB5-7BAE9B87D495}"/>
                </a:ext>
              </a:extLst>
            </p:cNvPr>
            <p:cNvGrpSpPr/>
            <p:nvPr/>
          </p:nvGrpSpPr>
          <p:grpSpPr>
            <a:xfrm>
              <a:off x="6924145" y="1670657"/>
              <a:ext cx="1997634" cy="1290320"/>
              <a:chOff x="7782560" y="2716405"/>
              <a:chExt cx="1997634" cy="1290320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3F630C9C-BA6A-4C4B-A08D-5C71AD8141DD}"/>
                  </a:ext>
                </a:extLst>
              </p:cNvPr>
              <p:cNvSpPr/>
              <p:nvPr/>
            </p:nvSpPr>
            <p:spPr>
              <a:xfrm>
                <a:off x="7782560" y="2716405"/>
                <a:ext cx="1997634" cy="1290320"/>
              </a:xfrm>
              <a:prstGeom prst="rect">
                <a:avLst/>
              </a:prstGeom>
              <a:solidFill>
                <a:srgbClr val="DEEBF7">
                  <a:alpha val="27059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4CABD517-A36B-43F0-9821-81BC7C2CB1E5}"/>
                  </a:ext>
                </a:extLst>
              </p:cNvPr>
              <p:cNvSpPr/>
              <p:nvPr/>
            </p:nvSpPr>
            <p:spPr>
              <a:xfrm>
                <a:off x="8249111" y="2900713"/>
                <a:ext cx="198045" cy="180261"/>
              </a:xfrm>
              <a:prstGeom prst="rect">
                <a:avLst/>
              </a:prstGeom>
              <a:solidFill>
                <a:srgbClr val="C00000">
                  <a:alpha val="32941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8" name="直接箭头连接符 7">
              <a:extLst>
                <a:ext uri="{FF2B5EF4-FFF2-40B4-BE49-F238E27FC236}">
                  <a16:creationId xmlns:a16="http://schemas.microsoft.com/office/drawing/2014/main" id="{4B14A0A5-A684-4664-A32A-A28CAD32ACA5}"/>
                </a:ext>
              </a:extLst>
            </p:cNvPr>
            <p:cNvCxnSpPr/>
            <p:nvPr/>
          </p:nvCxnSpPr>
          <p:spPr>
            <a:xfrm flipH="1" flipV="1">
              <a:off x="7391400" y="1950720"/>
              <a:ext cx="193115" cy="43259"/>
            </a:xfrm>
            <a:prstGeom prst="straightConnector1">
              <a:avLst/>
            </a:prstGeom>
            <a:ln w="12700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id="{BF712C59-357E-4882-BB05-AD7546D5FE2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391400" y="1855313"/>
              <a:ext cx="212652" cy="138666"/>
            </a:xfrm>
            <a:prstGeom prst="straightConnector1">
              <a:avLst/>
            </a:prstGeom>
            <a:ln w="12700"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id="{C67F157E-510E-4E23-B85A-3D3A0198DFFF}"/>
              </a:ext>
            </a:extLst>
          </p:cNvPr>
          <p:cNvSpPr/>
          <p:nvPr/>
        </p:nvSpPr>
        <p:spPr>
          <a:xfrm>
            <a:off x="273174" y="3096159"/>
            <a:ext cx="2235229" cy="1639919"/>
          </a:xfrm>
          <a:prstGeom prst="rect">
            <a:avLst/>
          </a:prstGeom>
          <a:solidFill>
            <a:srgbClr val="DEEBF7">
              <a:alpha val="2705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35288EE1-C550-4F19-AFEA-308E49AED5E6}"/>
              </a:ext>
            </a:extLst>
          </p:cNvPr>
          <p:cNvSpPr/>
          <p:nvPr/>
        </p:nvSpPr>
        <p:spPr>
          <a:xfrm>
            <a:off x="799171" y="3471137"/>
            <a:ext cx="221600" cy="229101"/>
          </a:xfrm>
          <a:prstGeom prst="rect">
            <a:avLst/>
          </a:prstGeom>
          <a:solidFill>
            <a:srgbClr val="92D05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596E1C1-FBA7-4E95-8047-5F7E2A22E074}"/>
              </a:ext>
            </a:extLst>
          </p:cNvPr>
          <p:cNvGrpSpPr/>
          <p:nvPr/>
        </p:nvGrpSpPr>
        <p:grpSpPr>
          <a:xfrm>
            <a:off x="1306634" y="3223013"/>
            <a:ext cx="2235229" cy="1639919"/>
            <a:chOff x="6913880" y="1665051"/>
            <a:chExt cx="1997634" cy="1290320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B52DC007-5DCA-4B90-89BF-5E59F4FEE8A3}"/>
                </a:ext>
              </a:extLst>
            </p:cNvPr>
            <p:cNvSpPr/>
            <p:nvPr/>
          </p:nvSpPr>
          <p:spPr>
            <a:xfrm>
              <a:off x="6913880" y="1665051"/>
              <a:ext cx="1997634" cy="1290320"/>
            </a:xfrm>
            <a:prstGeom prst="rect">
              <a:avLst/>
            </a:prstGeom>
            <a:solidFill>
              <a:srgbClr val="DEEBF7">
                <a:alpha val="27059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067D9399-08CA-4252-B3DA-A7BD7D7D6D24}"/>
                </a:ext>
              </a:extLst>
            </p:cNvPr>
            <p:cNvSpPr/>
            <p:nvPr/>
          </p:nvSpPr>
          <p:spPr>
            <a:xfrm>
              <a:off x="7584515" y="1993979"/>
              <a:ext cx="198045" cy="180261"/>
            </a:xfrm>
            <a:prstGeom prst="rect">
              <a:avLst/>
            </a:prstGeom>
            <a:solidFill>
              <a:srgbClr val="FFC000">
                <a:alpha val="4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9B9D6ABC-314D-4517-A791-D0851E230765}"/>
              </a:ext>
            </a:extLst>
          </p:cNvPr>
          <p:cNvSpPr/>
          <p:nvPr/>
        </p:nvSpPr>
        <p:spPr>
          <a:xfrm>
            <a:off x="2417949" y="3360216"/>
            <a:ext cx="2235229" cy="1639919"/>
          </a:xfrm>
          <a:prstGeom prst="rect">
            <a:avLst/>
          </a:prstGeom>
          <a:solidFill>
            <a:srgbClr val="DEEBF7">
              <a:alpha val="2705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B677E203-CC17-41D1-9B73-6B6CC1807D22}"/>
              </a:ext>
            </a:extLst>
          </p:cNvPr>
          <p:cNvSpPr/>
          <p:nvPr/>
        </p:nvSpPr>
        <p:spPr>
          <a:xfrm>
            <a:off x="2939991" y="3594460"/>
            <a:ext cx="221600" cy="229101"/>
          </a:xfrm>
          <a:prstGeom prst="rect">
            <a:avLst/>
          </a:prstGeom>
          <a:solidFill>
            <a:srgbClr val="C00000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98AD48E4-FBF5-49A2-9FBC-03B088A32C97}"/>
              </a:ext>
            </a:extLst>
          </p:cNvPr>
          <p:cNvCxnSpPr/>
          <p:nvPr/>
        </p:nvCxnSpPr>
        <p:spPr>
          <a:xfrm flipH="1" flipV="1">
            <a:off x="1840193" y="3613445"/>
            <a:ext cx="216084" cy="54980"/>
          </a:xfrm>
          <a:prstGeom prst="straightConnector1">
            <a:avLst/>
          </a:prstGeom>
          <a:ln w="127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4CCB0F08-CA38-47A7-8446-342F420D6525}"/>
              </a:ext>
            </a:extLst>
          </p:cNvPr>
          <p:cNvCxnSpPr>
            <a:cxnSpLocks/>
          </p:cNvCxnSpPr>
          <p:nvPr/>
        </p:nvCxnSpPr>
        <p:spPr>
          <a:xfrm flipH="1" flipV="1">
            <a:off x="1840193" y="3492189"/>
            <a:ext cx="237944" cy="176236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箭头: 右 2">
            <a:extLst>
              <a:ext uri="{FF2B5EF4-FFF2-40B4-BE49-F238E27FC236}">
                <a16:creationId xmlns:a16="http://schemas.microsoft.com/office/drawing/2014/main" id="{3F4364BA-009D-4723-A2A6-20BCC614C17F}"/>
              </a:ext>
            </a:extLst>
          </p:cNvPr>
          <p:cNvSpPr/>
          <p:nvPr/>
        </p:nvSpPr>
        <p:spPr>
          <a:xfrm>
            <a:off x="4889351" y="3870162"/>
            <a:ext cx="514076" cy="2553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A2A6514-3898-4A03-B113-35F093F9EF35}"/>
              </a:ext>
            </a:extLst>
          </p:cNvPr>
          <p:cNvSpPr/>
          <p:nvPr/>
        </p:nvSpPr>
        <p:spPr>
          <a:xfrm>
            <a:off x="172123" y="4897686"/>
            <a:ext cx="1418272" cy="426739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Reference picture in L0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59FCAB33-B236-4305-8E50-0B88B3B7FA8B}"/>
              </a:ext>
            </a:extLst>
          </p:cNvPr>
          <p:cNvSpPr/>
          <p:nvPr/>
        </p:nvSpPr>
        <p:spPr>
          <a:xfrm>
            <a:off x="2939991" y="5056941"/>
            <a:ext cx="1556705" cy="426739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Reference picture in L1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CC56F2CC-5E31-42A4-8A44-D5F7205630A0}"/>
              </a:ext>
            </a:extLst>
          </p:cNvPr>
          <p:cNvSpPr/>
          <p:nvPr/>
        </p:nvSpPr>
        <p:spPr>
          <a:xfrm>
            <a:off x="1487409" y="5006353"/>
            <a:ext cx="1360847" cy="4267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Current picture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1BA251AF-F8AD-48AD-A404-6B9E8EB42C82}"/>
              </a:ext>
            </a:extLst>
          </p:cNvPr>
          <p:cNvSpPr/>
          <p:nvPr/>
        </p:nvSpPr>
        <p:spPr>
          <a:xfrm>
            <a:off x="1434379" y="3527584"/>
            <a:ext cx="609919" cy="4267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MV</a:t>
            </a:r>
            <a:r>
              <a:rPr lang="en-US" altLang="zh-CN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zh-CN" altLang="en-US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6C08139F-87E4-48A4-9381-88E2FB4C12EA}"/>
              </a:ext>
            </a:extLst>
          </p:cNvPr>
          <p:cNvSpPr/>
          <p:nvPr/>
        </p:nvSpPr>
        <p:spPr>
          <a:xfrm>
            <a:off x="1638124" y="3133619"/>
            <a:ext cx="609919" cy="4267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MV</a:t>
            </a:r>
            <a:r>
              <a:rPr lang="en-US" altLang="zh-CN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E8486C45-FC1F-4998-9C29-6760F7AE96BB}"/>
              </a:ext>
            </a:extLst>
          </p:cNvPr>
          <p:cNvSpPr/>
          <p:nvPr/>
        </p:nvSpPr>
        <p:spPr>
          <a:xfrm>
            <a:off x="6393196" y="4968558"/>
            <a:ext cx="1360847" cy="426739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BDOF off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075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/>
              <a:t>Proposed Modification</a:t>
            </a:r>
            <a:endParaRPr lang="en-CA" altLang="zh-CN" b="1" dirty="0"/>
          </a:p>
        </p:txBody>
      </p:sp>
      <p:sp>
        <p:nvSpPr>
          <p:cNvPr id="6" name="文本框 5"/>
          <p:cNvSpPr txBox="1"/>
          <p:nvPr/>
        </p:nvSpPr>
        <p:spPr bwMode="auto">
          <a:xfrm>
            <a:off x="221549" y="3314245"/>
            <a:ext cx="8816943" cy="3707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1">
              <a:lnSpc>
                <a:spcPct val="114000"/>
              </a:lnSpc>
            </a:pPr>
            <a:r>
              <a:rPr lang="en-CA" altLang="zh-CN" dirty="0" err="1"/>
              <a:t>MotionModelIdc</a:t>
            </a:r>
            <a:r>
              <a:rPr lang="en-CA" altLang="zh-CN" dirty="0"/>
              <a:t>[ </a:t>
            </a:r>
            <a:r>
              <a:rPr lang="en-CA" altLang="zh-CN" dirty="0" err="1"/>
              <a:t>xCb</a:t>
            </a:r>
            <a:r>
              <a:rPr lang="en-CA" altLang="zh-CN" dirty="0"/>
              <a:t> ][ </a:t>
            </a:r>
            <a:r>
              <a:rPr lang="en-CA" altLang="zh-CN" dirty="0" err="1"/>
              <a:t>yCb</a:t>
            </a:r>
            <a:r>
              <a:rPr lang="en-CA" altLang="zh-CN" dirty="0"/>
              <a:t> ] is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merge_subblock_flag</a:t>
            </a:r>
            <a:r>
              <a:rPr lang="en-CA" altLang="zh-CN" dirty="0"/>
              <a:t>[ </a:t>
            </a:r>
            <a:r>
              <a:rPr lang="en-CA" altLang="zh-CN" dirty="0" err="1"/>
              <a:t>xCb</a:t>
            </a:r>
            <a:r>
              <a:rPr lang="en-CA" altLang="zh-CN" dirty="0"/>
              <a:t> ][ </a:t>
            </a:r>
            <a:r>
              <a:rPr lang="en-CA" altLang="zh-CN" dirty="0" err="1"/>
              <a:t>yCb</a:t>
            </a:r>
            <a:r>
              <a:rPr lang="en-CA" altLang="zh-CN" dirty="0"/>
              <a:t> ] is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sym_mvd_flag</a:t>
            </a:r>
            <a:r>
              <a:rPr lang="en-CA" altLang="zh-CN" dirty="0"/>
              <a:t>[ </a:t>
            </a:r>
            <a:r>
              <a:rPr lang="en-CA" altLang="zh-CN" dirty="0" err="1"/>
              <a:t>xCb</a:t>
            </a:r>
            <a:r>
              <a:rPr lang="en-CA" altLang="zh-CN" dirty="0"/>
              <a:t> ][ </a:t>
            </a:r>
            <a:r>
              <a:rPr lang="en-CA" altLang="zh-CN" dirty="0" err="1"/>
              <a:t>yCb</a:t>
            </a:r>
            <a:r>
              <a:rPr lang="en-CA" altLang="zh-CN" dirty="0"/>
              <a:t> ] is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ciip_flag</a:t>
            </a:r>
            <a:r>
              <a:rPr lang="en-CA" altLang="zh-CN" dirty="0"/>
              <a:t>[ </a:t>
            </a:r>
            <a:r>
              <a:rPr lang="en-CA" altLang="zh-CN" dirty="0" err="1"/>
              <a:t>xCb</a:t>
            </a:r>
            <a:r>
              <a:rPr lang="en-CA" altLang="zh-CN" dirty="0"/>
              <a:t> ][ </a:t>
            </a:r>
            <a:r>
              <a:rPr lang="en-CA" altLang="zh-CN" dirty="0" err="1"/>
              <a:t>yCb</a:t>
            </a:r>
            <a:r>
              <a:rPr lang="en-CA" altLang="zh-CN" dirty="0"/>
              <a:t> ] is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BcwIdx</a:t>
            </a:r>
            <a:r>
              <a:rPr lang="en-CA" altLang="zh-CN" dirty="0"/>
              <a:t>[ </a:t>
            </a:r>
            <a:r>
              <a:rPr lang="en-CA" altLang="zh-CN" dirty="0" err="1"/>
              <a:t>xCb</a:t>
            </a:r>
            <a:r>
              <a:rPr lang="en-CA" altLang="zh-CN" dirty="0"/>
              <a:t> ][ </a:t>
            </a:r>
            <a:r>
              <a:rPr lang="en-CA" altLang="zh-CN" dirty="0" err="1"/>
              <a:t>yCb</a:t>
            </a:r>
            <a:r>
              <a:rPr lang="en-CA" altLang="zh-CN" dirty="0"/>
              <a:t> ] is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/>
              <a:t>luma_weight_l0_flag[ refIdxL0 ] and luma_weight_l1_flag[ refIdxL1 ] are both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cbWidth</a:t>
            </a:r>
            <a:r>
              <a:rPr lang="en-CA" altLang="zh-CN" dirty="0"/>
              <a:t> is greater than or equal to 8.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cbHeight</a:t>
            </a:r>
            <a:r>
              <a:rPr lang="en-CA" altLang="zh-CN" dirty="0"/>
              <a:t> is greater than or equal to 8.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cbHeight</a:t>
            </a:r>
            <a:r>
              <a:rPr lang="en-CA" altLang="zh-CN" dirty="0"/>
              <a:t> * </a:t>
            </a:r>
            <a:r>
              <a:rPr lang="en-CA" altLang="zh-CN" dirty="0" err="1"/>
              <a:t>cbWidth</a:t>
            </a:r>
            <a:r>
              <a:rPr lang="en-CA" altLang="zh-CN" dirty="0"/>
              <a:t> is greater than or equal to 128.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RefPicIsScaled</a:t>
            </a:r>
            <a:r>
              <a:rPr lang="en-CA" altLang="zh-CN" dirty="0"/>
              <a:t>[ 0 ][ refIdxL0 ] is equal to 0 and </a:t>
            </a:r>
            <a:r>
              <a:rPr lang="en-CA" altLang="zh-CN" dirty="0" err="1"/>
              <a:t>RefPicIsScaled</a:t>
            </a:r>
            <a:r>
              <a:rPr lang="en-CA" altLang="zh-CN" dirty="0"/>
              <a:t>[ 1 ][ refIdxL1 ] is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cIdx</a:t>
            </a:r>
            <a:r>
              <a:rPr lang="en-CA" altLang="zh-CN" dirty="0"/>
              <a:t> is equal to 0.</a:t>
            </a:r>
            <a:endParaRPr lang="zh-CN" altLang="zh-CN" dirty="0"/>
          </a:p>
          <a:p>
            <a:pPr>
              <a:lnSpc>
                <a:spcPct val="114000"/>
              </a:lnSpc>
            </a:pPr>
            <a:r>
              <a:rPr lang="en-CA" altLang="zh-CN" dirty="0"/>
              <a:t>Otherwise, </a:t>
            </a:r>
            <a:r>
              <a:rPr lang="en-CA" altLang="zh-CN" dirty="0" err="1"/>
              <a:t>bdofFlag</a:t>
            </a:r>
            <a:r>
              <a:rPr lang="en-CA" altLang="zh-CN" dirty="0"/>
              <a:t> is set equal to FALSE.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54166" y="2805146"/>
            <a:ext cx="8275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sign(mvL0[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xSbIdx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ySbIdx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][0]) * sign(mvL1[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xSbIdx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ySbIdx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][0]) is not larger than 0 or sign(mvL0[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xSbIdx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ySbIdx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][1]) * sign(mvL1[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xSbIdx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ySbIdx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][1]) is not larger than 0.</a:t>
            </a:r>
            <a:endParaRPr lang="zh-CN" altLang="zh-CN" sz="2000" dirty="0"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1549" y="893048"/>
            <a:ext cx="8707937" cy="205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CA" altLang="zh-CN" dirty="0"/>
              <a:t>If all of the following conditions are true, </a:t>
            </a:r>
            <a:r>
              <a:rPr lang="en-CA" altLang="zh-CN" dirty="0" err="1"/>
              <a:t>bdofFlag</a:t>
            </a:r>
            <a:r>
              <a:rPr lang="en-CA" altLang="zh-CN" dirty="0"/>
              <a:t> is set equal to TRUE.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pic_disable_bdof_flag</a:t>
            </a:r>
            <a:r>
              <a:rPr lang="en-CA" altLang="zh-CN" dirty="0"/>
              <a:t> is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/>
              <a:t>predFlagL0[ </a:t>
            </a:r>
            <a:r>
              <a:rPr lang="en-CA" altLang="zh-CN" dirty="0" err="1"/>
              <a:t>xSbIdx</a:t>
            </a:r>
            <a:r>
              <a:rPr lang="en-CA" altLang="zh-CN" dirty="0"/>
              <a:t> ][ </a:t>
            </a:r>
            <a:r>
              <a:rPr lang="en-CA" altLang="zh-CN" dirty="0" err="1"/>
              <a:t>ySbIdx</a:t>
            </a:r>
            <a:r>
              <a:rPr lang="en-CA" altLang="zh-CN" dirty="0"/>
              <a:t> ] and predFlagL1[ </a:t>
            </a:r>
            <a:r>
              <a:rPr lang="en-CA" altLang="zh-CN" dirty="0" err="1"/>
              <a:t>xSbIdx</a:t>
            </a:r>
            <a:r>
              <a:rPr lang="en-CA" altLang="zh-CN" dirty="0"/>
              <a:t> ][ </a:t>
            </a:r>
            <a:r>
              <a:rPr lang="en-CA" altLang="zh-CN" dirty="0" err="1"/>
              <a:t>ySbIdx</a:t>
            </a:r>
            <a:r>
              <a:rPr lang="en-CA" altLang="zh-CN" dirty="0"/>
              <a:t> ] are both equal to 1.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DiffPicOrderCnt</a:t>
            </a:r>
            <a:r>
              <a:rPr lang="en-CA" altLang="zh-CN" dirty="0"/>
              <a:t>( </a:t>
            </a:r>
            <a:r>
              <a:rPr lang="en-CA" altLang="zh-CN" dirty="0" err="1"/>
              <a:t>currPic</a:t>
            </a:r>
            <a:r>
              <a:rPr lang="en-CA" altLang="zh-CN" dirty="0"/>
              <a:t>, </a:t>
            </a:r>
            <a:r>
              <a:rPr lang="en-CA" altLang="zh-CN" dirty="0" err="1"/>
              <a:t>RefPicList</a:t>
            </a:r>
            <a:r>
              <a:rPr lang="en-CA" altLang="zh-CN" dirty="0"/>
              <a:t>[ 0 ][ refIdxL0 ] ) is equal to </a:t>
            </a:r>
            <a:r>
              <a:rPr lang="en-CA" altLang="zh-CN" dirty="0" err="1"/>
              <a:t>DiffPicOrderCnt</a:t>
            </a:r>
            <a:r>
              <a:rPr lang="en-CA" altLang="zh-CN" dirty="0"/>
              <a:t>( </a:t>
            </a:r>
            <a:r>
              <a:rPr lang="en-CA" altLang="zh-CN" dirty="0" err="1"/>
              <a:t>RefPicList</a:t>
            </a:r>
            <a:r>
              <a:rPr lang="en-CA" altLang="zh-CN" dirty="0"/>
              <a:t>[ 1 ][ refIdxL1 ], </a:t>
            </a:r>
            <a:r>
              <a:rPr lang="en-CA" altLang="zh-CN" dirty="0" err="1"/>
              <a:t>currPic</a:t>
            </a:r>
            <a:r>
              <a:rPr lang="en-CA" altLang="zh-CN" dirty="0"/>
              <a:t>).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RefPicList</a:t>
            </a:r>
            <a:r>
              <a:rPr lang="en-CA" altLang="zh-CN" dirty="0"/>
              <a:t>[ 0 ][ refIdxL0 ] is a short-term reference picture and </a:t>
            </a:r>
            <a:r>
              <a:rPr lang="en-CA" altLang="zh-CN" dirty="0" err="1"/>
              <a:t>RefPicList</a:t>
            </a:r>
            <a:r>
              <a:rPr lang="en-CA" altLang="zh-CN" dirty="0"/>
              <a:t>[ 1 ][ refIdxL1 ] is a short-term reference picture.</a:t>
            </a:r>
            <a:endParaRPr lang="zh-CN" altLang="zh-CN" dirty="0"/>
          </a:p>
        </p:txBody>
      </p:sp>
      <p:sp>
        <p:nvSpPr>
          <p:cNvPr id="7" name="文本框 6"/>
          <p:cNvSpPr txBox="1"/>
          <p:nvPr/>
        </p:nvSpPr>
        <p:spPr bwMode="auto">
          <a:xfrm>
            <a:off x="102841" y="600660"/>
            <a:ext cx="48762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CA" altLang="zh-CN" b="1" dirty="0"/>
              <a:t>Suggested changes to working draft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5647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269447"/>
              </p:ext>
            </p:extLst>
          </p:nvPr>
        </p:nvGraphicFramePr>
        <p:xfrm>
          <a:off x="1211581" y="1543048"/>
          <a:ext cx="6103619" cy="3280414"/>
        </p:xfrm>
        <a:graphic>
          <a:graphicData uri="http://schemas.openxmlformats.org/drawingml/2006/table">
            <a:tbl>
              <a:tblPr/>
              <a:tblGrid>
                <a:gridCol w="1455749">
                  <a:extLst>
                    <a:ext uri="{9D8B030D-6E8A-4147-A177-3AD203B41FA5}">
                      <a16:colId xmlns:a16="http://schemas.microsoft.com/office/drawing/2014/main" val="480965608"/>
                    </a:ext>
                  </a:extLst>
                </a:gridCol>
                <a:gridCol w="929574">
                  <a:extLst>
                    <a:ext uri="{9D8B030D-6E8A-4147-A177-3AD203B41FA5}">
                      <a16:colId xmlns:a16="http://schemas.microsoft.com/office/drawing/2014/main" val="3426215467"/>
                    </a:ext>
                  </a:extLst>
                </a:gridCol>
                <a:gridCol w="929574">
                  <a:extLst>
                    <a:ext uri="{9D8B030D-6E8A-4147-A177-3AD203B41FA5}">
                      <a16:colId xmlns:a16="http://schemas.microsoft.com/office/drawing/2014/main" val="1490981838"/>
                    </a:ext>
                  </a:extLst>
                </a:gridCol>
                <a:gridCol w="929574">
                  <a:extLst>
                    <a:ext uri="{9D8B030D-6E8A-4147-A177-3AD203B41FA5}">
                      <a16:colId xmlns:a16="http://schemas.microsoft.com/office/drawing/2014/main" val="1156818652"/>
                    </a:ext>
                  </a:extLst>
                </a:gridCol>
                <a:gridCol w="929574">
                  <a:extLst>
                    <a:ext uri="{9D8B030D-6E8A-4147-A177-3AD203B41FA5}">
                      <a16:colId xmlns:a16="http://schemas.microsoft.com/office/drawing/2014/main" val="1673517684"/>
                    </a:ext>
                  </a:extLst>
                </a:gridCol>
                <a:gridCol w="929574">
                  <a:extLst>
                    <a:ext uri="{9D8B030D-6E8A-4147-A177-3AD203B41FA5}">
                      <a16:colId xmlns:a16="http://schemas.microsoft.com/office/drawing/2014/main" val="576023359"/>
                    </a:ext>
                  </a:extLst>
                </a:gridCol>
              </a:tblGrid>
              <a:tr h="459812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3536945"/>
                  </a:ext>
                </a:extLst>
              </a:tr>
              <a:tr h="459812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VTM-7.0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8278688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5931146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1495586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6120631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141884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107336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7836125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155436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98.8%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744201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0715277"/>
                  </a:ext>
                </a:extLst>
              </a:tr>
            </a:tbl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289FA821-476B-4210-AEA2-B3A3BAB5F718}"/>
              </a:ext>
            </a:extLst>
          </p:cNvPr>
          <p:cNvSpPr/>
          <p:nvPr/>
        </p:nvSpPr>
        <p:spPr>
          <a:xfrm>
            <a:off x="1171865" y="5314952"/>
            <a:ext cx="35456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dirty="0"/>
              <a:t>BDOF is off in the LDB configuration.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644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Conclusion</a:t>
            </a:r>
            <a:endParaRPr lang="zh-CN" altLang="en-US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1441EB34-FB76-434B-AC61-DA4FCC0626B3}"/>
              </a:ext>
            </a:extLst>
          </p:cNvPr>
          <p:cNvSpPr txBox="1">
            <a:spLocks/>
          </p:cNvSpPr>
          <p:nvPr/>
        </p:nvSpPr>
        <p:spPr bwMode="auto">
          <a:xfrm>
            <a:off x="492333" y="903643"/>
            <a:ext cx="8291809" cy="49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150000"/>
              </a:lnSpc>
            </a:pPr>
            <a:r>
              <a:rPr lang="en-CA" altLang="zh-CN" dirty="0"/>
              <a:t>BDOF enable restriction by utilizing the sign of forward and backward motion vectors. </a:t>
            </a:r>
          </a:p>
          <a:p>
            <a:pPr hangingPunct="0">
              <a:lnSpc>
                <a:spcPct val="150000"/>
              </a:lnSpc>
            </a:pPr>
            <a:r>
              <a:rPr lang="en-CA" altLang="zh-CN" dirty="0"/>
              <a:t>A small </a:t>
            </a:r>
            <a:r>
              <a:rPr lang="en-US" altLang="zh-CN" dirty="0"/>
              <a:t>reduced decoding time. </a:t>
            </a:r>
          </a:p>
          <a:p>
            <a:pPr hangingPunct="0">
              <a:lnSpc>
                <a:spcPct val="150000"/>
              </a:lnSpc>
            </a:pPr>
            <a:r>
              <a:rPr lang="en-US" altLang="zh-CN" dirty="0"/>
              <a:t>No </a:t>
            </a:r>
            <a:r>
              <a:rPr lang="en-CA" altLang="zh-CN" dirty="0"/>
              <a:t>coding efficiency loss.</a:t>
            </a:r>
          </a:p>
          <a:p>
            <a:pPr hangingPunct="0">
              <a:lnSpc>
                <a:spcPct val="150000"/>
              </a:lnSpc>
            </a:pPr>
            <a:endParaRPr lang="en-CA" altLang="zh-CN" dirty="0"/>
          </a:p>
          <a:p>
            <a:pPr hangingPunct="0">
              <a:lnSpc>
                <a:spcPct val="150000"/>
              </a:lnSpc>
            </a:pPr>
            <a:endParaRPr lang="en-CA" altLang="zh-CN" dirty="0"/>
          </a:p>
          <a:p>
            <a:pPr hangingPunct="0">
              <a:lnSpc>
                <a:spcPct val="150000"/>
              </a:lnSpc>
            </a:pP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Recommend to adopt into VVC. 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Thanks crosschecking by Alibaba</a:t>
            </a:r>
            <a:endParaRPr lang="en-US" altLang="zh-CN" b="1" dirty="0">
              <a:solidFill>
                <a:srgbClr val="004C97"/>
              </a:solidFill>
            </a:endParaRP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91273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22931841"/>
      </p:ext>
    </p:extLst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新实验室模板.ppt [兼容模式]" id="{69AC4300-3308-49E2-8F59-BC9ABEAF3782}" vid="{36F8B325-DCC4-44F0-BEAA-FF3F39C2068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28359</TotalTime>
  <Words>580</Words>
  <Application>Microsoft Office PowerPoint</Application>
  <PresentationFormat>全屏显示(4:3)</PresentationFormat>
  <Paragraphs>110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Unicode MS</vt:lpstr>
      <vt:lpstr>等线</vt:lpstr>
      <vt:lpstr>宋体</vt:lpstr>
      <vt:lpstr>Arial</vt:lpstr>
      <vt:lpstr>Arial Black</vt:lpstr>
      <vt:lpstr>Eras Demi ITC</vt:lpstr>
      <vt:lpstr>新实验室模板</vt:lpstr>
      <vt:lpstr>JVET-Q0455:  On CU-level BDOF enable condition</vt:lpstr>
      <vt:lpstr>Proposed Modification</vt:lpstr>
      <vt:lpstr>Proposed Modification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15902382@qq.com</cp:lastModifiedBy>
  <cp:revision>505</cp:revision>
  <dcterms:created xsi:type="dcterms:W3CDTF">2018-12-28T13:08:43Z</dcterms:created>
  <dcterms:modified xsi:type="dcterms:W3CDTF">2020-01-09T19:24:54Z</dcterms:modified>
</cp:coreProperties>
</file>