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461" r:id="rId2"/>
    <p:sldId id="473" r:id="rId3"/>
    <p:sldId id="487" r:id="rId4"/>
    <p:sldId id="472" r:id="rId5"/>
    <p:sldId id="480" r:id="rId6"/>
    <p:sldId id="488" r:id="rId7"/>
    <p:sldId id="489" r:id="rId8"/>
    <p:sldId id="462" r:id="rId9"/>
    <p:sldId id="463" r:id="rId10"/>
    <p:sldId id="486" r:id="rId11"/>
    <p:sldId id="490" r:id="rId12"/>
    <p:sldId id="491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4C97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133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631" y="1362509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JVET-Q0453: </a:t>
            </a:r>
            <a:r>
              <a:rPr lang="en-CA" altLang="zh-CN" dirty="0"/>
              <a:t>Modification of LFNST for MIP coded block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Wenhan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Qiao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60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8349" y="2567240"/>
            <a:ext cx="9064960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/>
              <a:t>For MIP coded </a:t>
            </a:r>
            <a:r>
              <a:rPr lang="en-CA" altLang="zh-CN" sz="2000" dirty="0" smtClean="0"/>
              <a:t>block:</a:t>
            </a:r>
            <a:endParaRPr lang="en-CA" altLang="zh-CN" sz="2000" dirty="0"/>
          </a:p>
          <a:p>
            <a:pPr marL="2667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zh-CN" altLang="zh-CN" sz="2000" dirty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smtClean="0"/>
              <a:t>    </a:t>
            </a:r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 smtClean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 smtClean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sz="2000" dirty="0" smtClean="0"/>
          </a:p>
          <a:p>
            <a:pPr lvl="0" algn="just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smtClean="0"/>
              <a:t>   LFNST transpose flag is equal to !</a:t>
            </a:r>
            <a:r>
              <a:rPr lang="en-CA" altLang="zh-CN" sz="2000" dirty="0" err="1" smtClean="0"/>
              <a:t>intra_mip_transposed</a:t>
            </a:r>
            <a:r>
              <a:rPr lang="en-CA" altLang="zh-CN" sz="2000" dirty="0" smtClean="0"/>
              <a:t> </a:t>
            </a:r>
            <a:r>
              <a:rPr lang="en-CA" altLang="zh-CN" sz="2000" dirty="0"/>
              <a:t>[ </a:t>
            </a:r>
            <a:r>
              <a:rPr lang="en-CA" altLang="zh-CN" sz="2000" dirty="0" err="1"/>
              <a:t>xTbY</a:t>
            </a:r>
            <a:r>
              <a:rPr lang="en-CA" altLang="zh-CN" sz="2000" dirty="0"/>
              <a:t> ][ </a:t>
            </a:r>
            <a:r>
              <a:rPr lang="en-CA" altLang="zh-CN" sz="2000" dirty="0" err="1"/>
              <a:t>yTbY</a:t>
            </a:r>
            <a:r>
              <a:rPr lang="en-CA" altLang="zh-CN" sz="2000" dirty="0"/>
              <a:t> </a:t>
            </a:r>
            <a:r>
              <a:rPr lang="en-CA" altLang="zh-CN" sz="2000" dirty="0" smtClean="0"/>
              <a:t>]</a:t>
            </a:r>
            <a:endParaRPr lang="en-CA" altLang="zh-CN" sz="20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314036" y="979055"/>
            <a:ext cx="85990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In JVET-Q0446, </a:t>
            </a:r>
            <a:r>
              <a:rPr lang="en-CA" altLang="zh-CN" dirty="0" smtClean="0"/>
              <a:t>MIP </a:t>
            </a:r>
            <a:r>
              <a:rPr lang="en-CA" altLang="zh-CN" dirty="0"/>
              <a:t>with </a:t>
            </a:r>
            <a:r>
              <a:rPr lang="en-CA" altLang="zh-CN" dirty="0" smtClean="0"/>
              <a:t>constant is proposed and </a:t>
            </a:r>
            <a:r>
              <a:rPr lang="en-CA" altLang="zh-CN" dirty="0"/>
              <a:t>the MIP-matrices of </a:t>
            </a:r>
            <a:r>
              <a:rPr lang="en-CA" altLang="zh-CN" dirty="0" err="1"/>
              <a:t>mipSizId</a:t>
            </a:r>
            <a:r>
              <a:rPr lang="en-CA" altLang="zh-CN" dirty="0"/>
              <a:t>=0 and </a:t>
            </a:r>
            <a:r>
              <a:rPr lang="en-CA" altLang="zh-CN" dirty="0" err="1"/>
              <a:t>mipSizeId</a:t>
            </a:r>
            <a:r>
              <a:rPr lang="en-CA" altLang="zh-CN" dirty="0"/>
              <a:t>=2 were </a:t>
            </a:r>
            <a:r>
              <a:rPr lang="en-CA" altLang="zh-CN" dirty="0" smtClean="0"/>
              <a:t>retrained.</a:t>
            </a:r>
          </a:p>
          <a:p>
            <a:endParaRPr lang="en-CA" altLang="zh-CN" dirty="0"/>
          </a:p>
          <a:p>
            <a:r>
              <a:rPr lang="en-US" altLang="zh-CN" dirty="0"/>
              <a:t>Based on </a:t>
            </a:r>
            <a:r>
              <a:rPr lang="en-US" altLang="zh-CN" dirty="0" smtClean="0"/>
              <a:t>JVET-Q0446, the </a:t>
            </a:r>
            <a:r>
              <a:rPr lang="en-US" altLang="zh-CN" dirty="0" err="1" smtClean="0"/>
              <a:t>methed</a:t>
            </a:r>
            <a:r>
              <a:rPr lang="en-US" altLang="zh-CN" dirty="0" smtClean="0"/>
              <a:t> of LFNST transform set and LFNST transpose flag determination is modified as follows:</a:t>
            </a:r>
            <a:endParaRPr lang="zh-CN" altLang="en-US" dirty="0" smtClean="0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840558"/>
              </p:ext>
            </p:extLst>
          </p:nvPr>
        </p:nvGraphicFramePr>
        <p:xfrm>
          <a:off x="520602" y="3110719"/>
          <a:ext cx="4365433" cy="1985792"/>
        </p:xfrm>
        <a:graphic>
          <a:graphicData uri="http://schemas.openxmlformats.org/drawingml/2006/table">
            <a:tbl>
              <a:tblPr bandRow="1">
                <a:tableStyleId>{2A488322-F2BA-4B5B-9748-0D474271808F}</a:tableStyleId>
              </a:tblPr>
              <a:tblGrid>
                <a:gridCol w="2960342">
                  <a:extLst>
                    <a:ext uri="{9D8B030D-6E8A-4147-A177-3AD203B41FA5}">
                      <a16:colId xmlns:a16="http://schemas.microsoft.com/office/drawing/2014/main" val="1196349622"/>
                    </a:ext>
                  </a:extLst>
                </a:gridCol>
                <a:gridCol w="1405091">
                  <a:extLst>
                    <a:ext uri="{9D8B030D-6E8A-4147-A177-3AD203B41FA5}">
                      <a16:colId xmlns:a16="http://schemas.microsoft.com/office/drawing/2014/main" val="1600232420"/>
                    </a:ext>
                  </a:extLst>
                </a:gridCol>
              </a:tblGrid>
              <a:tr h="286650"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altLang="zh-CN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intra_mip_mode[ xTbY ][ yTbY ] 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lfnstTrSetIdx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7759410"/>
                  </a:ext>
                </a:extLst>
              </a:tr>
              <a:tr h="2539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072664"/>
                  </a:ext>
                </a:extLst>
              </a:tr>
              <a:tr h="286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171964"/>
                  </a:ext>
                </a:extLst>
              </a:tr>
              <a:tr h="286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3591918"/>
                  </a:ext>
                </a:extLst>
              </a:tr>
              <a:tr h="2782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5464397"/>
                  </a:ext>
                </a:extLst>
              </a:tr>
              <a:tr h="286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5537364"/>
                  </a:ext>
                </a:extLst>
              </a:tr>
              <a:tr h="286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8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5793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3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 smtClean="0"/>
              <a:t>Appendix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81131"/>
              </p:ext>
            </p:extLst>
          </p:nvPr>
        </p:nvGraphicFramePr>
        <p:xfrm>
          <a:off x="825278" y="2503054"/>
          <a:ext cx="6628465" cy="26966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1765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JVET-Q0446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81932" y="1304775"/>
            <a:ext cx="7358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Anchor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 JVET-Q0446(MIP with constant shifts and offsets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)</a:t>
            </a: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Test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 the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proposed 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test1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based on JVET-Q0446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183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 smtClean="0"/>
              <a:t>Appendix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84733"/>
              </p:ext>
            </p:extLst>
          </p:nvPr>
        </p:nvGraphicFramePr>
        <p:xfrm>
          <a:off x="825278" y="2503054"/>
          <a:ext cx="6628465" cy="26966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1765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JVET-Q0446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81932" y="1304775"/>
            <a:ext cx="7358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Anchor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 JVET-Q0446(MIP with constant shifts and offsets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)</a:t>
            </a: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Test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 the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proposed 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test2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based on JVET-Q0446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9161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LFNST in </a:t>
            </a:r>
            <a:r>
              <a:rPr lang="en-US" altLang="zh-CN" b="1" dirty="0"/>
              <a:t>VVC</a:t>
            </a:r>
            <a:endParaRPr lang="zh-CN" altLang="en-US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215360"/>
              </p:ext>
            </p:extLst>
          </p:nvPr>
        </p:nvGraphicFramePr>
        <p:xfrm>
          <a:off x="1093504" y="1513538"/>
          <a:ext cx="6360241" cy="2568937"/>
        </p:xfrm>
        <a:graphic>
          <a:graphicData uri="http://schemas.openxmlformats.org/drawingml/2006/table">
            <a:tbl>
              <a:tblPr bandRow="1">
                <a:tableStyleId>{2A488322-F2BA-4B5B-9748-0D474271808F}</a:tableStyleId>
              </a:tblPr>
              <a:tblGrid>
                <a:gridCol w="4313085">
                  <a:extLst>
                    <a:ext uri="{9D8B030D-6E8A-4147-A177-3AD203B41FA5}">
                      <a16:colId xmlns:a16="http://schemas.microsoft.com/office/drawing/2014/main" val="1196349622"/>
                    </a:ext>
                  </a:extLst>
                </a:gridCol>
                <a:gridCol w="2047156">
                  <a:extLst>
                    <a:ext uri="{9D8B030D-6E8A-4147-A177-3AD203B41FA5}">
                      <a16:colId xmlns:a16="http://schemas.microsoft.com/office/drawing/2014/main" val="1600232420"/>
                    </a:ext>
                  </a:extLst>
                </a:gridCol>
              </a:tblGrid>
              <a:tr h="325765"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IntraPredMode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lfnstTrSetIdx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7759410"/>
                  </a:ext>
                </a:extLst>
              </a:tr>
              <a:tr h="2885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 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072664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 &lt;= predModeIntra &lt;= 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171964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2 &lt;= </a:t>
                      </a: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&lt;= 12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3591918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13 &lt;= </a:t>
                      </a: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&lt;= 23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5464397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24 &lt;= </a:t>
                      </a: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&lt;= 44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5537364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45 &lt;= </a:t>
                      </a: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&lt;= 55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5793890"/>
                  </a:ext>
                </a:extLst>
              </a:tr>
              <a:tr h="3257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56 &lt;= </a:t>
                      </a:r>
                      <a:r>
                        <a:rPr lang="en-CA" sz="1400" dirty="0" err="1">
                          <a:effectLst/>
                        </a:rPr>
                        <a:t>predModeIntra</a:t>
                      </a:r>
                      <a:r>
                        <a:rPr lang="en-CA" sz="1400" dirty="0">
                          <a:effectLst/>
                        </a:rPr>
                        <a:t> &lt;= 80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6571805"/>
                  </a:ext>
                </a:extLst>
              </a:tr>
            </a:tbl>
          </a:graphicData>
        </a:graphic>
      </p:graphicFrame>
      <p:sp>
        <p:nvSpPr>
          <p:cNvPr id="80" name="矩形 79"/>
          <p:cNvSpPr/>
          <p:nvPr/>
        </p:nvSpPr>
        <p:spPr>
          <a:xfrm>
            <a:off x="197577" y="922252"/>
            <a:ext cx="8276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The </a:t>
            </a:r>
            <a:r>
              <a:rPr lang="en-CA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LFNST transform set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 is selected by </a:t>
            </a:r>
            <a:r>
              <a:rPr lang="en-CA" altLang="zh-CN" sz="2000" b="1" dirty="0" err="1" smtClean="0">
                <a:latin typeface="Times New Roman" panose="02020603050405020304" pitchFamily="18" charset="0"/>
                <a:ea typeface="等线" panose="02010600030101010101" pitchFamily="2" charset="-122"/>
              </a:rPr>
              <a:t>predModeIntra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endParaRPr lang="zh-CN" altLang="zh-CN" sz="20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8349" y="4641267"/>
            <a:ext cx="8534400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The </a:t>
            </a:r>
            <a:r>
              <a:rPr lang="en-CA" altLang="zh-CN" sz="2000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LFNST transpose </a:t>
            </a:r>
            <a:r>
              <a:rPr lang="en-CA" altLang="zh-CN" sz="2000" b="1" dirty="0">
                <a:latin typeface="Times New Roman" panose="02020603050405020304" pitchFamily="18" charset="0"/>
                <a:ea typeface="等线" panose="02010600030101010101" pitchFamily="2" charset="-122"/>
              </a:rPr>
              <a:t>flag </a:t>
            </a:r>
            <a:r>
              <a:rPr lang="en-CA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is determined by </a:t>
            </a:r>
            <a:r>
              <a:rPr lang="en-CA" altLang="zh-CN" sz="2000" b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predModeIntra</a:t>
            </a:r>
            <a:r>
              <a:rPr lang="en-CA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 :</a:t>
            </a:r>
            <a:endParaRPr lang="zh-CN" altLang="zh-CN" sz="20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spcBef>
                <a:spcPts val="680"/>
              </a:spcBef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if </a:t>
            </a:r>
            <a:r>
              <a:rPr lang="en-CA" altLang="zh-CN" sz="20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predModeIntra</a:t>
            </a:r>
            <a:r>
              <a:rPr lang="en-CA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34,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the </a:t>
            </a:r>
            <a:r>
              <a:rPr lang="en-CA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transform coefficients transpose flag is set to 0</a:t>
            </a:r>
            <a:endParaRPr lang="zh-CN" altLang="zh-CN" sz="20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else, the </a:t>
            </a:r>
            <a:r>
              <a:rPr lang="en-CA" altLang="zh-CN" sz="2000" dirty="0">
                <a:latin typeface="Times New Roman" panose="02020603050405020304" pitchFamily="18" charset="0"/>
                <a:ea typeface="等线" panose="02010600030101010101" pitchFamily="2" charset="-122"/>
              </a:rPr>
              <a:t>transform coefficients transpose flag is set to 1</a:t>
            </a:r>
            <a:endParaRPr lang="zh-CN" altLang="zh-CN" sz="20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1368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LFNST for MIP coded blocks in </a:t>
            </a:r>
            <a:r>
              <a:rPr lang="en-US" altLang="zh-CN" b="1" dirty="0"/>
              <a:t>VVC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3244" y="838973"/>
            <a:ext cx="81572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LFNST is enabled for an MIP block with its width and height greater than or equal to </a:t>
            </a:r>
            <a:r>
              <a:rPr lang="en-US" altLang="zh-CN" sz="2000" dirty="0" smtClean="0"/>
              <a:t>16.</a:t>
            </a:r>
          </a:p>
          <a:p>
            <a:endParaRPr lang="en-CA" altLang="zh-CN" sz="20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839823"/>
              </p:ext>
            </p:extLst>
          </p:nvPr>
        </p:nvGraphicFramePr>
        <p:xfrm>
          <a:off x="1089170" y="2057738"/>
          <a:ext cx="5598680" cy="24526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1276">
                  <a:extLst>
                    <a:ext uri="{9D8B030D-6E8A-4147-A177-3AD203B41FA5}">
                      <a16:colId xmlns:a16="http://schemas.microsoft.com/office/drawing/2014/main" val="2800555466"/>
                    </a:ext>
                  </a:extLst>
                </a:gridCol>
                <a:gridCol w="1144834">
                  <a:extLst>
                    <a:ext uri="{9D8B030D-6E8A-4147-A177-3AD203B41FA5}">
                      <a16:colId xmlns:a16="http://schemas.microsoft.com/office/drawing/2014/main" val="1550195124"/>
                    </a:ext>
                  </a:extLst>
                </a:gridCol>
                <a:gridCol w="1146764">
                  <a:extLst>
                    <a:ext uri="{9D8B030D-6E8A-4147-A177-3AD203B41FA5}">
                      <a16:colId xmlns:a16="http://schemas.microsoft.com/office/drawing/2014/main" val="4030973893"/>
                    </a:ext>
                  </a:extLst>
                </a:gridCol>
                <a:gridCol w="1146764">
                  <a:extLst>
                    <a:ext uri="{9D8B030D-6E8A-4147-A177-3AD203B41FA5}">
                      <a16:colId xmlns:a16="http://schemas.microsoft.com/office/drawing/2014/main" val="2303989059"/>
                    </a:ext>
                  </a:extLst>
                </a:gridCol>
                <a:gridCol w="1139042">
                  <a:extLst>
                    <a:ext uri="{9D8B030D-6E8A-4147-A177-3AD203B41FA5}">
                      <a16:colId xmlns:a16="http://schemas.microsoft.com/office/drawing/2014/main" val="3922555685"/>
                    </a:ext>
                  </a:extLst>
                </a:gridCol>
              </a:tblGrid>
              <a:tr h="4905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32×4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124451"/>
                  </a:ext>
                </a:extLst>
              </a:tr>
              <a:tr h="4905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32×8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421021"/>
                  </a:ext>
                </a:extLst>
              </a:tr>
              <a:tr h="4905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FFFF00"/>
                          </a:solidFill>
                          <a:effectLst/>
                        </a:rPr>
                        <a:t>16×16</a:t>
                      </a:r>
                      <a:endParaRPr lang="zh-CN" sz="1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945785"/>
                  </a:ext>
                </a:extLst>
              </a:tr>
              <a:tr h="4905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775846"/>
                  </a:ext>
                </a:extLst>
              </a:tr>
              <a:tr h="4905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4×64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8×64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258362"/>
                  </a:ext>
                </a:extLst>
              </a:tr>
            </a:tbl>
          </a:graphicData>
        </a:graphic>
      </p:graphicFrame>
      <p:cxnSp>
        <p:nvCxnSpPr>
          <p:cNvPr id="10" name="直接箭头连接符 9"/>
          <p:cNvCxnSpPr/>
          <p:nvPr/>
        </p:nvCxnSpPr>
        <p:spPr>
          <a:xfrm flipV="1">
            <a:off x="1456575" y="1827879"/>
            <a:ext cx="30480" cy="345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 bwMode="auto">
          <a:xfrm>
            <a:off x="1456575" y="1644699"/>
            <a:ext cx="2021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err="1" smtClean="0">
                <a:solidFill>
                  <a:schemeClr val="accent1"/>
                </a:solidFill>
              </a:rPr>
              <a:t>mipSizeId</a:t>
            </a:r>
            <a:r>
              <a:rPr lang="en-US" altLang="zh-CN" b="1" dirty="0" smtClean="0">
                <a:solidFill>
                  <a:schemeClr val="accent1"/>
                </a:solidFill>
              </a:rPr>
              <a:t>=0</a:t>
            </a:r>
            <a:endParaRPr lang="zh-CN" altLang="en-US" b="1" dirty="0" smtClean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076532" y="1644699"/>
            <a:ext cx="2021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err="1" smtClean="0">
                <a:solidFill>
                  <a:schemeClr val="accent2"/>
                </a:solidFill>
              </a:rPr>
              <a:t>mipSizeId</a:t>
            </a:r>
            <a:r>
              <a:rPr lang="en-US" altLang="zh-CN" b="1" dirty="0" smtClean="0">
                <a:solidFill>
                  <a:schemeClr val="accent2"/>
                </a:solidFill>
              </a:rPr>
              <a:t>=1</a:t>
            </a:r>
            <a:endParaRPr lang="zh-CN" altLang="en-US" b="1" dirty="0" smtClean="0">
              <a:solidFill>
                <a:schemeClr val="accent2"/>
              </a:solidFill>
            </a:endParaRPr>
          </a:p>
        </p:txBody>
      </p:sp>
      <p:cxnSp>
        <p:nvCxnSpPr>
          <p:cNvPr id="14" name="直接箭头连接符 13"/>
          <p:cNvCxnSpPr>
            <a:endCxn id="12" idx="1"/>
          </p:cNvCxnSpPr>
          <p:nvPr/>
        </p:nvCxnSpPr>
        <p:spPr>
          <a:xfrm flipV="1">
            <a:off x="2939935" y="1813976"/>
            <a:ext cx="136597" cy="359343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 bwMode="auto">
          <a:xfrm>
            <a:off x="6886532" y="2457259"/>
            <a:ext cx="20218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err="1" smtClean="0">
                <a:solidFill>
                  <a:schemeClr val="accent3">
                    <a:lumMod val="50000"/>
                  </a:schemeClr>
                </a:solidFill>
              </a:rPr>
              <a:t>mipSizeId</a:t>
            </a: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</a:rPr>
              <a:t>=2</a:t>
            </a:r>
            <a:endParaRPr lang="zh-CN" altLang="en-US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6607695" y="2660361"/>
            <a:ext cx="278837" cy="224158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83244" y="5119393"/>
            <a:ext cx="8953120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In VVC, </a:t>
            </a:r>
            <a:r>
              <a:rPr lang="en-US" altLang="zh-CN" sz="2000" b="1" dirty="0"/>
              <a:t>MIP</a:t>
            </a:r>
            <a:r>
              <a:rPr lang="en-US" altLang="zh-CN" sz="2000" dirty="0"/>
              <a:t> is treated as PLANAR </a:t>
            </a:r>
            <a:r>
              <a:rPr lang="en-US" altLang="zh-CN" sz="2000" dirty="0">
                <a:sym typeface="Wingdings" pitchFamily="2" charset="2"/>
              </a:rPr>
              <a:t>,using </a:t>
            </a:r>
            <a:r>
              <a:rPr lang="en-CA" altLang="zh-CN" sz="2000" b="1" dirty="0"/>
              <a:t>LFNST transform set 0 </a:t>
            </a:r>
            <a:r>
              <a:rPr lang="en-CA" altLang="zh-CN" sz="2000" dirty="0"/>
              <a:t>and </a:t>
            </a:r>
            <a:r>
              <a:rPr lang="en-CA" altLang="zh-CN" sz="2000" b="1" dirty="0" smtClean="0"/>
              <a:t>LFNST transpose </a:t>
            </a:r>
            <a:r>
              <a:rPr lang="en-CA" altLang="zh-CN" sz="2000" b="1" dirty="0"/>
              <a:t>flag </a:t>
            </a:r>
            <a:r>
              <a:rPr lang="en-CA" altLang="zh-CN" sz="2000" b="1" dirty="0" smtClean="0"/>
              <a:t>0</a:t>
            </a:r>
            <a:r>
              <a:rPr lang="en-CA" altLang="zh-CN" sz="2000" dirty="0" smtClean="0"/>
              <a:t>.</a:t>
            </a:r>
            <a:endParaRPr lang="en-CA" altLang="zh-CN" sz="2000" dirty="0"/>
          </a:p>
        </p:txBody>
      </p:sp>
    </p:spTree>
    <p:extLst>
      <p:ext uri="{BB962C8B-B14F-4D97-AF65-F5344CB8AC3E}">
        <p14:creationId xmlns:p14="http://schemas.microsoft.com/office/powerpoint/2010/main" val="82795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Proposed test1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110836" y="750670"/>
            <a:ext cx="91401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dirty="0"/>
              <a:t>S</a:t>
            </a:r>
            <a:r>
              <a:rPr lang="en-US" altLang="zh-CN" sz="2000" dirty="0" smtClean="0"/>
              <a:t>elect </a:t>
            </a:r>
            <a:r>
              <a:rPr lang="en-US" altLang="zh-CN" sz="2000" dirty="0"/>
              <a:t>the LFNST transform set by MIP mode </a:t>
            </a:r>
            <a:r>
              <a:rPr lang="en-US" altLang="zh-CN" sz="2000" dirty="0" err="1"/>
              <a:t>idx</a:t>
            </a:r>
            <a:r>
              <a:rPr lang="en-US" altLang="zh-CN" sz="2000" dirty="0"/>
              <a:t>  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(</a:t>
            </a:r>
            <a:r>
              <a:rPr lang="en-US" altLang="zh-CN" sz="2000" dirty="0" err="1"/>
              <a:t>intra_mip_mode</a:t>
            </a:r>
            <a:r>
              <a:rPr lang="en-US" altLang="zh-CN" sz="2000" dirty="0"/>
              <a:t>[ </a:t>
            </a:r>
            <a:r>
              <a:rPr lang="en-US" altLang="zh-CN" sz="2000" dirty="0" err="1"/>
              <a:t>xTbY</a:t>
            </a:r>
            <a:r>
              <a:rPr lang="en-US" altLang="zh-CN" sz="2000" dirty="0"/>
              <a:t> ][ </a:t>
            </a:r>
            <a:r>
              <a:rPr lang="en-US" altLang="zh-CN" sz="2000" dirty="0" err="1"/>
              <a:t>yTbY</a:t>
            </a:r>
            <a:r>
              <a:rPr lang="en-US" altLang="zh-CN" sz="2000" dirty="0"/>
              <a:t> ]).</a:t>
            </a:r>
            <a:endParaRPr lang="zh-CN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496830"/>
              </p:ext>
            </p:extLst>
          </p:nvPr>
        </p:nvGraphicFramePr>
        <p:xfrm>
          <a:off x="982421" y="2144784"/>
          <a:ext cx="5326016" cy="1880033"/>
        </p:xfrm>
        <a:graphic>
          <a:graphicData uri="http://schemas.openxmlformats.org/drawingml/2006/table">
            <a:tbl>
              <a:tblPr bandRow="1">
                <a:tableStyleId>{2A488322-F2BA-4B5B-9748-0D474271808F}</a:tableStyleId>
              </a:tblPr>
              <a:tblGrid>
                <a:gridCol w="3611744">
                  <a:extLst>
                    <a:ext uri="{9D8B030D-6E8A-4147-A177-3AD203B41FA5}">
                      <a16:colId xmlns:a16="http://schemas.microsoft.com/office/drawing/2014/main" val="1196349622"/>
                    </a:ext>
                  </a:extLst>
                </a:gridCol>
                <a:gridCol w="1714272">
                  <a:extLst>
                    <a:ext uri="{9D8B030D-6E8A-4147-A177-3AD203B41FA5}">
                      <a16:colId xmlns:a16="http://schemas.microsoft.com/office/drawing/2014/main" val="1600232420"/>
                    </a:ext>
                  </a:extLst>
                </a:gridCol>
              </a:tblGrid>
              <a:tr h="234113"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altLang="zh-CN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intra_mip_mode[ xTbY ][ yTbY ] 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lfnstTrSetIdx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7759410"/>
                  </a:ext>
                </a:extLst>
              </a:tr>
              <a:tr h="2073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9072664"/>
                  </a:ext>
                </a:extLst>
              </a:tr>
              <a:tr h="2341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171964"/>
                  </a:ext>
                </a:extLst>
              </a:tr>
              <a:tr h="2341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3591918"/>
                  </a:ext>
                </a:extLst>
              </a:tr>
              <a:tr h="2272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5464397"/>
                  </a:ext>
                </a:extLst>
              </a:tr>
              <a:tr h="2341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5537364"/>
                  </a:ext>
                </a:extLst>
              </a:tr>
              <a:tr h="2341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</a:rPr>
                        <a:t>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8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5793890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39594" y="1697703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/>
              <a:t>For MIP coded block:</a:t>
            </a:r>
          </a:p>
        </p:txBody>
      </p:sp>
      <p:sp>
        <p:nvSpPr>
          <p:cNvPr id="3" name="矩形 2"/>
          <p:cNvSpPr/>
          <p:nvPr/>
        </p:nvSpPr>
        <p:spPr>
          <a:xfrm>
            <a:off x="208349" y="4482083"/>
            <a:ext cx="96468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auto" hangingPunct="1"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Determine </a:t>
            </a:r>
            <a:r>
              <a:rPr lang="en-US" altLang="zh-CN" sz="2000" dirty="0"/>
              <a:t>the LFNST transpose flag by MIP transpose flag (</a:t>
            </a:r>
            <a:r>
              <a:rPr lang="en-US" altLang="zh-CN" sz="2000" dirty="0" err="1"/>
              <a:t>intra_mip_transposed</a:t>
            </a:r>
            <a:r>
              <a:rPr lang="en-US" altLang="zh-CN" sz="2000" dirty="0"/>
              <a:t> [ </a:t>
            </a:r>
            <a:r>
              <a:rPr lang="en-US" altLang="zh-CN" sz="2000" dirty="0" err="1"/>
              <a:t>xTbY</a:t>
            </a:r>
            <a:r>
              <a:rPr lang="en-US" altLang="zh-CN" sz="2000" dirty="0"/>
              <a:t> ][ </a:t>
            </a:r>
            <a:r>
              <a:rPr lang="en-US" altLang="zh-CN" sz="2000" dirty="0" err="1"/>
              <a:t>yTbY</a:t>
            </a:r>
            <a:r>
              <a:rPr lang="en-US" altLang="zh-CN" sz="2000" dirty="0"/>
              <a:t> </a:t>
            </a:r>
            <a:r>
              <a:rPr lang="en-US" altLang="zh-CN" sz="2000" dirty="0" smtClean="0"/>
              <a:t>]).</a:t>
            </a:r>
          </a:p>
          <a:p>
            <a:pPr lvl="0" fontAlgn="auto" hangingPunct="1"/>
            <a:endParaRPr lang="en-US" altLang="zh-CN" sz="2000" dirty="0"/>
          </a:p>
          <a:p>
            <a:pPr fontAlgn="auto" hangingPunct="1"/>
            <a:r>
              <a:rPr lang="en-US" altLang="zh-CN" sz="2000" dirty="0" smtClean="0"/>
              <a:t>     </a:t>
            </a:r>
          </a:p>
          <a:p>
            <a:pPr fontAlgn="auto" hangingPunct="1"/>
            <a:r>
              <a:rPr lang="en-CA" altLang="zh-CN" sz="2000" dirty="0" smtClean="0"/>
              <a:t>       LFNST </a:t>
            </a:r>
            <a:r>
              <a:rPr lang="en-CA" altLang="zh-CN" sz="2000" dirty="0"/>
              <a:t>transpose flag </a:t>
            </a:r>
            <a:r>
              <a:rPr lang="en-US" altLang="zh-CN" sz="2000" dirty="0" smtClean="0"/>
              <a:t>= </a:t>
            </a:r>
            <a:r>
              <a:rPr lang="en-CA" altLang="zh-CN" sz="2000" dirty="0" err="1" smtClean="0"/>
              <a:t>intra_mip_transposed</a:t>
            </a:r>
            <a:r>
              <a:rPr lang="en-CA" altLang="zh-CN" sz="2000" dirty="0" smtClean="0"/>
              <a:t> </a:t>
            </a:r>
            <a:r>
              <a:rPr lang="en-CA" altLang="zh-CN" sz="2000" dirty="0"/>
              <a:t>[ </a:t>
            </a:r>
            <a:r>
              <a:rPr lang="en-CA" altLang="zh-CN" sz="2000" dirty="0" err="1"/>
              <a:t>xTbY</a:t>
            </a:r>
            <a:r>
              <a:rPr lang="en-CA" altLang="zh-CN" sz="2000" dirty="0"/>
              <a:t> ][ </a:t>
            </a:r>
            <a:r>
              <a:rPr lang="en-CA" altLang="zh-CN" sz="2000" dirty="0" err="1"/>
              <a:t>yTbY</a:t>
            </a:r>
            <a:r>
              <a:rPr lang="en-CA" altLang="zh-CN" sz="2000" dirty="0"/>
              <a:t> ]</a:t>
            </a:r>
          </a:p>
          <a:p>
            <a:pPr lvl="0" fontAlgn="auto" hangingPunct="1"/>
            <a:endParaRPr lang="zh-CN" altLang="zh-CN" sz="2000" dirty="0"/>
          </a:p>
        </p:txBody>
      </p:sp>
      <p:sp>
        <p:nvSpPr>
          <p:cNvPr id="8" name="矩形 7"/>
          <p:cNvSpPr/>
          <p:nvPr/>
        </p:nvSpPr>
        <p:spPr>
          <a:xfrm>
            <a:off x="459774" y="545157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/>
              <a:t>For MIP coded block:</a:t>
            </a:r>
          </a:p>
        </p:txBody>
      </p:sp>
    </p:spTree>
    <p:extLst>
      <p:ext uri="{BB962C8B-B14F-4D97-AF65-F5344CB8AC3E}">
        <p14:creationId xmlns:p14="http://schemas.microsoft.com/office/powerpoint/2010/main" val="339216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</a:t>
            </a:r>
            <a:r>
              <a:rPr lang="en-CA" altLang="zh-CN" b="1" dirty="0" smtClean="0"/>
              <a:t>results of test1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798277"/>
              </p:ext>
            </p:extLst>
          </p:nvPr>
        </p:nvGraphicFramePr>
        <p:xfrm>
          <a:off x="843751" y="742936"/>
          <a:ext cx="6628465" cy="27564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12271"/>
              </p:ext>
            </p:extLst>
          </p:nvPr>
        </p:nvGraphicFramePr>
        <p:xfrm>
          <a:off x="843751" y="3645246"/>
          <a:ext cx="6628466" cy="2872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169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65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Proposed test2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110836" y="1150779"/>
            <a:ext cx="92130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000" dirty="0"/>
              <a:t>B</a:t>
            </a:r>
            <a:r>
              <a:rPr lang="en-US" altLang="zh-CN" sz="2000" dirty="0" smtClean="0"/>
              <a:t>ased </a:t>
            </a:r>
            <a:r>
              <a:rPr lang="en-US" altLang="zh-CN" sz="2000" dirty="0"/>
              <a:t>on test 1, </a:t>
            </a:r>
            <a:r>
              <a:rPr lang="en-US" altLang="zh-CN" sz="2000" dirty="0" smtClean="0"/>
              <a:t>make </a:t>
            </a:r>
            <a:r>
              <a:rPr lang="en-CA" altLang="zh-CN" sz="2000" dirty="0" smtClean="0"/>
              <a:t>LFNST enable </a:t>
            </a:r>
            <a:r>
              <a:rPr lang="en-CA" altLang="zh-CN" sz="2000" dirty="0"/>
              <a:t>for all MIP coded blocks with </a:t>
            </a:r>
            <a:r>
              <a:rPr lang="en-CA" altLang="zh-CN" sz="2000" b="1" dirty="0" err="1"/>
              <a:t>mipSizeId</a:t>
            </a:r>
            <a:r>
              <a:rPr lang="en-CA" altLang="zh-CN" sz="2000" b="1" dirty="0"/>
              <a:t> </a:t>
            </a:r>
            <a:r>
              <a:rPr lang="en-CA" altLang="zh-CN" sz="2000" b="1" dirty="0" smtClean="0"/>
              <a:t> equal </a:t>
            </a:r>
            <a:r>
              <a:rPr lang="en-CA" altLang="zh-CN" sz="2000" b="1" dirty="0"/>
              <a:t>to 2 </a:t>
            </a:r>
            <a:endParaRPr lang="zh-CN" altLang="zh-CN" sz="2000" b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319462"/>
              </p:ext>
            </p:extLst>
          </p:nvPr>
        </p:nvGraphicFramePr>
        <p:xfrm>
          <a:off x="110836" y="1985166"/>
          <a:ext cx="3953886" cy="1768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1243">
                  <a:extLst>
                    <a:ext uri="{9D8B030D-6E8A-4147-A177-3AD203B41FA5}">
                      <a16:colId xmlns:a16="http://schemas.microsoft.com/office/drawing/2014/main" val="2800555466"/>
                    </a:ext>
                  </a:extLst>
                </a:gridCol>
                <a:gridCol w="808502">
                  <a:extLst>
                    <a:ext uri="{9D8B030D-6E8A-4147-A177-3AD203B41FA5}">
                      <a16:colId xmlns:a16="http://schemas.microsoft.com/office/drawing/2014/main" val="1550195124"/>
                    </a:ext>
                  </a:extLst>
                </a:gridCol>
                <a:gridCol w="809865">
                  <a:extLst>
                    <a:ext uri="{9D8B030D-6E8A-4147-A177-3AD203B41FA5}">
                      <a16:colId xmlns:a16="http://schemas.microsoft.com/office/drawing/2014/main" val="4030973893"/>
                    </a:ext>
                  </a:extLst>
                </a:gridCol>
                <a:gridCol w="809865">
                  <a:extLst>
                    <a:ext uri="{9D8B030D-6E8A-4147-A177-3AD203B41FA5}">
                      <a16:colId xmlns:a16="http://schemas.microsoft.com/office/drawing/2014/main" val="2303989059"/>
                    </a:ext>
                  </a:extLst>
                </a:gridCol>
                <a:gridCol w="804411">
                  <a:extLst>
                    <a:ext uri="{9D8B030D-6E8A-4147-A177-3AD203B41FA5}">
                      <a16:colId xmlns:a16="http://schemas.microsoft.com/office/drawing/2014/main" val="3922555685"/>
                    </a:ext>
                  </a:extLst>
                </a:gridCol>
              </a:tblGrid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32×4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124451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32×8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64×8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421021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FFFF00"/>
                          </a:solidFill>
                          <a:effectLst/>
                        </a:rPr>
                        <a:t>16×16</a:t>
                      </a:r>
                      <a:endParaRPr lang="zh-CN" sz="1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945785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775846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4×64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8×64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258362"/>
                  </a:ext>
                </a:extLst>
              </a:tr>
            </a:tbl>
          </a:graphicData>
        </a:graphic>
      </p:graphicFrame>
      <p:sp>
        <p:nvSpPr>
          <p:cNvPr id="3" name="右箭头 2"/>
          <p:cNvSpPr/>
          <p:nvPr/>
        </p:nvSpPr>
        <p:spPr>
          <a:xfrm>
            <a:off x="4243041" y="2814256"/>
            <a:ext cx="474311" cy="284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025703"/>
              </p:ext>
            </p:extLst>
          </p:nvPr>
        </p:nvGraphicFramePr>
        <p:xfrm>
          <a:off x="5035774" y="1989196"/>
          <a:ext cx="3953886" cy="1768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1243">
                  <a:extLst>
                    <a:ext uri="{9D8B030D-6E8A-4147-A177-3AD203B41FA5}">
                      <a16:colId xmlns:a16="http://schemas.microsoft.com/office/drawing/2014/main" val="2800555466"/>
                    </a:ext>
                  </a:extLst>
                </a:gridCol>
                <a:gridCol w="808502">
                  <a:extLst>
                    <a:ext uri="{9D8B030D-6E8A-4147-A177-3AD203B41FA5}">
                      <a16:colId xmlns:a16="http://schemas.microsoft.com/office/drawing/2014/main" val="1550195124"/>
                    </a:ext>
                  </a:extLst>
                </a:gridCol>
                <a:gridCol w="809865">
                  <a:extLst>
                    <a:ext uri="{9D8B030D-6E8A-4147-A177-3AD203B41FA5}">
                      <a16:colId xmlns:a16="http://schemas.microsoft.com/office/drawing/2014/main" val="4030973893"/>
                    </a:ext>
                  </a:extLst>
                </a:gridCol>
                <a:gridCol w="809865">
                  <a:extLst>
                    <a:ext uri="{9D8B030D-6E8A-4147-A177-3AD203B41FA5}">
                      <a16:colId xmlns:a16="http://schemas.microsoft.com/office/drawing/2014/main" val="2303989059"/>
                    </a:ext>
                  </a:extLst>
                </a:gridCol>
                <a:gridCol w="804411">
                  <a:extLst>
                    <a:ext uri="{9D8B030D-6E8A-4147-A177-3AD203B41FA5}">
                      <a16:colId xmlns:a16="http://schemas.microsoft.com/office/drawing/2014/main" val="3922555685"/>
                    </a:ext>
                  </a:extLst>
                </a:gridCol>
              </a:tblGrid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32×4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124451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8×8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16×8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32×8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64×8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421021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FFFF00"/>
                          </a:solidFill>
                          <a:effectLst/>
                        </a:rPr>
                        <a:t>16×16</a:t>
                      </a:r>
                      <a:endParaRPr lang="zh-CN" sz="14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64×16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945785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4×32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64×32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775846"/>
                  </a:ext>
                </a:extLst>
              </a:tr>
              <a:tr h="35362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4×64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lnSpc>
                          <a:spcPct val="12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64×64</a:t>
                      </a:r>
                      <a:endParaRPr lang="zh-CN" sz="1400" b="1" kern="1200" dirty="0"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258362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6919" y="4816623"/>
            <a:ext cx="9014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/>
              <a:t>The selection </a:t>
            </a:r>
            <a:r>
              <a:rPr lang="en-CA" altLang="zh-CN" sz="2000" dirty="0" smtClean="0"/>
              <a:t>methods </a:t>
            </a:r>
            <a:r>
              <a:rPr lang="en-CA" altLang="zh-CN" sz="2000" dirty="0"/>
              <a:t>of </a:t>
            </a:r>
            <a:r>
              <a:rPr lang="en-CA" altLang="zh-CN" sz="2000" dirty="0" smtClean="0"/>
              <a:t>LFNST transform </a:t>
            </a:r>
            <a:r>
              <a:rPr lang="en-CA" altLang="zh-CN" sz="2000" dirty="0"/>
              <a:t>set and </a:t>
            </a:r>
            <a:r>
              <a:rPr lang="en-CA" altLang="zh-CN" sz="2000" dirty="0" smtClean="0"/>
              <a:t>LFNST transpose </a:t>
            </a:r>
            <a:r>
              <a:rPr lang="en-CA" altLang="zh-CN" sz="2000" dirty="0"/>
              <a:t>flag is the same as test1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865514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</a:t>
            </a:r>
            <a:r>
              <a:rPr lang="en-CA" altLang="zh-CN" b="1" dirty="0" smtClean="0"/>
              <a:t>results of test2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035550"/>
              </p:ext>
            </p:extLst>
          </p:nvPr>
        </p:nvGraphicFramePr>
        <p:xfrm>
          <a:off x="843751" y="742936"/>
          <a:ext cx="6628465" cy="27564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432826"/>
              </p:ext>
            </p:extLst>
          </p:nvPr>
        </p:nvGraphicFramePr>
        <p:xfrm>
          <a:off x="843751" y="3645246"/>
          <a:ext cx="6628466" cy="28537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0.18%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0.22%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1696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0.12%</a:t>
                      </a:r>
                      <a:endParaRPr 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6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-0.42%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-0.46%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9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335315" y="378691"/>
            <a:ext cx="8744030" cy="586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 smtClean="0"/>
              <a:t> </a:t>
            </a:r>
            <a:r>
              <a:rPr lang="en-US" altLang="zh-CN" dirty="0" smtClean="0"/>
              <a:t>test1</a:t>
            </a:r>
            <a:r>
              <a:rPr lang="zh-CN" altLang="en-US" dirty="0" smtClean="0"/>
              <a:t>：</a:t>
            </a:r>
            <a:r>
              <a:rPr lang="en-CA" altLang="zh-CN" dirty="0"/>
              <a:t> modify the </a:t>
            </a:r>
            <a:r>
              <a:rPr lang="en-CA" altLang="zh-CN" dirty="0" smtClean="0"/>
              <a:t>LFNST transform </a:t>
            </a:r>
            <a:r>
              <a:rPr lang="en-CA" altLang="zh-CN" dirty="0"/>
              <a:t>set and </a:t>
            </a:r>
            <a:r>
              <a:rPr lang="en-CA" altLang="zh-CN" dirty="0" smtClean="0"/>
              <a:t>LFNST transpose </a:t>
            </a:r>
            <a:r>
              <a:rPr lang="en-CA" altLang="zh-CN" dirty="0"/>
              <a:t>flag selection for MIP coded blocks</a:t>
            </a:r>
            <a:endParaRPr lang="en-US" altLang="zh-CN" dirty="0" smtClean="0"/>
          </a:p>
          <a:p>
            <a:pPr marL="0" indent="0">
              <a:buNone/>
            </a:pPr>
            <a:r>
              <a:rPr lang="en-CA" altLang="zh-CN" sz="1800" dirty="0" smtClean="0"/>
              <a:t>             </a:t>
            </a:r>
            <a:r>
              <a:rPr lang="en-US" altLang="zh-CN" sz="1800" dirty="0" smtClean="0"/>
              <a:t>AI:  -0.04%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-</a:t>
            </a:r>
            <a:r>
              <a:rPr lang="en-US" altLang="zh-CN" sz="1800" dirty="0" smtClean="0"/>
              <a:t>0.04%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-0.01%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100%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100%</a:t>
            </a:r>
            <a:r>
              <a:rPr lang="zh-CN" altLang="en-US" sz="1800" dirty="0" smtClean="0"/>
              <a:t> </a:t>
            </a:r>
            <a:endParaRPr lang="en-US" altLang="zh-CN" sz="1800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 smtClean="0"/>
              <a:t>    RA: -0.02%</a:t>
            </a:r>
            <a:r>
              <a:rPr lang="zh-CN" altLang="en-US" sz="1800" dirty="0" smtClean="0"/>
              <a:t>  </a:t>
            </a:r>
            <a:r>
              <a:rPr lang="en-US" altLang="zh-CN" sz="1800" dirty="0"/>
              <a:t>-</a:t>
            </a:r>
            <a:r>
              <a:rPr lang="en-US" altLang="zh-CN" sz="1800" dirty="0" smtClean="0"/>
              <a:t>0.02%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 0.03%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 smtClean="0"/>
          </a:p>
          <a:p>
            <a:pPr marL="514350" lvl="2" indent="0">
              <a:lnSpc>
                <a:spcPct val="100000"/>
              </a:lnSpc>
              <a:buNone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/>
              <a:t> </a:t>
            </a:r>
            <a:r>
              <a:rPr lang="en-US" altLang="zh-CN" dirty="0" smtClean="0"/>
              <a:t>test2</a:t>
            </a:r>
            <a:r>
              <a:rPr lang="zh-CN" altLang="en-US" dirty="0" smtClean="0"/>
              <a:t>：</a:t>
            </a:r>
            <a:r>
              <a:rPr lang="en-CA" altLang="zh-CN" dirty="0"/>
              <a:t> based on test 1, </a:t>
            </a:r>
            <a:r>
              <a:rPr lang="en-US" altLang="zh-CN" dirty="0"/>
              <a:t>make </a:t>
            </a:r>
            <a:r>
              <a:rPr lang="en-CA" altLang="zh-CN" dirty="0"/>
              <a:t>LFNST enable for all MIP coded blocks with </a:t>
            </a:r>
            <a:r>
              <a:rPr lang="en-CA" altLang="zh-CN" dirty="0" err="1"/>
              <a:t>mipSizeId</a:t>
            </a:r>
            <a:r>
              <a:rPr lang="en-CA" altLang="zh-CN" dirty="0"/>
              <a:t> is equal to 2 </a:t>
            </a:r>
            <a:endParaRPr lang="zh-CN" altLang="zh-CN" dirty="0"/>
          </a:p>
          <a:p>
            <a:pPr marL="0" indent="0">
              <a:buNone/>
            </a:pPr>
            <a:r>
              <a:rPr lang="en-CA" altLang="zh-CN" sz="1400" dirty="0" smtClean="0"/>
              <a:t>              </a:t>
            </a:r>
            <a:r>
              <a:rPr lang="en-CA" altLang="zh-CN" sz="1800" dirty="0" smtClean="0"/>
              <a:t> </a:t>
            </a:r>
            <a:r>
              <a:rPr lang="en-US" altLang="zh-CN" sz="1800" dirty="0"/>
              <a:t>AI:  -</a:t>
            </a:r>
            <a:r>
              <a:rPr lang="en-US" altLang="zh-CN" sz="1800" dirty="0" smtClean="0"/>
              <a:t>0.07%</a:t>
            </a:r>
            <a:r>
              <a:rPr lang="zh-CN" altLang="en-US" sz="1800" dirty="0" smtClean="0"/>
              <a:t>  </a:t>
            </a:r>
            <a:r>
              <a:rPr lang="en-US" altLang="zh-CN" sz="1800" dirty="0"/>
              <a:t>-</a:t>
            </a:r>
            <a:r>
              <a:rPr lang="en-US" altLang="zh-CN" sz="1800" dirty="0" smtClean="0"/>
              <a:t>0.06%</a:t>
            </a:r>
            <a:r>
              <a:rPr lang="zh-CN" altLang="en-US" sz="1800" dirty="0" smtClean="0"/>
              <a:t>  </a:t>
            </a:r>
            <a:r>
              <a:rPr lang="en-US" altLang="zh-CN" sz="1800" dirty="0"/>
              <a:t>-0.01%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101%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RA: -</a:t>
            </a:r>
            <a:r>
              <a:rPr lang="en-US" altLang="zh-CN" sz="1800" dirty="0" smtClean="0"/>
              <a:t>0.06%</a:t>
            </a:r>
            <a:r>
              <a:rPr lang="zh-CN" altLang="en-US" sz="1800" dirty="0" smtClean="0"/>
              <a:t>  </a:t>
            </a:r>
            <a:r>
              <a:rPr lang="en-US" altLang="zh-CN" sz="1800" dirty="0"/>
              <a:t>-</a:t>
            </a:r>
            <a:r>
              <a:rPr lang="en-US" altLang="zh-CN" sz="1800" dirty="0" smtClean="0"/>
              <a:t>0.01%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 0.12%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101%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 smtClean="0"/>
          </a:p>
          <a:p>
            <a:pPr marL="514350" lvl="2" indent="0">
              <a:lnSpc>
                <a:spcPct val="100000"/>
              </a:lnSpc>
              <a:buNone/>
            </a:pPr>
            <a:endParaRPr lang="en-US" altLang="zh-CN" sz="1800" dirty="0" smtClean="0"/>
          </a:p>
          <a:p>
            <a:pPr marL="514350" lvl="2" indent="0">
              <a:lnSpc>
                <a:spcPct val="100000"/>
              </a:lnSpc>
              <a:buNone/>
            </a:pP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400" dirty="0" smtClean="0"/>
              <a:t>   </a:t>
            </a:r>
          </a:p>
          <a:p>
            <a:pPr marL="0" indent="0">
              <a:buNone/>
            </a:pPr>
            <a:r>
              <a:rPr lang="en-US" altLang="zh-CN" sz="1400" dirty="0" smtClean="0"/>
              <a:t>   </a:t>
            </a:r>
            <a:endParaRPr lang="en-CA" altLang="zh-CN" sz="1400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 Let MIP </a:t>
            </a:r>
            <a:r>
              <a:rPr lang="en-US" altLang="zh-CN" dirty="0" smtClean="0"/>
              <a:t>coded blocks select different LFNST transform sets and LFNST </a:t>
            </a:r>
            <a:r>
              <a:rPr lang="en-CA" altLang="zh-CN" dirty="0"/>
              <a:t>transpose flag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sz="1400" dirty="0" smtClean="0"/>
          </a:p>
          <a:p>
            <a:r>
              <a:rPr lang="en-US" altLang="zh-CN" dirty="0" smtClean="0"/>
              <a:t>Recommend to adopt into VVC. </a:t>
            </a:r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</a:t>
            </a:r>
            <a:r>
              <a:rPr lang="en-US" altLang="zh-CN" dirty="0" smtClean="0"/>
              <a:t>by </a:t>
            </a:r>
            <a:r>
              <a:rPr lang="en-US" altLang="zh-CN" dirty="0" err="1" smtClean="0"/>
              <a:t>Kwai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335315" y="3710088"/>
            <a:ext cx="94118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/>
              <a:t>Better performance on CLASS A1:</a:t>
            </a:r>
          </a:p>
          <a:p>
            <a:pPr marL="0" indent="0">
              <a:buNone/>
            </a:pPr>
            <a:r>
              <a:rPr lang="en-US" altLang="zh-CN" dirty="0"/>
              <a:t>Test1:  </a:t>
            </a:r>
            <a:r>
              <a:rPr lang="en-CA" altLang="zh-CN" dirty="0"/>
              <a:t>  </a:t>
            </a:r>
            <a:r>
              <a:rPr lang="en-US" altLang="zh-CN" dirty="0"/>
              <a:t>AI:  -0.12%</a:t>
            </a:r>
            <a:r>
              <a:rPr lang="zh-CN" altLang="en-US" dirty="0"/>
              <a:t>  </a:t>
            </a:r>
            <a:r>
              <a:rPr lang="en-US" altLang="zh-CN" dirty="0"/>
              <a:t>-0.24%</a:t>
            </a:r>
            <a:r>
              <a:rPr lang="zh-CN" altLang="en-US" dirty="0"/>
              <a:t>  </a:t>
            </a:r>
            <a:r>
              <a:rPr lang="en-US" altLang="zh-CN" dirty="0"/>
              <a:t>-0.01%</a:t>
            </a:r>
            <a:r>
              <a:rPr lang="zh-CN" altLang="en-US" dirty="0"/>
              <a:t>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RA: -</a:t>
            </a:r>
            <a:r>
              <a:rPr lang="en-US" altLang="zh-CN" dirty="0" smtClean="0"/>
              <a:t>0.06%</a:t>
            </a:r>
            <a:r>
              <a:rPr lang="zh-CN" altLang="en-US" dirty="0" smtClean="0"/>
              <a:t>  </a:t>
            </a:r>
            <a:r>
              <a:rPr lang="en-US" altLang="zh-CN" dirty="0"/>
              <a:t>-</a:t>
            </a:r>
            <a:r>
              <a:rPr lang="en-US" altLang="zh-CN" dirty="0" smtClean="0"/>
              <a:t>0.05%</a:t>
            </a:r>
            <a:r>
              <a:rPr lang="zh-CN" altLang="en-US" dirty="0" smtClean="0"/>
              <a:t>  </a:t>
            </a:r>
            <a:r>
              <a:rPr lang="en-US" altLang="zh-CN" dirty="0"/>
              <a:t>-0.04%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3345" y="395631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altLang="zh-CN" dirty="0" smtClean="0"/>
              <a:t>Test2:  </a:t>
            </a:r>
            <a:r>
              <a:rPr lang="en-CA" altLang="zh-CN" dirty="0" smtClean="0"/>
              <a:t>  </a:t>
            </a:r>
            <a:r>
              <a:rPr lang="en-US" altLang="zh-CN" dirty="0"/>
              <a:t>AI:  -</a:t>
            </a:r>
            <a:r>
              <a:rPr lang="en-US" altLang="zh-CN" dirty="0" smtClean="0"/>
              <a:t>0.17%</a:t>
            </a:r>
            <a:r>
              <a:rPr lang="zh-CN" altLang="en-US" dirty="0" smtClean="0"/>
              <a:t>  </a:t>
            </a:r>
            <a:r>
              <a:rPr lang="en-US" altLang="zh-CN" dirty="0"/>
              <a:t>-</a:t>
            </a:r>
            <a:r>
              <a:rPr lang="en-US" altLang="zh-CN" dirty="0" smtClean="0"/>
              <a:t>0.27%</a:t>
            </a:r>
            <a:r>
              <a:rPr lang="zh-CN" altLang="en-US" dirty="0" smtClean="0"/>
              <a:t>  </a:t>
            </a:r>
            <a:r>
              <a:rPr lang="en-US" altLang="zh-CN" dirty="0"/>
              <a:t>-</a:t>
            </a:r>
            <a:r>
              <a:rPr lang="en-US" altLang="zh-CN" dirty="0" smtClean="0"/>
              <a:t>0.06%</a:t>
            </a:r>
            <a:r>
              <a:rPr lang="zh-CN" altLang="en-US" dirty="0" smtClean="0"/>
              <a:t>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RA: -</a:t>
            </a:r>
            <a:r>
              <a:rPr lang="en-US" altLang="zh-CN" dirty="0" smtClean="0"/>
              <a:t>0.12%</a:t>
            </a:r>
            <a:r>
              <a:rPr lang="zh-CN" altLang="en-US" dirty="0" smtClean="0"/>
              <a:t>  </a:t>
            </a:r>
            <a:r>
              <a:rPr lang="en-US" altLang="zh-CN" dirty="0"/>
              <a:t>-</a:t>
            </a:r>
            <a:r>
              <a:rPr lang="en-US" altLang="zh-CN" dirty="0" smtClean="0"/>
              <a:t>0.15%</a:t>
            </a:r>
            <a:r>
              <a:rPr lang="zh-CN" altLang="en-US" dirty="0" smtClean="0"/>
              <a:t>  </a:t>
            </a:r>
            <a:r>
              <a:rPr lang="en-US" altLang="zh-CN" dirty="0"/>
              <a:t>-0.04%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83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00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26618</TotalTime>
  <Words>1354</Words>
  <Application>Microsoft Office PowerPoint</Application>
  <PresentationFormat>全屏显示(4:3)</PresentationFormat>
  <Paragraphs>563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 Unicode MS</vt:lpstr>
      <vt:lpstr>Batang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Times New Roman</vt:lpstr>
      <vt:lpstr>Wingdings</vt:lpstr>
      <vt:lpstr>新实验室模板</vt:lpstr>
      <vt:lpstr>JVET-Q0453: Modification of LFNST for MIP coded block</vt:lpstr>
      <vt:lpstr>LFNST in VVC</vt:lpstr>
      <vt:lpstr>LFNST for MIP coded blocks in VVC</vt:lpstr>
      <vt:lpstr>Proposed test1</vt:lpstr>
      <vt:lpstr>Experimental results of test1</vt:lpstr>
      <vt:lpstr>Proposed test2</vt:lpstr>
      <vt:lpstr>Experimental results of test2</vt:lpstr>
      <vt:lpstr>Conclusion</vt:lpstr>
      <vt:lpstr>PowerPoint 演示文稿</vt:lpstr>
      <vt:lpstr>Appendix</vt:lpstr>
      <vt:lpstr>Appendix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523</cp:revision>
  <dcterms:created xsi:type="dcterms:W3CDTF">2018-12-28T13:08:43Z</dcterms:created>
  <dcterms:modified xsi:type="dcterms:W3CDTF">2020-01-09T11:44:21Z</dcterms:modified>
</cp:coreProperties>
</file>