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461" r:id="rId2"/>
    <p:sldId id="470" r:id="rId3"/>
    <p:sldId id="471" r:id="rId4"/>
    <p:sldId id="472" r:id="rId5"/>
    <p:sldId id="457" r:id="rId6"/>
    <p:sldId id="462" r:id="rId7"/>
    <p:sldId id="473" r:id="rId8"/>
    <p:sldId id="463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4C97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82" autoAdjust="0"/>
    <p:restoredTop sz="94660"/>
  </p:normalViewPr>
  <p:slideViewPr>
    <p:cSldViewPr snapToGrid="0">
      <p:cViewPr varScale="1">
        <p:scale>
          <a:sx n="83" d="100"/>
          <a:sy n="83" d="100"/>
        </p:scale>
        <p:origin x="1334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6A6352B-A071-4A3C-BE36-20BEF4DF22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128CFBA-FC68-451C-B973-4E6C512E8F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0BD9243-4864-457F-BB38-DE100838D6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35D18E7-D7F0-4ECA-B3CE-3667414B2F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785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76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92E43BC-46F9-4292-B809-1CC71499AB6A}"/>
              </a:ext>
            </a:extLst>
          </p:cNvPr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5F24C9E-80EA-4D4F-BB08-CFEB72B57213}"/>
              </a:ext>
            </a:extLst>
          </p:cNvPr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ED5E6D8-DA08-4BD9-B869-5BEFE9D86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73867B-3F24-42B6-B8F2-EBF961DD0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FD87877A-332C-472B-A376-ACA7B636B41F}"/>
              </a:ext>
            </a:extLst>
          </p:cNvPr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62D5C956-4B55-4C70-BE98-9870F9F695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>
            <a:extLst>
              <a:ext uri="{FF2B5EF4-FFF2-40B4-BE49-F238E27FC236}">
                <a16:creationId xmlns:a16="http://schemas.microsoft.com/office/drawing/2014/main" id="{8B159564-34B1-48D7-AF40-4FABC7D1D23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EBD3F6F7-D6EC-4FA9-8B63-D8EB0765709B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21F8E504-1F09-4C79-B81C-B798AF38117A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3D659C08-918C-400F-8BF1-55C60C7E4BC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C7FB6CA-A4F7-4BCA-8F68-264A82BF3BE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>
            <a:extLst>
              <a:ext uri="{FF2B5EF4-FFF2-40B4-BE49-F238E27FC236}">
                <a16:creationId xmlns:a16="http://schemas.microsoft.com/office/drawing/2014/main" id="{6AB1788F-5865-4259-B688-86E05A8085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BBED0307-8877-4516-91D4-871B31C0ADA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1FCB983F-AE11-4D7C-A028-BDBB10C31D0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76E6A27E-7C8A-4C81-AE30-77B4E46A0470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>
            <a:extLst>
              <a:ext uri="{FF2B5EF4-FFF2-40B4-BE49-F238E27FC236}">
                <a16:creationId xmlns:a16="http://schemas.microsoft.com/office/drawing/2014/main" id="{980C9DF1-D005-41EC-B881-E2828AD2510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0FF66DE3-B307-4E60-B9AC-0DB05A834125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01A17F64-F5D9-4AF0-9D60-93B49419BA4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2A467001-8AFB-4C6B-A88F-65C8F941E788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2F4A4C5B-F4BD-4044-9F76-C25CF649E1C1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998DE1A3-8631-4209-BD85-02882246B995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8D3EB491-654E-48B9-B8C3-9B565A67AB0D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3B7F8EE3-9B8A-4B5A-83BD-72CF2F87A36F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8A838BFE-75EF-40F5-B511-7CC38AA0D58E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0A8174A-98E0-4CE9-89E6-D0DCFBF2797A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>
            <a:extLst>
              <a:ext uri="{FF2B5EF4-FFF2-40B4-BE49-F238E27FC236}">
                <a16:creationId xmlns:a16="http://schemas.microsoft.com/office/drawing/2014/main" id="{B42EE6BB-A1A1-4A9B-8904-9EB8770F7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34" name="页脚占位符 4">
            <a:extLst>
              <a:ext uri="{FF2B5EF4-FFF2-40B4-BE49-F238E27FC236}">
                <a16:creationId xmlns:a16="http://schemas.microsoft.com/office/drawing/2014/main" id="{D23D91AE-501F-40EC-B04A-266EFB4BA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>
            <a:extLst>
              <a:ext uri="{FF2B5EF4-FFF2-40B4-BE49-F238E27FC236}">
                <a16:creationId xmlns:a16="http://schemas.microsoft.com/office/drawing/2014/main" id="{93ADE1F2-D374-4296-8BF3-5570263A9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F8597A3-651D-40AA-B193-FD68F6D4BEEB}"/>
              </a:ext>
            </a:extLst>
          </p:cNvPr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355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1B00A962-5D42-428C-B60C-B1A8A991D546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E63FBF4-4F07-4035-8688-BF84932FF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638DC99-6E34-4F99-A0E9-FC84D6C791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86D91C6-9A22-415F-AC2B-AB2ED2275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28C5CE96-DAE1-4E49-B5E6-639162BEF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D2DFF34F-F3F8-455A-8053-5F1081B31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135FFD72-EE65-4D35-856F-CD1C9B9FE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031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797188-28E4-4D43-BAD5-2D130ABBF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F745779-EF3C-4522-9AB2-0A4FA54109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B07BFB-0F9D-419C-AADA-EC12549E6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EE2B54-0629-438E-80CA-B6B3CE02F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548E80-5ECC-492D-AC0F-FDE620B3A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634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4AB089FC-D92A-4D48-8A91-4A915AF84297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>
            <a:extLst>
              <a:ext uri="{FF2B5EF4-FFF2-40B4-BE49-F238E27FC236}">
                <a16:creationId xmlns:a16="http://schemas.microsoft.com/office/drawing/2014/main" id="{4BD2B425-6AE8-42A8-885D-BF74977B51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FA2A1EF-81DC-4AFB-9E97-CD223EE493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70F03D68-72CB-4B2F-8324-F399EFFE4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43279431-E71F-49BA-8902-39753CA3F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A9622E52-20A7-4E8D-93B4-3A1D9FCC6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62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8A120919-AFDF-4E31-94DF-EBF8AC087F4E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40A7AE38-DD83-452A-A8EC-A41CC1F22B9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>
            <a:extLst>
              <a:ext uri="{FF2B5EF4-FFF2-40B4-BE49-F238E27FC236}">
                <a16:creationId xmlns:a16="http://schemas.microsoft.com/office/drawing/2014/main" id="{A761425D-3A1C-4F1E-839A-00F4CB4DCCA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B0DAD94E-36C2-4FAB-B9C6-9A160A35D127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9D3831A1-C339-4D78-AEE5-B29B0F0B6EE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89582946-A528-4AB6-B43D-C0825B70CE6F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0B52E8C-5E09-4E61-9208-E02B8B865E9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>
            <a:extLst>
              <a:ext uri="{FF2B5EF4-FFF2-40B4-BE49-F238E27FC236}">
                <a16:creationId xmlns:a16="http://schemas.microsoft.com/office/drawing/2014/main" id="{39158802-4332-420D-ADB4-6181F256420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F47F1BE5-404A-449F-A290-5233BA4B3327}"/>
              </a:ext>
            </a:extLst>
          </p:cNvPr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470B6678-AC04-466D-84D3-E1DCC12681BB}"/>
              </a:ext>
            </a:extLst>
          </p:cNvPr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B19A617-3A82-4E29-81CA-F2DEABCB9D48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>
            <a:extLst>
              <a:ext uri="{FF2B5EF4-FFF2-40B4-BE49-F238E27FC236}">
                <a16:creationId xmlns:a16="http://schemas.microsoft.com/office/drawing/2014/main" id="{C1471330-D033-4668-8F40-EF5AB7F7D8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6" name="页脚占位符 4">
            <a:extLst>
              <a:ext uri="{FF2B5EF4-FFF2-40B4-BE49-F238E27FC236}">
                <a16:creationId xmlns:a16="http://schemas.microsoft.com/office/drawing/2014/main" id="{9655B97A-E733-4254-8A18-EB5A54718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>
            <a:extLst>
              <a:ext uri="{FF2B5EF4-FFF2-40B4-BE49-F238E27FC236}">
                <a16:creationId xmlns:a16="http://schemas.microsoft.com/office/drawing/2014/main" id="{CD735600-83E7-4E39-BA30-AC53D55FB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1444727C-9FDA-4BA0-937F-F1D5F063825D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3028D131-CABF-42B2-BB88-8BFF7B20D6D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3BF34D99-313E-49B5-95BC-B66F52FD6C7E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>
            <a:extLst>
              <a:ext uri="{FF2B5EF4-FFF2-40B4-BE49-F238E27FC236}">
                <a16:creationId xmlns:a16="http://schemas.microsoft.com/office/drawing/2014/main" id="{2EC41DAB-73B0-481D-83AF-5547D3ED3AC9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2C9C9F5-B803-4F54-BB6B-56B6F9D7D638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6EB0F25-6133-4535-82CC-4FD8DAAF2DC8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F6E6B307-58A9-478F-8C31-1DDE6F6CDE8A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DEBFC1F2-A2A3-4E7B-B014-9671503660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4710EE5E-81AA-4CB6-82D4-932525BFBA37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213555BE-F67E-4BA4-93F7-6112375CE518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1F58FB08-232E-441B-BF1C-7ACF6815C79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DE6D5C6A-8DF2-4ADD-8724-6F9DAAD35595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456005E-1632-4D3D-A0FA-DE3988E74574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90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E81B7E50-5CBE-4251-B36E-FB7D6070F3F4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BE9595D-8FAD-44BE-803C-7298F806F8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846C16D5-938B-4F67-B8BD-A1BFB47B67BF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7E9F6CB-9DD0-4AAC-8841-E99D702C36A6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FD9AFA32-2F34-4503-B6FB-9C3CBFE3B8A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1E6CC3DE-D162-4CB4-8B80-70410EF5759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98053B1C-CDFA-491B-8269-A61012D9798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id="{2E1565CC-D168-4701-BC5A-DA68DB3DD8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1B46D757-B53A-43D8-9C4E-6C2962A6590B}"/>
              </a:ext>
            </a:extLst>
          </p:cNvPr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715CFBB-1F5A-439A-881C-B34A9D6677A3}"/>
              </a:ext>
            </a:extLst>
          </p:cNvPr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0BFFA221-A7CE-461B-BA0D-E13F592B7F82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>
            <a:extLst>
              <a:ext uri="{FF2B5EF4-FFF2-40B4-BE49-F238E27FC236}">
                <a16:creationId xmlns:a16="http://schemas.microsoft.com/office/drawing/2014/main" id="{EF956259-22CB-41B4-BD09-4DB27D0AD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4" name="页脚占位符 4">
            <a:extLst>
              <a:ext uri="{FF2B5EF4-FFF2-40B4-BE49-F238E27FC236}">
                <a16:creationId xmlns:a16="http://schemas.microsoft.com/office/drawing/2014/main" id="{45F3508C-79DE-4F0C-8536-2D97A7E66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>
            <a:extLst>
              <a:ext uri="{FF2B5EF4-FFF2-40B4-BE49-F238E27FC236}">
                <a16:creationId xmlns:a16="http://schemas.microsoft.com/office/drawing/2014/main" id="{3211109C-E9A4-453E-ACE4-C74DB16D7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54FC445-331D-42DF-AAA4-417374341C2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6CBF9310-2421-4E3A-A8B9-11AB6BF255C6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119EB036-64C4-4C4F-BE88-C0C2CF38C84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>
            <a:extLst>
              <a:ext uri="{FF2B5EF4-FFF2-40B4-BE49-F238E27FC236}">
                <a16:creationId xmlns:a16="http://schemas.microsoft.com/office/drawing/2014/main" id="{17B789E5-3ABA-4C1F-B86F-44BC0B75A515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260EFE0-C728-4BA7-AA43-7BD330E213E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0F7EAAC-60CC-40D9-9F10-1EB4933794C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517A1A4F-9ADC-4B7E-9851-ADE90BD87A49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6412880-4272-480D-887B-20DACF7E3D2C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456D2889-41D5-4C32-837B-810DED5F93C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E3FA4308-ABB3-48B7-A5E2-76B24F0860E1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CC739EB2-503F-4893-87D2-CC008D74E4B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1A0578FE-A5BB-494E-ACC4-E0D2519F9D74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6FD7A4BC-A107-4ABD-A938-121455E343E9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1046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A4EED9-4F2D-4E84-A245-DB4ABB61A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F36E3A-A5B5-4B6D-8ED2-45BCAFBAE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6FFC36-F0C5-4A36-94F7-C943ACFE4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466CD9-793D-4A76-B6C8-66EB70E52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279599-E918-4D62-872B-1F964C61C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59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C3298D-FB62-430C-8860-055938276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B574662-1EDC-437C-882D-D375EAD775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3E1EECF-9D42-4A73-9B0E-98B20A466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B1181F1-FAA0-474B-B071-AA78D9781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AAD709C-A4E1-46C3-BA64-995591FD9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A37983D-EA87-46D5-8A35-8F736CE3D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69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73BD7E-9DEC-45BD-B0D9-38EF724BC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25A28B-52AD-4EAC-8092-7BFC106A2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86D88A5-61FE-43E9-B216-CB079A6A49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F7E5DFA-2932-4C9A-90A3-4A82BA25EA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728E1AF-7EE3-4903-AF3E-8C9D845293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DA36027-AFB7-4574-83E2-A93813254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3D85F47-9841-4CF6-A573-6E66BF6E6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38A8B0E-059B-46F8-8198-257C1BB0C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827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6BCBA9-F25A-4C8E-B7E3-342FF07AE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EFEBE62-D208-4751-AF77-EAEA9964A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74B759-F30E-404C-86F6-9ACE9E593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0220DAD-148A-49C2-8B95-ADDDAFF8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36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8482F69-E87D-411C-A754-4531401FB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65D22C1-3F8D-44FE-BA1A-573EAFA9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DDF342F-D9CC-4CEE-8F69-E3B25B81F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9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AB2C05D-C605-4FBA-8F06-AA30BEF39099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C83AFE3-7DCE-408F-99B3-63AD02467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236837-BD90-4CC4-9212-2753F397C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C8F41F-96AA-4E43-A170-959604938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8D7C2A45-F0A7-4EDF-ADD3-0FE36DC03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0C0F4245-7225-4541-8462-68F3C9E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4E6872CE-4B5B-42A1-A00A-28844333D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41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>
            <a:extLst>
              <a:ext uri="{FF2B5EF4-FFF2-40B4-BE49-F238E27FC236}">
                <a16:creationId xmlns:a16="http://schemas.microsoft.com/office/drawing/2014/main" id="{8A26AFF8-0C4E-4F35-8475-E7B30763BC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>
            <a:extLst>
              <a:ext uri="{FF2B5EF4-FFF2-40B4-BE49-F238E27FC236}">
                <a16:creationId xmlns:a16="http://schemas.microsoft.com/office/drawing/2014/main" id="{5CDE5439-D8CB-4AE8-91D0-D0AB4F7045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6A74DE-6696-4E10-B672-44B9F553A0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7B67C2-1054-4BB9-932B-1B60F430CD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A91D8A1-2344-4084-B4F0-E947D535E6FC}"/>
              </a:ext>
            </a:extLst>
          </p:cNvPr>
          <p:cNvCxnSpPr>
            <a:cxnSpLocks/>
          </p:cNvCxnSpPr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7CB6462-31F0-4297-8673-C66FC4E0D74F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>
            <a:extLst>
              <a:ext uri="{FF2B5EF4-FFF2-40B4-BE49-F238E27FC236}">
                <a16:creationId xmlns:a16="http://schemas.microsoft.com/office/drawing/2014/main" id="{C984CC97-D4CE-4BC8-A20E-69F6CCE6EB5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C1601C3E-6917-4CC3-8D34-579FECA3DD07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1A6BCE83-E3F2-40D8-A753-B59DEF4C9523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12D89C9B-664C-4D3D-B990-E3F5CFC97CE7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EAF23B45-5689-409D-8247-804E37AD08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155C341-2351-430A-AFF9-0059E6871D8B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B42A224-7CBB-4FED-AF75-8FB3B8A4C0DB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CF16CC9C-A414-4974-84BF-67AF93235665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A4E5311E-80A4-45B8-83B5-1E18CFFBCDB1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B1C51C8B-02C9-4A0A-A996-516E54052983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>
            <a:extLst>
              <a:ext uri="{FF2B5EF4-FFF2-40B4-BE49-F238E27FC236}">
                <a16:creationId xmlns:a16="http://schemas.microsoft.com/office/drawing/2014/main" id="{A69381B7-A46C-4A0D-BA3B-D845FE023F82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B5C25B9A-4EFC-4FB6-8693-610A06797D5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EA587DBB-6CD4-4095-B75E-0610F4772A67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A9C72C97-41B4-45FA-A822-42BFCB5E7EFF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A8B54F12-084A-420F-86F9-FE2FF8CA8A76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AB302D47-3316-440F-891A-46E4E871797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09B70F8A-2AB4-4315-B67C-761B87729370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942356D-4294-4D1B-9318-3289D175ECB0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8FB3FA41-6F29-4BB7-96E4-287387941B8C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3816A4EA-11F9-4AC0-9245-4481416913C0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9576528-A89B-44CE-815C-1E2EB99CA25F}"/>
              </a:ext>
            </a:extLst>
          </p:cNvPr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>
            <a:extLst>
              <a:ext uri="{FF2B5EF4-FFF2-40B4-BE49-F238E27FC236}">
                <a16:creationId xmlns:a16="http://schemas.microsoft.com/office/drawing/2014/main" id="{2A3F29A8-3208-483D-8FB9-D8CE60DF22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4F8ABF1-8FFA-4376-8AC5-89E077DCAA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A6E0201-D1C9-439D-931D-A9D4E94A0F90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4187B83-DBC5-4E7F-B789-9675F42E794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B39099-38B8-4EA2-BAA2-8D4C865182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375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1" r:id="rId2"/>
    <p:sldLayoutId id="2147483672" r:id="rId3"/>
    <p:sldLayoutId id="2147483662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588" indent="-128588" algn="l" defTabSz="514350" rtl="0" eaLnBrk="1" fontAlgn="base" hangingPunct="1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576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8631" y="1362509"/>
            <a:ext cx="7632848" cy="1637462"/>
          </a:xfrm>
        </p:spPr>
        <p:txBody>
          <a:bodyPr/>
          <a:lstStyle/>
          <a:p>
            <a:r>
              <a:rPr lang="en-US" altLang="zh-CN" dirty="0" smtClean="0"/>
              <a:t>JVET-Q0452: </a:t>
            </a:r>
            <a:r>
              <a:rPr lang="en-CA" altLang="zh-CN" dirty="0"/>
              <a:t>Modification of up-sampling in MIP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1004" y="4079875"/>
            <a:ext cx="6928512" cy="1655762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Xinwei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Li,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Qihong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Ran,</a:t>
            </a:r>
          </a:p>
          <a:p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Yanzhuo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Ma,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Shuai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Wan,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Fuzheng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Yang,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Yuanfang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Yu, Yang Liu, 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January. 2020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960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MIP in VVC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7531633"/>
              </p:ext>
            </p:extLst>
          </p:nvPr>
        </p:nvGraphicFramePr>
        <p:xfrm>
          <a:off x="-212805" y="2327565"/>
          <a:ext cx="9005610" cy="2558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Visio" r:id="rId3" imgW="24170631" imgH="6347376" progId="Visio.Drawing.15">
                  <p:embed/>
                </p:oleObj>
              </mc:Choice>
              <mc:Fallback>
                <p:oleObj name="Visio" r:id="rId3" imgW="24170631" imgH="6347376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8008"/>
                      <a:stretch>
                        <a:fillRect/>
                      </a:stretch>
                    </p:blipFill>
                    <p:spPr bwMode="auto">
                      <a:xfrm>
                        <a:off x="-212805" y="2327565"/>
                        <a:ext cx="9005610" cy="25584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 bwMode="auto">
          <a:xfrm>
            <a:off x="304798" y="1346189"/>
            <a:ext cx="797040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CA" altLang="zh-CN" dirty="0" smtClean="0"/>
              <a:t>MIP</a:t>
            </a:r>
            <a:r>
              <a:rPr lang="en-US" altLang="zh-CN" dirty="0" smtClean="0"/>
              <a:t> </a:t>
            </a:r>
            <a:r>
              <a:rPr lang="en-US" altLang="zh-CN" dirty="0"/>
              <a:t>is performed as follow:</a:t>
            </a:r>
            <a:endParaRPr lang="zh-CN" altLang="en-US" dirty="0" smtClean="0"/>
          </a:p>
        </p:txBody>
      </p:sp>
      <p:sp>
        <p:nvSpPr>
          <p:cNvPr id="6" name="文本框 5"/>
          <p:cNvSpPr txBox="1"/>
          <p:nvPr/>
        </p:nvSpPr>
        <p:spPr bwMode="auto">
          <a:xfrm>
            <a:off x="304798" y="5245707"/>
            <a:ext cx="85829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CA" altLang="zh-CN" dirty="0"/>
              <a:t> </a:t>
            </a:r>
            <a:r>
              <a:rPr lang="en-CA" altLang="zh-CN" dirty="0" smtClean="0"/>
              <a:t>The up-sampling process are performed in </a:t>
            </a:r>
            <a:r>
              <a:rPr lang="en-CA" altLang="zh-CN" dirty="0"/>
              <a:t>the horizontal direction or the vertical direction or both </a:t>
            </a:r>
            <a:r>
              <a:rPr lang="en-CA" altLang="zh-CN" dirty="0" smtClean="0"/>
              <a:t>directions.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337166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MIP </a:t>
            </a:r>
            <a:r>
              <a:rPr lang="en-US" altLang="zh-CN" b="1" dirty="0" smtClean="0"/>
              <a:t>up-sampling process in </a:t>
            </a:r>
            <a:r>
              <a:rPr lang="en-US" altLang="zh-CN" b="1" dirty="0"/>
              <a:t>VVC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 bwMode="auto">
          <a:xfrm>
            <a:off x="143694" y="1142990"/>
            <a:ext cx="855696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CA" altLang="zh-CN" dirty="0"/>
              <a:t>When the up-sampling in both horizontal and vertical directions is required, it is </a:t>
            </a:r>
            <a:r>
              <a:rPr lang="en-US" altLang="zh-CN" dirty="0"/>
              <a:t>performed </a:t>
            </a:r>
            <a:r>
              <a:rPr lang="en-US" altLang="zh-CN" sz="1800" b="1" dirty="0"/>
              <a:t>firstly in the horizontal direction and secondly in the vertical direction</a:t>
            </a:r>
            <a:r>
              <a:rPr lang="en-US" altLang="zh-CN" dirty="0" smtClean="0"/>
              <a:t>:</a:t>
            </a:r>
            <a:endParaRPr lang="zh-CN" altLang="en-US" dirty="0" smtClean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8308963"/>
              </p:ext>
            </p:extLst>
          </p:nvPr>
        </p:nvGraphicFramePr>
        <p:xfrm>
          <a:off x="-16007" y="1982659"/>
          <a:ext cx="9160007" cy="2549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Visio" r:id="rId3" imgW="48082150" imgH="13403664" progId="Visio.Drawing.15">
                  <p:embed/>
                </p:oleObj>
              </mc:Choice>
              <mc:Fallback>
                <p:oleObj name="Visio" r:id="rId3" imgW="48082150" imgH="13403664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6007" y="1982659"/>
                        <a:ext cx="9160007" cy="25492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 bwMode="auto">
          <a:xfrm>
            <a:off x="221674" y="4786789"/>
            <a:ext cx="89962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zh-CN" dirty="0"/>
              <a:t>some </a:t>
            </a:r>
            <a:r>
              <a:rPr lang="en-CA" altLang="zh-CN" dirty="0" smtClean="0"/>
              <a:t>reference samples </a:t>
            </a:r>
            <a:r>
              <a:rPr lang="en-CA" altLang="zh-CN" dirty="0"/>
              <a:t>in the left reference column (marked with black </a:t>
            </a:r>
            <a:r>
              <a:rPr lang="en-CA" altLang="zh-CN" dirty="0" smtClean="0"/>
              <a:t>circles) are not used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zh-CN" dirty="0"/>
              <a:t>the fixed up-sampling order </a:t>
            </a:r>
            <a:r>
              <a:rPr lang="en-CA" altLang="zh-CN" dirty="0" smtClean="0"/>
              <a:t>lack </a:t>
            </a:r>
            <a:r>
              <a:rPr lang="en-CA" altLang="zh-CN" dirty="0"/>
              <a:t>robustness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486017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Proposed method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 bwMode="auto">
          <a:xfrm>
            <a:off x="83368" y="810480"/>
            <a:ext cx="896826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CA" altLang="zh-CN" dirty="0"/>
              <a:t>it is proposed to </a:t>
            </a:r>
            <a:r>
              <a:rPr lang="en-US" altLang="zh-CN" dirty="0"/>
              <a:t>perform the up-sampling process in </a:t>
            </a:r>
            <a:r>
              <a:rPr lang="en-US" altLang="zh-CN" sz="1800" b="1" dirty="0"/>
              <a:t>two orders</a:t>
            </a:r>
            <a:r>
              <a:rPr lang="en-US" altLang="zh-CN" dirty="0"/>
              <a:t>, </a:t>
            </a:r>
            <a:r>
              <a:rPr lang="en-US" altLang="zh-CN" dirty="0" err="1"/>
              <a:t>horzontal</a:t>
            </a:r>
            <a:r>
              <a:rPr lang="en-US" altLang="zh-CN" dirty="0"/>
              <a:t>-vertical and vertical-horizontal, when </a:t>
            </a:r>
            <a:r>
              <a:rPr lang="en-CA" altLang="zh-CN" dirty="0"/>
              <a:t>the up-sampling in both horizontal and vertical directions is required</a:t>
            </a:r>
            <a:r>
              <a:rPr lang="en-CA" altLang="zh-CN" dirty="0" smtClean="0"/>
              <a:t>:</a:t>
            </a:r>
          </a:p>
          <a:p>
            <a:pPr lvl="0"/>
            <a:endParaRPr lang="zh-CN" altLang="zh-CN" dirty="0"/>
          </a:p>
          <a:p>
            <a:r>
              <a:rPr lang="en-CA" altLang="zh-CN" dirty="0"/>
              <a:t>Then the two prediction signals obtained by the two orders up-sampling are </a:t>
            </a:r>
            <a:r>
              <a:rPr lang="en-CA" altLang="zh-CN" sz="1800" b="1" dirty="0"/>
              <a:t>averaged</a:t>
            </a:r>
            <a:r>
              <a:rPr lang="en-CA" altLang="zh-CN" dirty="0"/>
              <a:t> to generate the final prediction </a:t>
            </a:r>
            <a:r>
              <a:rPr lang="en-CA" altLang="zh-CN" dirty="0" smtClean="0"/>
              <a:t>signal.</a:t>
            </a:r>
            <a:endParaRPr lang="zh-CN" altLang="en-US" dirty="0" smtClean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8565395"/>
              </p:ext>
            </p:extLst>
          </p:nvPr>
        </p:nvGraphicFramePr>
        <p:xfrm>
          <a:off x="83368" y="2361484"/>
          <a:ext cx="8885141" cy="4187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Visio" r:id="rId3" imgW="52509521" imgH="24734592" progId="Visio.Drawing.15">
                  <p:embed/>
                </p:oleObj>
              </mc:Choice>
              <mc:Fallback>
                <p:oleObj name="Visio" r:id="rId3" imgW="52509521" imgH="24734592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68" y="2361484"/>
                        <a:ext cx="8885141" cy="4187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2167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199160"/>
              </p:ext>
            </p:extLst>
          </p:nvPr>
        </p:nvGraphicFramePr>
        <p:xfrm>
          <a:off x="843751" y="742936"/>
          <a:ext cx="6628465" cy="27488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val="1298559805"/>
                    </a:ext>
                  </a:extLst>
                </a:gridCol>
                <a:gridCol w="1021094">
                  <a:extLst>
                    <a:ext uri="{9D8B030D-6E8A-4147-A177-3AD203B41FA5}">
                      <a16:colId xmlns:a16="http://schemas.microsoft.com/office/drawing/2014/main" val="50517333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2167024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31863226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45799004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43378182"/>
                    </a:ext>
                  </a:extLst>
                </a:gridCol>
              </a:tblGrid>
              <a:tr h="255654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All Intra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57828074"/>
                  </a:ext>
                </a:extLst>
              </a:tr>
              <a:tr h="438464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VTM-7.0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1510665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V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EncT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3894731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0.13%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839411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3866133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-0.03%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706200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0.03%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8659010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0.07%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101%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7946942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-0.02%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-0.04%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-0.01%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100%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100%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028720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601779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1906154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260812"/>
              </p:ext>
            </p:extLst>
          </p:nvPr>
        </p:nvGraphicFramePr>
        <p:xfrm>
          <a:off x="843751" y="3645246"/>
          <a:ext cx="6628466" cy="28608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6381">
                  <a:extLst>
                    <a:ext uri="{9D8B030D-6E8A-4147-A177-3AD203B41FA5}">
                      <a16:colId xmlns:a16="http://schemas.microsoft.com/office/drawing/2014/main" val="357241848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67479736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857555899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76159501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05023594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47103335"/>
                    </a:ext>
                  </a:extLst>
                </a:gridCol>
              </a:tblGrid>
              <a:tr h="373456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2618808"/>
                  </a:ext>
                </a:extLst>
              </a:tr>
              <a:tr h="373456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 dirty="0">
                          <a:effectLst/>
                        </a:rPr>
                        <a:t>　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VTM-7.0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84897807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V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89029836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0.02%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8857695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-0.08%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101%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09234347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0.02%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57136389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0.02%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1492781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7138220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-0.01%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-0.04%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0.00%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100%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100%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2152814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0946877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0.09%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99%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2616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36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Conclusion</a:t>
            </a:r>
            <a:endParaRPr lang="zh-CN" altLang="en-US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1441EB34-FB76-434B-AC61-DA4FCC0626B3}"/>
              </a:ext>
            </a:extLst>
          </p:cNvPr>
          <p:cNvSpPr txBox="1">
            <a:spLocks/>
          </p:cNvSpPr>
          <p:nvPr/>
        </p:nvSpPr>
        <p:spPr bwMode="auto">
          <a:xfrm>
            <a:off x="335315" y="875934"/>
            <a:ext cx="8744030" cy="5367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l"/>
            </a:pPr>
            <a:r>
              <a:rPr lang="en-US" altLang="zh-TW" dirty="0" smtClean="0"/>
              <a:t> propose to </a:t>
            </a:r>
            <a:r>
              <a:rPr lang="en-US" altLang="zh-CN" dirty="0"/>
              <a:t>use two orders up-sampling to average instead of </a:t>
            </a:r>
            <a:r>
              <a:rPr lang="en-US" altLang="zh-CN" dirty="0" smtClean="0"/>
              <a:t>the fixed </a:t>
            </a:r>
            <a:r>
              <a:rPr lang="en-US" altLang="zh-CN" dirty="0"/>
              <a:t>order </a:t>
            </a:r>
            <a:r>
              <a:rPr lang="en-US" altLang="zh-CN" dirty="0" smtClean="0"/>
              <a:t>.</a:t>
            </a:r>
          </a:p>
          <a:p>
            <a:endParaRPr lang="en-US" altLang="zh-CN" dirty="0"/>
          </a:p>
          <a:p>
            <a:pPr>
              <a:buFont typeface="Wingdings" panose="05000000000000000000" pitchFamily="2" charset="2"/>
              <a:buChar char="l"/>
            </a:pPr>
            <a:r>
              <a:rPr lang="en-CA" altLang="zh-CN" dirty="0" smtClean="0"/>
              <a:t> coding gain </a:t>
            </a:r>
            <a:r>
              <a:rPr lang="en-CA" altLang="zh-CN" dirty="0"/>
              <a:t>was obtained </a:t>
            </a:r>
            <a:r>
              <a:rPr lang="en-CA" altLang="zh-CN" dirty="0" smtClean="0"/>
              <a:t>:</a:t>
            </a:r>
          </a:p>
          <a:p>
            <a:pPr marL="0" indent="0">
              <a:buNone/>
            </a:pPr>
            <a:r>
              <a:rPr lang="en-CA" altLang="zh-CN" sz="1400" dirty="0"/>
              <a:t> </a:t>
            </a:r>
            <a:r>
              <a:rPr lang="en-CA" altLang="zh-CN" sz="1400" dirty="0" smtClean="0"/>
              <a:t>              </a:t>
            </a:r>
            <a:r>
              <a:rPr lang="en-US" altLang="zh-CN" sz="1400" dirty="0" smtClean="0"/>
              <a:t>AI:  -0.02%</a:t>
            </a:r>
            <a:r>
              <a:rPr lang="zh-CN" altLang="en-US" sz="1400" dirty="0" smtClean="0"/>
              <a:t>  </a:t>
            </a:r>
            <a:r>
              <a:rPr lang="en-US" altLang="zh-CN" sz="1400" dirty="0" smtClean="0"/>
              <a:t>-0.04%</a:t>
            </a:r>
            <a:r>
              <a:rPr lang="zh-CN" altLang="en-US" sz="1400" dirty="0" smtClean="0"/>
              <a:t>  </a:t>
            </a:r>
            <a:r>
              <a:rPr lang="en-US" altLang="zh-CN" sz="1400" dirty="0" smtClean="0"/>
              <a:t>-0.01%</a:t>
            </a:r>
            <a:r>
              <a:rPr lang="zh-CN" altLang="en-US" sz="1400" dirty="0" smtClean="0"/>
              <a:t> </a:t>
            </a:r>
            <a:r>
              <a:rPr lang="en-US" altLang="zh-CN" sz="1400" dirty="0" smtClean="0"/>
              <a:t>100%</a:t>
            </a:r>
            <a:r>
              <a:rPr lang="zh-CN" altLang="en-US" sz="1400" dirty="0" smtClean="0"/>
              <a:t> </a:t>
            </a:r>
            <a:r>
              <a:rPr lang="en-US" altLang="zh-CN" sz="1400" dirty="0" smtClean="0"/>
              <a:t>100%</a:t>
            </a:r>
            <a:r>
              <a:rPr lang="zh-CN" altLang="en-US" sz="1400" dirty="0" smtClean="0"/>
              <a:t> </a:t>
            </a:r>
            <a:endParaRPr lang="en-US" altLang="zh-CN" sz="1400" dirty="0" smtClean="0"/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dirty="0" smtClean="0"/>
              <a:t>    RA: -0.01% </a:t>
            </a:r>
            <a:r>
              <a:rPr lang="zh-CN" altLang="en-US" dirty="0" smtClean="0"/>
              <a:t> </a:t>
            </a:r>
            <a:r>
              <a:rPr lang="en-US" altLang="zh-CN" dirty="0" smtClean="0"/>
              <a:t>-0.04% </a:t>
            </a:r>
            <a:r>
              <a:rPr lang="zh-CN" altLang="en-US" dirty="0" smtClean="0"/>
              <a:t>  </a:t>
            </a:r>
            <a:r>
              <a:rPr lang="en-US" altLang="zh-CN" dirty="0" smtClean="0"/>
              <a:t>0.00%</a:t>
            </a:r>
            <a:r>
              <a:rPr lang="zh-CN" altLang="en-US" dirty="0" smtClean="0"/>
              <a:t> </a:t>
            </a:r>
            <a:r>
              <a:rPr lang="en-US" altLang="zh-CN" dirty="0" smtClean="0"/>
              <a:t>100%</a:t>
            </a:r>
            <a:r>
              <a:rPr lang="zh-CN" altLang="en-US" dirty="0" smtClean="0"/>
              <a:t> </a:t>
            </a:r>
            <a:r>
              <a:rPr lang="en-US" altLang="zh-CN" dirty="0" smtClean="0"/>
              <a:t>100%</a:t>
            </a:r>
            <a:r>
              <a:rPr lang="zh-CN" altLang="en-US" dirty="0" smtClean="0"/>
              <a:t> </a:t>
            </a:r>
            <a:endParaRPr lang="en-US" altLang="zh-CN" dirty="0" smtClean="0"/>
          </a:p>
          <a:p>
            <a:endParaRPr lang="en-US" altLang="zh-CN" dirty="0" smtClean="0"/>
          </a:p>
          <a:p>
            <a:pPr>
              <a:buFont typeface="Wingdings" panose="05000000000000000000" pitchFamily="2" charset="2"/>
              <a:buChar char="l"/>
            </a:pPr>
            <a:r>
              <a:rPr lang="en-CA" altLang="zh-CN" dirty="0" smtClean="0"/>
              <a:t> performs </a:t>
            </a:r>
            <a:r>
              <a:rPr lang="en-CA" altLang="zh-CN" dirty="0"/>
              <a:t>better on large resolution </a:t>
            </a:r>
            <a:r>
              <a:rPr lang="en-CA" altLang="zh-CN" dirty="0" smtClean="0"/>
              <a:t>sequences:</a:t>
            </a:r>
          </a:p>
          <a:p>
            <a:pPr marL="0" indent="0">
              <a:buNone/>
            </a:pPr>
            <a:r>
              <a:rPr lang="en-US" altLang="zh-CN" sz="1400" dirty="0" smtClean="0"/>
              <a:t>             </a:t>
            </a:r>
            <a:endParaRPr lang="en-US" altLang="zh-CN" dirty="0"/>
          </a:p>
          <a:p>
            <a:endParaRPr lang="en-CA" altLang="zh-CN" sz="1400" dirty="0"/>
          </a:p>
          <a:p>
            <a:endParaRPr lang="en-CA" altLang="zh-CN" sz="1400" dirty="0" smtClean="0"/>
          </a:p>
          <a:p>
            <a:endParaRPr lang="en-CA" altLang="zh-CN" sz="1400" dirty="0"/>
          </a:p>
          <a:p>
            <a:pPr>
              <a:buFont typeface="Wingdings" panose="05000000000000000000" pitchFamily="2" charset="2"/>
              <a:buChar char="l"/>
            </a:pPr>
            <a:r>
              <a:rPr lang="en-CA" altLang="zh-CN" dirty="0" smtClean="0"/>
              <a:t> allows </a:t>
            </a:r>
            <a:r>
              <a:rPr lang="en-CA" altLang="zh-CN" dirty="0"/>
              <a:t>all reference </a:t>
            </a:r>
            <a:r>
              <a:rPr lang="en-CA" altLang="zh-CN" dirty="0" smtClean="0"/>
              <a:t>samples </a:t>
            </a:r>
            <a:r>
              <a:rPr lang="en-CA" altLang="zh-CN" dirty="0"/>
              <a:t>to be used in the up-sampling </a:t>
            </a:r>
            <a:r>
              <a:rPr lang="en-CA" altLang="zh-CN" dirty="0" smtClean="0"/>
              <a:t>process</a:t>
            </a:r>
          </a:p>
          <a:p>
            <a:pPr>
              <a:buFont typeface="Wingdings" panose="05000000000000000000" pitchFamily="2" charset="2"/>
              <a:buChar char="l"/>
            </a:pPr>
            <a:endParaRPr lang="en-US" altLang="zh-CN" sz="1400" dirty="0" smtClean="0"/>
          </a:p>
          <a:p>
            <a:pPr marL="0" indent="0">
              <a:buNone/>
            </a:pPr>
            <a:endParaRPr lang="en-US" altLang="zh-CN" sz="1400" dirty="0"/>
          </a:p>
          <a:p>
            <a:r>
              <a:rPr lang="en-US" altLang="zh-CN" dirty="0" smtClean="0"/>
              <a:t>Recommend to adopt into VVC. </a:t>
            </a:r>
          </a:p>
          <a:p>
            <a:r>
              <a:rPr lang="en-US" altLang="zh-CN" dirty="0" smtClean="0"/>
              <a:t>Thanks </a:t>
            </a:r>
            <a:r>
              <a:rPr lang="en-US" altLang="zh-CN" dirty="0"/>
              <a:t>crosschecking </a:t>
            </a:r>
            <a:r>
              <a:rPr lang="en-US" altLang="zh-CN" dirty="0" smtClean="0"/>
              <a:t>by </a:t>
            </a:r>
            <a:r>
              <a:rPr lang="en-US" altLang="zh-CN" dirty="0" smtClean="0">
                <a:solidFill>
                  <a:srgbClr val="000000"/>
                </a:solidFill>
              </a:rPr>
              <a:t>HHI</a:t>
            </a:r>
            <a:r>
              <a:rPr lang="en-US" altLang="zh-CN" dirty="0" smtClean="0"/>
              <a:t>.</a:t>
            </a:r>
            <a:endParaRPr lang="en-US" altLang="zh-CN" dirty="0"/>
          </a:p>
          <a:p>
            <a:endParaRPr lang="en-US" altLang="zh-CN" sz="2000" dirty="0"/>
          </a:p>
          <a:p>
            <a:pPr lvl="2">
              <a:lnSpc>
                <a:spcPct val="200000"/>
              </a:lnSpc>
            </a:pPr>
            <a:endParaRPr lang="en-US" altLang="zh-CN" sz="1600" dirty="0"/>
          </a:p>
        </p:txBody>
      </p:sp>
      <p:sp>
        <p:nvSpPr>
          <p:cNvPr id="3" name="文本框 2"/>
          <p:cNvSpPr txBox="1"/>
          <p:nvPr/>
        </p:nvSpPr>
        <p:spPr bwMode="auto">
          <a:xfrm>
            <a:off x="335315" y="3501120"/>
            <a:ext cx="43872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altLang="zh-CN" sz="1400" b="1" dirty="0"/>
              <a:t>Class A1</a:t>
            </a:r>
            <a:r>
              <a:rPr lang="en-US" altLang="zh-CN" sz="1400" dirty="0" smtClean="0"/>
              <a:t>:  AI</a:t>
            </a:r>
            <a:r>
              <a:rPr lang="en-US" altLang="zh-CN" sz="1400" dirty="0"/>
              <a:t>:  -</a:t>
            </a:r>
            <a:r>
              <a:rPr lang="en-US" altLang="zh-CN" sz="1400" dirty="0" smtClean="0"/>
              <a:t>0.04%</a:t>
            </a:r>
            <a:r>
              <a:rPr lang="zh-CN" altLang="en-US" sz="1400" dirty="0" smtClean="0"/>
              <a:t>  </a:t>
            </a:r>
            <a:r>
              <a:rPr lang="en-US" altLang="zh-CN" sz="1400" dirty="0" smtClean="0"/>
              <a:t>-0.15%</a:t>
            </a:r>
            <a:r>
              <a:rPr lang="zh-CN" altLang="en-US" sz="1400" dirty="0" smtClean="0"/>
              <a:t>  </a:t>
            </a:r>
            <a:r>
              <a:rPr lang="en-US" altLang="zh-CN" sz="1400" dirty="0" smtClean="0"/>
              <a:t>0.13%</a:t>
            </a:r>
            <a:r>
              <a:rPr lang="zh-CN" altLang="en-US" sz="1400" dirty="0" smtClean="0"/>
              <a:t> </a:t>
            </a:r>
            <a:r>
              <a:rPr lang="en-US" altLang="zh-CN" sz="1400" dirty="0"/>
              <a:t>100%</a:t>
            </a:r>
            <a:r>
              <a:rPr lang="zh-CN" altLang="en-US" sz="1400" dirty="0"/>
              <a:t> </a:t>
            </a:r>
            <a:r>
              <a:rPr lang="en-US" altLang="zh-CN" sz="1400" dirty="0"/>
              <a:t>100%</a:t>
            </a:r>
            <a:r>
              <a:rPr lang="zh-CN" altLang="en-US" sz="1400" dirty="0"/>
              <a:t> </a:t>
            </a:r>
            <a:endParaRPr lang="en-US" altLang="zh-CN" sz="1400" dirty="0"/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sz="1400" dirty="0"/>
              <a:t>      </a:t>
            </a:r>
            <a:r>
              <a:rPr lang="en-US" altLang="zh-CN" sz="1400" dirty="0" smtClean="0"/>
              <a:t> RA</a:t>
            </a:r>
            <a:r>
              <a:rPr lang="en-US" altLang="zh-CN" sz="1400" dirty="0"/>
              <a:t>: </a:t>
            </a:r>
            <a:r>
              <a:rPr lang="en-US" altLang="zh-CN" sz="1400" dirty="0" smtClean="0"/>
              <a:t>-0.02% </a:t>
            </a:r>
            <a:r>
              <a:rPr lang="zh-CN" altLang="en-US" sz="1400" dirty="0" smtClean="0"/>
              <a:t> </a:t>
            </a:r>
            <a:r>
              <a:rPr lang="en-US" altLang="zh-CN" sz="1400" dirty="0"/>
              <a:t>-</a:t>
            </a:r>
            <a:r>
              <a:rPr lang="en-US" altLang="zh-CN" sz="1400" dirty="0" smtClean="0"/>
              <a:t>0.16% </a:t>
            </a:r>
            <a:r>
              <a:rPr lang="zh-CN" altLang="en-US" sz="1400" dirty="0" smtClean="0"/>
              <a:t> </a:t>
            </a:r>
            <a:r>
              <a:rPr lang="en-US" altLang="zh-CN" sz="1400" dirty="0" smtClean="0"/>
              <a:t>0.02%</a:t>
            </a:r>
            <a:r>
              <a:rPr lang="zh-CN" altLang="en-US" sz="1400" dirty="0" smtClean="0"/>
              <a:t> </a:t>
            </a:r>
            <a:r>
              <a:rPr lang="en-US" altLang="zh-CN" sz="1400" dirty="0"/>
              <a:t>100%</a:t>
            </a:r>
            <a:r>
              <a:rPr lang="zh-CN" altLang="en-US" sz="1400" dirty="0"/>
              <a:t> </a:t>
            </a:r>
            <a:r>
              <a:rPr lang="en-US" altLang="zh-CN" sz="1400" dirty="0"/>
              <a:t>100%</a:t>
            </a:r>
            <a:r>
              <a:rPr lang="zh-CN" altLang="en-US" sz="1400" dirty="0"/>
              <a:t> </a:t>
            </a:r>
            <a:endParaRPr lang="en-US" altLang="zh-CN" sz="1400" dirty="0"/>
          </a:p>
        </p:txBody>
      </p:sp>
      <p:sp>
        <p:nvSpPr>
          <p:cNvPr id="5" name="文本框 4"/>
          <p:cNvSpPr txBox="1"/>
          <p:nvPr/>
        </p:nvSpPr>
        <p:spPr bwMode="auto">
          <a:xfrm>
            <a:off x="4676814" y="3501120"/>
            <a:ext cx="43872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altLang="zh-CN" sz="1400" b="1" dirty="0"/>
              <a:t>Class </a:t>
            </a:r>
            <a:r>
              <a:rPr lang="en-US" altLang="zh-CN" sz="1400" b="1" dirty="0" smtClean="0"/>
              <a:t>A2</a:t>
            </a:r>
            <a:r>
              <a:rPr lang="en-US" altLang="zh-CN" sz="1400" dirty="0" smtClean="0"/>
              <a:t>:  AI</a:t>
            </a:r>
            <a:r>
              <a:rPr lang="en-US" altLang="zh-CN" sz="1400" dirty="0"/>
              <a:t>:  -</a:t>
            </a:r>
            <a:r>
              <a:rPr lang="en-US" altLang="zh-CN" sz="1400" dirty="0" smtClean="0"/>
              <a:t>0.03%</a:t>
            </a:r>
            <a:r>
              <a:rPr lang="zh-CN" altLang="en-US" sz="1400" dirty="0" smtClean="0"/>
              <a:t>  </a:t>
            </a:r>
            <a:r>
              <a:rPr lang="en-US" altLang="zh-CN" sz="1400" dirty="0"/>
              <a:t>-</a:t>
            </a:r>
            <a:r>
              <a:rPr lang="en-US" altLang="zh-CN" sz="1400" dirty="0" smtClean="0"/>
              <a:t>0.01%</a:t>
            </a:r>
            <a:r>
              <a:rPr lang="zh-CN" altLang="en-US" sz="1400" dirty="0" smtClean="0"/>
              <a:t>  </a:t>
            </a:r>
            <a:r>
              <a:rPr lang="en-US" altLang="zh-CN" sz="1400" dirty="0"/>
              <a:t>-</a:t>
            </a:r>
            <a:r>
              <a:rPr lang="en-US" altLang="zh-CN" sz="1400" dirty="0" smtClean="0"/>
              <a:t>0.11</a:t>
            </a:r>
            <a:r>
              <a:rPr lang="en-US" altLang="zh-CN" sz="1400" dirty="0"/>
              <a:t>%</a:t>
            </a:r>
            <a:r>
              <a:rPr lang="zh-CN" altLang="en-US" sz="1400" dirty="0"/>
              <a:t> </a:t>
            </a:r>
            <a:r>
              <a:rPr lang="en-US" altLang="zh-CN" sz="1400" dirty="0"/>
              <a:t>100%</a:t>
            </a:r>
            <a:r>
              <a:rPr lang="zh-CN" altLang="en-US" sz="1400" dirty="0"/>
              <a:t> </a:t>
            </a:r>
            <a:r>
              <a:rPr lang="en-US" altLang="zh-CN" sz="1400" dirty="0"/>
              <a:t>100%</a:t>
            </a:r>
            <a:r>
              <a:rPr lang="zh-CN" altLang="en-US" sz="1400" dirty="0"/>
              <a:t> </a:t>
            </a:r>
            <a:endParaRPr lang="en-US" altLang="zh-CN" sz="1400" dirty="0"/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sz="1400" dirty="0"/>
              <a:t>      </a:t>
            </a:r>
            <a:r>
              <a:rPr lang="en-US" altLang="zh-CN" sz="1400" dirty="0" smtClean="0"/>
              <a:t> RA</a:t>
            </a:r>
            <a:r>
              <a:rPr lang="en-US" altLang="zh-CN" sz="1400" dirty="0"/>
              <a:t>: -</a:t>
            </a:r>
            <a:r>
              <a:rPr lang="en-US" altLang="zh-CN" sz="1400" dirty="0" smtClean="0"/>
              <a:t>0.04% </a:t>
            </a:r>
            <a:r>
              <a:rPr lang="zh-CN" altLang="en-US" sz="1400" dirty="0" smtClean="0"/>
              <a:t> </a:t>
            </a:r>
            <a:r>
              <a:rPr lang="en-US" altLang="zh-CN" sz="1400" dirty="0" smtClean="0"/>
              <a:t> 0.00% </a:t>
            </a:r>
            <a:r>
              <a:rPr lang="zh-CN" altLang="en-US" sz="1400" dirty="0" smtClean="0"/>
              <a:t> </a:t>
            </a:r>
            <a:r>
              <a:rPr lang="en-US" altLang="zh-CN" sz="1400" dirty="0" smtClean="0"/>
              <a:t>-0.08%</a:t>
            </a:r>
            <a:r>
              <a:rPr lang="zh-CN" altLang="en-US" sz="1400" dirty="0" smtClean="0"/>
              <a:t> </a:t>
            </a:r>
            <a:r>
              <a:rPr lang="en-US" altLang="zh-CN" sz="1400" dirty="0"/>
              <a:t>100%</a:t>
            </a:r>
            <a:r>
              <a:rPr lang="zh-CN" altLang="en-US" sz="1400" dirty="0"/>
              <a:t> </a:t>
            </a:r>
            <a:r>
              <a:rPr lang="en-US" altLang="zh-CN" sz="1400" dirty="0"/>
              <a:t>100%</a:t>
            </a:r>
            <a:r>
              <a:rPr lang="zh-CN" altLang="en-US" sz="1400" dirty="0"/>
              <a:t> 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80837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 smtClean="0"/>
              <a:t>Appendix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135532"/>
              </p:ext>
            </p:extLst>
          </p:nvPr>
        </p:nvGraphicFramePr>
        <p:xfrm>
          <a:off x="825278" y="2503054"/>
          <a:ext cx="6628465" cy="27217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val="1298559805"/>
                    </a:ext>
                  </a:extLst>
                </a:gridCol>
                <a:gridCol w="1021094">
                  <a:extLst>
                    <a:ext uri="{9D8B030D-6E8A-4147-A177-3AD203B41FA5}">
                      <a16:colId xmlns:a16="http://schemas.microsoft.com/office/drawing/2014/main" val="50517333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2167024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31863226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45799004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43378182"/>
                    </a:ext>
                  </a:extLst>
                </a:gridCol>
              </a:tblGrid>
              <a:tr h="176554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57828074"/>
                  </a:ext>
                </a:extLst>
              </a:tr>
              <a:tr h="438464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JVET-Q0446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51510665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3894731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0839411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3866133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23706200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48659010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7946942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7028720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39601779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821906154"/>
                  </a:ext>
                </a:extLst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723677" y="1664993"/>
            <a:ext cx="59172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Anchor</a:t>
            </a:r>
            <a:r>
              <a:rPr lang="en-US" altLang="zh-CN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:</a:t>
            </a: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JVET-Q0446(MIP with constant shifts and offsets</a:t>
            </a:r>
            <a:r>
              <a:rPr lang="en-US" altLang="zh-CN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)</a:t>
            </a:r>
          </a:p>
          <a:p>
            <a:r>
              <a:rPr lang="en-US" altLang="zh-CN" b="1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Test</a:t>
            </a:r>
            <a:r>
              <a:rPr lang="en-US" altLang="zh-CN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: the </a:t>
            </a: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proposed method based on JVET-Q0446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66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6002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新实验室模板.ppt [兼容模式]" id="{69AC4300-3308-49E2-8F59-BC9ABEAF3782}" vid="{36F8B325-DCC4-44F0-BEAA-FF3F39C2068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22047</TotalTime>
  <Words>679</Words>
  <Application>Microsoft Office PowerPoint</Application>
  <PresentationFormat>全屏显示(4:3)</PresentationFormat>
  <Paragraphs>229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 Unicode MS</vt:lpstr>
      <vt:lpstr>Eras Demi ITC</vt:lpstr>
      <vt:lpstr>新細明體</vt:lpstr>
      <vt:lpstr>等线</vt:lpstr>
      <vt:lpstr>黑体</vt:lpstr>
      <vt:lpstr>宋体</vt:lpstr>
      <vt:lpstr>Aparajita</vt:lpstr>
      <vt:lpstr>Arial</vt:lpstr>
      <vt:lpstr>Arial Black</vt:lpstr>
      <vt:lpstr>Times New Roman</vt:lpstr>
      <vt:lpstr>Wingdings</vt:lpstr>
      <vt:lpstr>新实验室模板</vt:lpstr>
      <vt:lpstr>Visio</vt:lpstr>
      <vt:lpstr>JVET-Q0452: Modification of up-sampling in MIP</vt:lpstr>
      <vt:lpstr>MIP in VVC</vt:lpstr>
      <vt:lpstr>MIP up-sampling process in VVC</vt:lpstr>
      <vt:lpstr>Proposed method</vt:lpstr>
      <vt:lpstr>Experimental results</vt:lpstr>
      <vt:lpstr>Conclusion</vt:lpstr>
      <vt:lpstr>Appendix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LXW：</cp:lastModifiedBy>
  <cp:revision>498</cp:revision>
  <dcterms:created xsi:type="dcterms:W3CDTF">2018-12-28T13:08:43Z</dcterms:created>
  <dcterms:modified xsi:type="dcterms:W3CDTF">2020-01-08T11:30:00Z</dcterms:modified>
</cp:coreProperties>
</file>