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35" r:id="rId3"/>
    <p:sldId id="339" r:id="rId4"/>
    <p:sldId id="340" r:id="rId5"/>
    <p:sldId id="341" r:id="rId6"/>
    <p:sldId id="342" r:id="rId7"/>
    <p:sldId id="345" r:id="rId8"/>
    <p:sldId id="34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824" autoAdjust="0"/>
  </p:normalViewPr>
  <p:slideViewPr>
    <p:cSldViewPr snapToGrid="0" snapToObjects="1">
      <p:cViewPr varScale="1">
        <p:scale>
          <a:sx n="100" d="100"/>
          <a:sy n="100" d="100"/>
        </p:scale>
        <p:origin x="904" y="1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JVET-Q0445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CA" b="1" dirty="0"/>
              <a:t>Non-CE2: On predictor palette initialization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2020/1/10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1AEC1-0B14-5747-8021-8CC50CF1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/>
          </a:bodyPr>
          <a:lstStyle/>
          <a:p>
            <a:r>
              <a:rPr lang="en-US" sz="2800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2A552-0E33-4441-B5A8-120BD716F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609"/>
            <a:ext cx="10515600" cy="465872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In VTM 7.0 The predictor palette is initialized to 0 at the beginning of </a:t>
            </a:r>
            <a:r>
              <a:rPr lang="en-US" sz="1800" dirty="0"/>
              <a:t>a tile, a slice or CTU row when WPP is on (</a:t>
            </a:r>
            <a:r>
              <a:rPr lang="en-US" sz="1800" dirty="0" err="1"/>
              <a:t>entropy_coding_sync_enabled_flag</a:t>
            </a:r>
            <a:r>
              <a:rPr lang="en-US" sz="1800" dirty="0"/>
              <a:t> ==1)</a:t>
            </a:r>
            <a:endParaRPr lang="en-US" sz="2000" dirty="0"/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sz="2000" dirty="0"/>
              <a:t>The reset of predictor palette interrupts the palette propagation and may cause undesirable coding performance loss.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sz="2000" dirty="0"/>
              <a:t>HEVC SCC supports palette predictor initializer signaled in the PPS</a:t>
            </a:r>
          </a:p>
          <a:p>
            <a:pPr>
              <a:lnSpc>
                <a:spcPct val="150000"/>
              </a:lnSpc>
              <a:spcBef>
                <a:spcPts val="2200"/>
              </a:spcBef>
            </a:pPr>
            <a:r>
              <a:rPr lang="en-US" sz="2000" dirty="0"/>
              <a:t>JVET-P0577 proposed to add palette predictor initializer to VVC</a:t>
            </a:r>
            <a:endParaRPr lang="en-US" sz="1600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1600" dirty="0"/>
              <a:t>Meeting notes: Palette predictor initializer at high level header (APS/SPS/PPS/picture header) – should bring evidence that this is needed in VVC.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90C66-FBBF-C648-A1B7-E157CCFBC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138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1AEC1-0B14-5747-8021-8CC50CF1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/>
          </a:bodyPr>
          <a:lstStyle/>
          <a:p>
            <a:r>
              <a:rPr lang="en-US" sz="28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2A552-0E33-4441-B5A8-120BD716F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609"/>
            <a:ext cx="10515600" cy="465872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Signal predictor palette initializer in APS</a:t>
            </a:r>
          </a:p>
          <a:p>
            <a:pPr>
              <a:lnSpc>
                <a:spcPct val="100000"/>
              </a:lnSpc>
            </a:pP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Signal predictor palette APS Id in PH</a:t>
            </a:r>
          </a:p>
          <a:p>
            <a:pPr>
              <a:lnSpc>
                <a:spcPct val="100000"/>
              </a:lnSpc>
            </a:pP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Initialize predictor palette with the predictor in APS referred by the PH at the beginning of tile, slice or CTU row if WPP is 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90C66-FBBF-C648-A1B7-E157CCFBC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608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BDBBD3-BEC6-AE4D-87BC-75E5EFCBE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18F744-3DC4-A145-9B97-65C552527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182374"/>
              </p:ext>
            </p:extLst>
          </p:nvPr>
        </p:nvGraphicFramePr>
        <p:xfrm>
          <a:off x="674181" y="1342295"/>
          <a:ext cx="4890198" cy="1407600"/>
        </p:xfrm>
        <a:graphic>
          <a:graphicData uri="http://schemas.openxmlformats.org/drawingml/2006/table">
            <a:tbl>
              <a:tblPr firstRow="1" firstCol="1" bandRow="1"/>
              <a:tblGrid>
                <a:gridCol w="1056560">
                  <a:extLst>
                    <a:ext uri="{9D8B030D-6E8A-4147-A177-3AD203B41FA5}">
                      <a16:colId xmlns:a16="http://schemas.microsoft.com/office/drawing/2014/main" val="2461523829"/>
                    </a:ext>
                  </a:extLst>
                </a:gridCol>
                <a:gridCol w="1059504">
                  <a:extLst>
                    <a:ext uri="{9D8B030D-6E8A-4147-A177-3AD203B41FA5}">
                      <a16:colId xmlns:a16="http://schemas.microsoft.com/office/drawing/2014/main" val="2445336391"/>
                    </a:ext>
                  </a:extLst>
                </a:gridCol>
                <a:gridCol w="2774134">
                  <a:extLst>
                    <a:ext uri="{9D8B030D-6E8A-4147-A177-3AD203B41FA5}">
                      <a16:colId xmlns:a16="http://schemas.microsoft.com/office/drawing/2014/main" val="3780768163"/>
                    </a:ext>
                  </a:extLst>
                </a:gridCol>
              </a:tblGrid>
              <a:tr h="3801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aps_params_type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Name of aps_params_type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 of APS parameters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9138"/>
                  </a:ext>
                </a:extLst>
              </a:tr>
              <a:tr h="1900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ALF_APS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 parameters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686564"/>
                  </a:ext>
                </a:extLst>
              </a:tr>
              <a:tr h="1900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LMCS_APS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LMCS parameters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41370"/>
                  </a:ext>
                </a:extLst>
              </a:tr>
              <a:tr h="1900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SCALING_APS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Scaling list parameters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152466"/>
                  </a:ext>
                </a:extLst>
              </a:tr>
              <a:tr h="1900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PLT_APS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Predictor palette patameters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4340"/>
                  </a:ext>
                </a:extLst>
              </a:tr>
              <a:tr h="1900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Reserved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Reserved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4247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ABC6E39-D64E-4D42-860A-9D04259215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05323"/>
              </p:ext>
            </p:extLst>
          </p:nvPr>
        </p:nvGraphicFramePr>
        <p:xfrm>
          <a:off x="6096000" y="1342294"/>
          <a:ext cx="5449519" cy="3793914"/>
        </p:xfrm>
        <a:graphic>
          <a:graphicData uri="http://schemas.openxmlformats.org/drawingml/2006/table">
            <a:tbl>
              <a:tblPr/>
              <a:tblGrid>
                <a:gridCol w="4754896">
                  <a:extLst>
                    <a:ext uri="{9D8B030D-6E8A-4147-A177-3AD203B41FA5}">
                      <a16:colId xmlns:a16="http://schemas.microsoft.com/office/drawing/2014/main" val="3224255649"/>
                    </a:ext>
                  </a:extLst>
                </a:gridCol>
                <a:gridCol w="694623">
                  <a:extLst>
                    <a:ext uri="{9D8B030D-6E8A-4147-A177-3AD203B41FA5}">
                      <a16:colId xmlns:a16="http://schemas.microsoft.com/office/drawing/2014/main" val="1442183642"/>
                    </a:ext>
                  </a:extLst>
                </a:gridCol>
              </a:tblGrid>
              <a:tr h="420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adaptation_parameter_set_rbsp( 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677050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adaptation_parameter_set_id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u(5)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804752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aps_params_type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522506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aps_params_type  = =  ALF_APS 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965588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alf_data( 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979399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else if( aps_params_type  = =  LMCS_APS 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54394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lmcs_data( 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455675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else if( aps_params_type  = =  SCALING_APS 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913614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scaling_list_data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293469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else if(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aps_params_type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= =  PLT_APS 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318508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predictor_palette_initializer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19901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b="1" dirty="0" err="1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aps_extension_flag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5887636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aps_extension_flag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065669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while( more_rbsp_data( ) 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498315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aps_extension_data_flag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242811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rbsp_trailing_bits( 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559568"/>
                  </a:ext>
                </a:extLst>
              </a:tr>
              <a:tr h="2108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75338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B3E626-2BEC-E440-A1B4-280246E97B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866397"/>
              </p:ext>
            </p:extLst>
          </p:nvPr>
        </p:nvGraphicFramePr>
        <p:xfrm>
          <a:off x="674181" y="3135079"/>
          <a:ext cx="4890198" cy="2001132"/>
        </p:xfrm>
        <a:graphic>
          <a:graphicData uri="http://schemas.openxmlformats.org/drawingml/2006/table">
            <a:tbl>
              <a:tblPr/>
              <a:tblGrid>
                <a:gridCol w="4266869">
                  <a:extLst>
                    <a:ext uri="{9D8B030D-6E8A-4147-A177-3AD203B41FA5}">
                      <a16:colId xmlns:a16="http://schemas.microsoft.com/office/drawing/2014/main" val="1291023353"/>
                    </a:ext>
                  </a:extLst>
                </a:gridCol>
                <a:gridCol w="623329">
                  <a:extLst>
                    <a:ext uri="{9D8B030D-6E8A-4147-A177-3AD203B41FA5}">
                      <a16:colId xmlns:a16="http://schemas.microsoft.com/office/drawing/2014/main" val="2701683568"/>
                    </a:ext>
                  </a:extLst>
                </a:gridCol>
              </a:tblGrid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picture_header_rbsp()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353264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921800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sps_palette_enabled_flag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224491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predictor_palette_initializer_present_flag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508661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predictor_palette_initializer_present_flag )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641504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predictor_palette_aps_id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929295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059772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095126"/>
                  </a:ext>
                </a:extLst>
              </a:tr>
              <a:tr h="2223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752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60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A94639-35E5-BE48-8BF8-2ABDA38D3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414411F-93F5-DB4A-A21D-C4C7494FB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178424"/>
              </p:ext>
            </p:extLst>
          </p:nvPr>
        </p:nvGraphicFramePr>
        <p:xfrm>
          <a:off x="825894" y="1155557"/>
          <a:ext cx="5316998" cy="4547721"/>
        </p:xfrm>
        <a:graphic>
          <a:graphicData uri="http://schemas.openxmlformats.org/drawingml/2006/table">
            <a:tbl>
              <a:tblPr/>
              <a:tblGrid>
                <a:gridCol w="4392550">
                  <a:extLst>
                    <a:ext uri="{9D8B030D-6E8A-4147-A177-3AD203B41FA5}">
                      <a16:colId xmlns:a16="http://schemas.microsoft.com/office/drawing/2014/main" val="4160536860"/>
                    </a:ext>
                  </a:extLst>
                </a:gridCol>
                <a:gridCol w="924448">
                  <a:extLst>
                    <a:ext uri="{9D8B030D-6E8A-4147-A177-3AD203B41FA5}">
                      <a16:colId xmlns:a16="http://schemas.microsoft.com/office/drawing/2014/main" val="1291005156"/>
                    </a:ext>
                  </a:extLst>
                </a:gridCol>
              </a:tblGrid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predictor_palette_initializer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62358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joint_predictor_palette_present_flag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301435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CA" sz="1200" strike="noStrike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200" strike="noStrike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oint_predictor_palette_present_flag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508775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luma_entry_bitdepth_minus8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07086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chroma_entry_bitdepth_minus8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59955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num_predictor_palette_entries_minus1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13223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 ( comp = 0; comp &lt; 3; comp++ 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23838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 ( </a:t>
                      </a: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=0; </a:t>
                      </a: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&lt;=</a:t>
                      </a:r>
                      <a:r>
                        <a:rPr lang="en-CA" sz="1200" b="1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num_predictor_palette_entries_minus1; </a:t>
                      </a: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{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82117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predictor_palette_entry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[comp][i]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378252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669139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67181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separate_predictor_palette_present_flag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590018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50031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CA" sz="1200" strike="noStrike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200" dirty="0" err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separate_predictor_palette_present_flag</a:t>
                      </a:r>
                      <a:r>
                        <a:rPr lang="en-CA" sz="1200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770452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chroma_predictor_palette_present_flag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781462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(chroma_predictor_palette_present_flag == 1)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00152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GB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chroma_entry_bitdepth_minus8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6711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B00D1B2-61D1-CA49-B3CD-B6C1D44B7B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60418"/>
              </p:ext>
            </p:extLst>
          </p:nvPr>
        </p:nvGraphicFramePr>
        <p:xfrm>
          <a:off x="6337379" y="1165604"/>
          <a:ext cx="5619868" cy="4547721"/>
        </p:xfrm>
        <a:graphic>
          <a:graphicData uri="http://schemas.openxmlformats.org/drawingml/2006/table">
            <a:tbl>
              <a:tblPr/>
              <a:tblGrid>
                <a:gridCol w="4856193">
                  <a:extLst>
                    <a:ext uri="{9D8B030D-6E8A-4147-A177-3AD203B41FA5}">
                      <a16:colId xmlns:a16="http://schemas.microsoft.com/office/drawing/2014/main" val="1194232226"/>
                    </a:ext>
                  </a:extLst>
                </a:gridCol>
                <a:gridCol w="763675">
                  <a:extLst>
                    <a:ext uri="{9D8B030D-6E8A-4147-A177-3AD203B41FA5}">
                      <a16:colId xmlns:a16="http://schemas.microsoft.com/office/drawing/2014/main" val="1017659278"/>
                    </a:ext>
                  </a:extLst>
                </a:gridCol>
              </a:tblGrid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num_chroma_predictor_palette_entries_minus1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284543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 ( comp = 1; comp &lt; 3; comp++ 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19425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 ( i=0; i&lt;=</a:t>
                      </a: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num_chroma_palette_entries _minus1; i++ 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835814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predictor_palette_entry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[comp][i]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106683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801064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825737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luma_predictor_palette_present_flag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264476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53772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(luma_predictor_palette_present_flag == 1)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631842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GB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luma_entry_bitdepth_minus8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186341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num_luma_predictor_palette_entries_minus1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374613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 ( i=0; i&lt;= num_luma_predictor_palette_entries_minus1; i++ 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897292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predictor_palette_entry</a:t>
                      </a:r>
                      <a:r>
                        <a:rPr lang="en-CA" sz="120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[0][i]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33124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6119447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819250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424756"/>
                  </a:ext>
                </a:extLst>
              </a:tr>
              <a:tr h="2675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latin typeface="Times" pitchFamily="2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28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998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1AEC1-0B14-5747-8021-8CC50CF1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/>
          </a:bodyPr>
          <a:lstStyle/>
          <a:p>
            <a:r>
              <a:rPr lang="en-US" sz="2800" dirty="0"/>
              <a:t>Simulation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2A552-0E33-4441-B5A8-120BD716F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609"/>
            <a:ext cx="10515600" cy="465872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Palette predictor initializer generation</a:t>
            </a:r>
          </a:p>
          <a:p>
            <a:pPr marL="457200" lvl="1" indent="0">
              <a:lnSpc>
                <a:spcPct val="150000"/>
              </a:lnSpc>
              <a:spcBef>
                <a:spcPts val="2000"/>
              </a:spcBef>
              <a:buNone/>
            </a:pPr>
            <a:r>
              <a:rPr lang="en-CA" sz="1800" dirty="0"/>
              <a:t>The predictor palette initializer is obtained from a pre-pass encoding configured to single slice and WPP off.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CA" sz="1800" dirty="0"/>
              <a:t> 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2000" dirty="0"/>
              <a:t>Test A</a:t>
            </a:r>
            <a:endParaRPr lang="en-US" altLang="zh-CN" sz="2000" dirty="0"/>
          </a:p>
          <a:p>
            <a:pPr>
              <a:lnSpc>
                <a:spcPct val="100000"/>
              </a:lnSpc>
            </a:pPr>
            <a:endParaRPr lang="en-US" sz="1600" dirty="0"/>
          </a:p>
          <a:p>
            <a:pPr marL="457200" lvl="1" indent="0">
              <a:lnSpc>
                <a:spcPct val="100000"/>
              </a:lnSpc>
              <a:buNone/>
            </a:pPr>
            <a:r>
              <a:rPr lang="en-US" sz="1600" dirty="0"/>
              <a:t>	</a:t>
            </a:r>
            <a:r>
              <a:rPr lang="en-US" sz="1800" dirty="0"/>
              <a:t>CE2 test condition with WPP is on (</a:t>
            </a:r>
            <a:r>
              <a:rPr lang="en-CA" sz="1800" dirty="0" err="1"/>
              <a:t>WaveFrontSynchro</a:t>
            </a:r>
            <a:r>
              <a:rPr lang="en-CA" sz="1800" dirty="0"/>
              <a:t> = 1)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Test B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/>
              <a:t>	CE2 test condition with multiple tiles (1 CTU</a:t>
            </a:r>
            <a:r>
              <a:rPr lang="zh-CN" altLang="en-US" sz="1800" dirty="0"/>
              <a:t> </a:t>
            </a:r>
            <a:r>
              <a:rPr lang="en-US" altLang="zh-CN" sz="1800" dirty="0"/>
              <a:t>tile</a:t>
            </a:r>
            <a:r>
              <a:rPr lang="en-US" sz="1800" dirty="0"/>
              <a:t>)</a:t>
            </a:r>
            <a:endParaRPr lang="en-CA" sz="1600" dirty="0"/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  <a:p>
            <a:pPr marL="457200" lvl="1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90C66-FBBF-C648-A1B7-E157CCFBC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8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0CD2EE-9A03-1147-8533-F9248114FB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34A49D-A2A6-B941-8E58-A653433F1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367672"/>
              </p:ext>
            </p:extLst>
          </p:nvPr>
        </p:nvGraphicFramePr>
        <p:xfrm>
          <a:off x="507456" y="1423851"/>
          <a:ext cx="5194300" cy="1793987"/>
        </p:xfrm>
        <a:graphic>
          <a:graphicData uri="http://schemas.openxmlformats.org/drawingml/2006/table">
            <a:tbl>
              <a:tblPr/>
              <a:tblGrid>
                <a:gridCol w="1063550">
                  <a:extLst>
                    <a:ext uri="{9D8B030D-6E8A-4147-A177-3AD203B41FA5}">
                      <a16:colId xmlns:a16="http://schemas.microsoft.com/office/drawing/2014/main" val="734607039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2288160068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736998325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147517869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933957811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1509870720"/>
                    </a:ext>
                  </a:extLst>
                </a:gridCol>
              </a:tblGrid>
              <a:tr h="4892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WPP 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7726"/>
                  </a:ext>
                </a:extLst>
              </a:tr>
              <a:tr h="3360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DualTree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011145"/>
                  </a:ext>
                </a:extLst>
              </a:tr>
              <a:tr h="3162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358474"/>
                  </a:ext>
                </a:extLst>
              </a:tr>
              <a:tr h="3162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020392"/>
                  </a:ext>
                </a:extLst>
              </a:tr>
              <a:tr h="3360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29951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82AA9ED-D72A-8244-AC29-76E73D9A67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236157"/>
              </p:ext>
            </p:extLst>
          </p:nvPr>
        </p:nvGraphicFramePr>
        <p:xfrm>
          <a:off x="6228987" y="1423851"/>
          <a:ext cx="5194300" cy="1793987"/>
        </p:xfrm>
        <a:graphic>
          <a:graphicData uri="http://schemas.openxmlformats.org/drawingml/2006/table">
            <a:tbl>
              <a:tblPr/>
              <a:tblGrid>
                <a:gridCol w="1063550">
                  <a:extLst>
                    <a:ext uri="{9D8B030D-6E8A-4147-A177-3AD203B41FA5}">
                      <a16:colId xmlns:a16="http://schemas.microsoft.com/office/drawing/2014/main" val="1305164555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616997524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660918927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129745721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2308393611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136242240"/>
                    </a:ext>
                  </a:extLst>
                </a:gridCol>
              </a:tblGrid>
              <a:tr h="47871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WPP 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137679"/>
                  </a:ext>
                </a:extLst>
              </a:tr>
              <a:tr h="3288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DualTree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Off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807037"/>
                  </a:ext>
                </a:extLst>
              </a:tr>
              <a:tr h="3288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14672"/>
                  </a:ext>
                </a:extLst>
              </a:tr>
              <a:tr h="3288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253155"/>
                  </a:ext>
                </a:extLst>
              </a:tr>
              <a:tr h="3288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00609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01183B4-CD8E-0644-BD14-143DB37BBE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122994"/>
              </p:ext>
            </p:extLst>
          </p:nvPr>
        </p:nvGraphicFramePr>
        <p:xfrm>
          <a:off x="507456" y="3914480"/>
          <a:ext cx="5194300" cy="1793988"/>
        </p:xfrm>
        <a:graphic>
          <a:graphicData uri="http://schemas.openxmlformats.org/drawingml/2006/table">
            <a:tbl>
              <a:tblPr/>
              <a:tblGrid>
                <a:gridCol w="1063550">
                  <a:extLst>
                    <a:ext uri="{9D8B030D-6E8A-4147-A177-3AD203B41FA5}">
                      <a16:colId xmlns:a16="http://schemas.microsoft.com/office/drawing/2014/main" val="2823558285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520989958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2973587397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1578186531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2298650503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2902276576"/>
                    </a:ext>
                  </a:extLst>
                </a:gridCol>
              </a:tblGrid>
              <a:tr h="48393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 CTU tile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910429"/>
                  </a:ext>
                </a:extLst>
              </a:tr>
              <a:tr h="3324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DualTree 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412398"/>
                  </a:ext>
                </a:extLst>
              </a:tr>
              <a:tr h="312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709258"/>
                  </a:ext>
                </a:extLst>
              </a:tr>
              <a:tr h="3324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3590364"/>
                  </a:ext>
                </a:extLst>
              </a:tr>
              <a:tr h="3324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4133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187C66B-AD24-6F49-9A07-61F95646E5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352789"/>
              </p:ext>
            </p:extLst>
          </p:nvPr>
        </p:nvGraphicFramePr>
        <p:xfrm>
          <a:off x="6228987" y="3914480"/>
          <a:ext cx="5194300" cy="1793988"/>
        </p:xfrm>
        <a:graphic>
          <a:graphicData uri="http://schemas.openxmlformats.org/drawingml/2006/table">
            <a:tbl>
              <a:tblPr/>
              <a:tblGrid>
                <a:gridCol w="1063550">
                  <a:extLst>
                    <a:ext uri="{9D8B030D-6E8A-4147-A177-3AD203B41FA5}">
                      <a16:colId xmlns:a16="http://schemas.microsoft.com/office/drawing/2014/main" val="2380220521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336392407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4064726738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971322212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3680323906"/>
                    </a:ext>
                  </a:extLst>
                </a:gridCol>
                <a:gridCol w="826150">
                  <a:extLst>
                    <a:ext uri="{9D8B030D-6E8A-4147-A177-3AD203B41FA5}">
                      <a16:colId xmlns:a16="http://schemas.microsoft.com/office/drawing/2014/main" val="4045943118"/>
                    </a:ext>
                  </a:extLst>
                </a:gridCol>
              </a:tblGrid>
              <a:tr h="48393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 CTU tile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427221"/>
                  </a:ext>
                </a:extLst>
              </a:tr>
              <a:tr h="3324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DualTree Off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252195"/>
                  </a:ext>
                </a:extLst>
              </a:tr>
              <a:tr h="3324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142117"/>
                  </a:ext>
                </a:extLst>
              </a:tr>
              <a:tr h="312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098646"/>
                  </a:ext>
                </a:extLst>
              </a:tr>
              <a:tr h="3324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236412"/>
                  </a:ext>
                </a:extLst>
              </a:tr>
            </a:tbl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7B93270B-AA08-F342-852D-9D436EC09E4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685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lang="en-US" sz="2800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431483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1AEC1-0B14-5747-8021-8CC50CF1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/>
          </a:bodyPr>
          <a:lstStyle/>
          <a:p>
            <a:r>
              <a:rPr lang="en-US" sz="24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2A552-0E33-4441-B5A8-120BD716F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609"/>
            <a:ext cx="10515600" cy="48414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Propose to support predictor palette initializer in VVC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Signal initializer in APS, refer ASP Id in PH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Simulation shows following BD rate saving: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	</a:t>
            </a:r>
            <a:r>
              <a:rPr lang="en-US" sz="1600" dirty="0"/>
              <a:t>WPP synchronization is on: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		</a:t>
            </a:r>
            <a:r>
              <a:rPr lang="en-US" sz="1600" dirty="0" err="1"/>
              <a:t>DualTree</a:t>
            </a:r>
            <a:r>
              <a:rPr lang="en-US" sz="1600" dirty="0"/>
              <a:t> on : -0.19%(AI), -0.39%(RA) and -0.39%(LDB)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		</a:t>
            </a:r>
            <a:r>
              <a:rPr lang="en-US" sz="1600" dirty="0" err="1"/>
              <a:t>DualTree</a:t>
            </a:r>
            <a:r>
              <a:rPr lang="en-US" sz="1600" dirty="0"/>
              <a:t> off: -0.95%(AI), -0.61%(RA) and -0.50%(LDB)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	Multiple tiles setup: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		</a:t>
            </a:r>
            <a:r>
              <a:rPr lang="en-US" sz="1600" dirty="0" err="1"/>
              <a:t>DualTree</a:t>
            </a:r>
            <a:r>
              <a:rPr lang="en-US" sz="1600" dirty="0"/>
              <a:t> on : -0.78%(AI), -0.84%(RA)  and -0.73%(LDB)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		</a:t>
            </a:r>
            <a:r>
              <a:rPr lang="en-US" sz="1600" dirty="0" err="1"/>
              <a:t>DualTree</a:t>
            </a:r>
            <a:r>
              <a:rPr lang="en-US" sz="1600" dirty="0"/>
              <a:t> off: -2.74%(AI), -1.54%(RA)  and -0.90%(LDB)</a:t>
            </a:r>
            <a:endParaRPr lang="en-US" sz="2000" dirty="0"/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000" dirty="0"/>
              <a:t>Thanks Dolby for cross-checking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90C66-FBBF-C648-A1B7-E157CCFBC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923500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17961</TotalTime>
  <Words>1332</Words>
  <Application>Microsoft Macintosh PowerPoint</Application>
  <PresentationFormat>Widescreen</PresentationFormat>
  <Paragraphs>307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DengXian</vt:lpstr>
      <vt:lpstr>Microsoft YaHei</vt:lpstr>
      <vt:lpstr>宋体</vt:lpstr>
      <vt:lpstr>Arial</vt:lpstr>
      <vt:lpstr>Calibri</vt:lpstr>
      <vt:lpstr>Times</vt:lpstr>
      <vt:lpstr>Times New Roman</vt:lpstr>
      <vt:lpstr>浅色</vt:lpstr>
      <vt:lpstr>PowerPoint Presentation</vt:lpstr>
      <vt:lpstr>Introduction</vt:lpstr>
      <vt:lpstr>Proposal</vt:lpstr>
      <vt:lpstr>PowerPoint Presentation</vt:lpstr>
      <vt:lpstr>PowerPoint Presentation</vt:lpstr>
      <vt:lpstr>Simulation</vt:lpstr>
      <vt:lpstr>PowerPoint Presentation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Daniel Luo</cp:lastModifiedBy>
  <cp:revision>1334</cp:revision>
  <dcterms:created xsi:type="dcterms:W3CDTF">2018-05-21T01:42:17Z</dcterms:created>
  <dcterms:modified xsi:type="dcterms:W3CDTF">2020-01-10T16:24:06Z</dcterms:modified>
</cp:coreProperties>
</file>