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0" r:id="rId3"/>
    <p:sldId id="279" r:id="rId4"/>
    <p:sldId id="282" r:id="rId5"/>
    <p:sldId id="269" r:id="rId6"/>
    <p:sldId id="28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5"/>
  </p:normalViewPr>
  <p:slideViewPr>
    <p:cSldViewPr snapToGrid="0" snapToObjects="1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67C29-B34E-234F-9E97-BB5333B161D5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16C95-A497-5346-8298-F751AC2A5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06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12179300" cy="68765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042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12179300" cy="68765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117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1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6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54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75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4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2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4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956F8-CA4C-CB45-B2F9-04ADAF628076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1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1440" y="1137286"/>
            <a:ext cx="9306560" cy="2387600"/>
          </a:xfrm>
        </p:spPr>
        <p:txBody>
          <a:bodyPr/>
          <a:lstStyle/>
          <a:p>
            <a:r>
              <a:rPr lang="en-CA" b="1" dirty="0"/>
              <a:t>AHG15: Clean up for signaling quantization matrix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29919"/>
            <a:ext cx="9144000" cy="1655762"/>
          </a:xfrm>
        </p:spPr>
        <p:txBody>
          <a:bodyPr/>
          <a:lstStyle/>
          <a:p>
            <a:r>
              <a:rPr lang="en-CA" dirty="0"/>
              <a:t>L</a:t>
            </a:r>
            <a:r>
              <a:rPr lang="en-US" dirty="0" err="1"/>
              <a:t>ing</a:t>
            </a:r>
            <a:r>
              <a:rPr lang="en-CA" dirty="0"/>
              <a:t> Li, H. Zhang, X. Li, S. Liu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594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Existing in VVC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BC23AA1-ACC5-48C9-A102-7EA2FAB55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013" y="1616821"/>
            <a:ext cx="11318240" cy="240550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Use 1D </a:t>
            </a:r>
            <a:r>
              <a:rPr lang="en-CA" dirty="0"/>
              <a:t>quantization matrix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Signal QM from id 0 to 27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No default QM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id=0 is the first id in base size 2x2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id=2 is the first id in base size 4x4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id=8 is the first id in base size 8x8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For id equals to 0, 2, 8, </a:t>
            </a:r>
            <a:r>
              <a:rPr lang="en-CA" dirty="0" err="1"/>
              <a:t>id_delta</a:t>
            </a:r>
            <a:r>
              <a:rPr lang="en-CA" dirty="0"/>
              <a:t> is not signaled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9F58FC9-6E0F-4CEB-BDC0-C54E10B25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915810"/>
              </p:ext>
            </p:extLst>
          </p:nvPr>
        </p:nvGraphicFramePr>
        <p:xfrm>
          <a:off x="1514107" y="4758579"/>
          <a:ext cx="41148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735518904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608877038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513339969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361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2~7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8~27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85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400" dirty="0"/>
                        <a:t>Base size 2x2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400" dirty="0"/>
                        <a:t>Base size 4x4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400" dirty="0"/>
                        <a:t>Base size 8x8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469206"/>
                  </a:ext>
                </a:extLst>
              </a:tr>
            </a:tbl>
          </a:graphicData>
        </a:graphic>
      </p:graphicFrame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66FBE28A-A05D-4E6F-8C5B-4C0DADCA4019}"/>
              </a:ext>
            </a:extLst>
          </p:cNvPr>
          <p:cNvSpPr txBox="1">
            <a:spLocks/>
          </p:cNvSpPr>
          <p:nvPr/>
        </p:nvSpPr>
        <p:spPr>
          <a:xfrm>
            <a:off x="156056" y="6517611"/>
            <a:ext cx="11318240" cy="3511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000"/>
              <a:t>Figure is from adopted JVET-P1034-v1</a:t>
            </a:r>
            <a:endParaRPr lang="en-US" sz="100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19B2791-C453-4E69-BBA7-4707A9AE3F9F}"/>
              </a:ext>
            </a:extLst>
          </p:cNvPr>
          <p:cNvGrpSpPr/>
          <p:nvPr/>
        </p:nvGrpSpPr>
        <p:grpSpPr>
          <a:xfrm>
            <a:off x="7035364" y="1859435"/>
            <a:ext cx="3752854" cy="2280917"/>
            <a:chOff x="0" y="0"/>
            <a:chExt cx="3753452" cy="2281020"/>
          </a:xfrm>
        </p:grpSpPr>
        <p:sp>
          <p:nvSpPr>
            <p:cNvPr id="44" name="Text Box 2">
              <a:extLst>
                <a:ext uri="{FF2B5EF4-FFF2-40B4-BE49-F238E27FC236}">
                  <a16:creationId xmlns:a16="http://schemas.microsoft.com/office/drawing/2014/main" id="{E2440056-DF3F-47FE-B793-CE44602897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729" y="726708"/>
              <a:ext cx="182245" cy="33147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 b="1">
                  <a:effectLst/>
                  <a:latin typeface="Times New Roman" panose="02020603050405020304" pitchFamily="18" charset="0"/>
                  <a:ea typeface="PMingLiU" panose="02020500000000000000" pitchFamily="18" charset="-120"/>
                </a:rPr>
                <a:t>1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28CC7E9-0616-4ACF-93B6-3668225771A3}"/>
                </a:ext>
              </a:extLst>
            </p:cNvPr>
            <p:cNvGrpSpPr/>
            <p:nvPr/>
          </p:nvGrpSpPr>
          <p:grpSpPr>
            <a:xfrm>
              <a:off x="0" y="0"/>
              <a:ext cx="3753452" cy="2281020"/>
              <a:chOff x="0" y="0"/>
              <a:chExt cx="3753452" cy="2281020"/>
            </a:xfrm>
          </p:grpSpPr>
          <p:sp>
            <p:nvSpPr>
              <p:cNvPr id="46" name="Text Box 2">
                <a:extLst>
                  <a:ext uri="{FF2B5EF4-FFF2-40B4-BE49-F238E27FC236}">
                    <a16:creationId xmlns:a16="http://schemas.microsoft.com/office/drawing/2014/main" id="{FE9D9A10-265B-48D2-B816-78C2B5C557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3827" y="139566"/>
                <a:ext cx="182245" cy="33147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b="1">
                    <a:effectLst/>
                    <a:latin typeface="Times New Roman" panose="02020603050405020304" pitchFamily="18" charset="0"/>
                    <a:ea typeface="PMingLiU" panose="02020500000000000000" pitchFamily="18" charset="-120"/>
                  </a:rPr>
                  <a:t>1</a:t>
                </a: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F12E5C85-6A40-4561-BA8D-C895D4F20852}"/>
                  </a:ext>
                </a:extLst>
              </p:cNvPr>
              <p:cNvGrpSpPr/>
              <p:nvPr/>
            </p:nvGrpSpPr>
            <p:grpSpPr>
              <a:xfrm>
                <a:off x="0" y="0"/>
                <a:ext cx="3753452" cy="2281020"/>
                <a:chOff x="0" y="0"/>
                <a:chExt cx="3753452" cy="2281020"/>
              </a:xfrm>
            </p:grpSpPr>
            <p:sp>
              <p:nvSpPr>
                <p:cNvPr id="48" name="Text Box 2">
                  <a:extLst>
                    <a:ext uri="{FF2B5EF4-FFF2-40B4-BE49-F238E27FC236}">
                      <a16:creationId xmlns:a16="http://schemas.microsoft.com/office/drawing/2014/main" id="{D9728A89-72F2-491C-A447-264F3C39D4C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76926" y="105878"/>
                  <a:ext cx="182245" cy="33147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100" b="1">
                      <a:effectLst/>
                      <a:latin typeface="Times New Roman" panose="02020603050405020304" pitchFamily="18" charset="0"/>
                      <a:ea typeface="PMingLiU" panose="02020500000000000000" pitchFamily="18" charset="-120"/>
                    </a:rPr>
                    <a:t>0</a:t>
                  </a: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DAB23CA3-65B3-4C9C-89D2-56985781B6F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3753452" cy="2281020"/>
                  <a:chOff x="0" y="0"/>
                  <a:chExt cx="3753452" cy="2281020"/>
                </a:xfrm>
              </p:grpSpPr>
              <p:sp>
                <p:nvSpPr>
                  <p:cNvPr id="50" name="Text Box 2">
                    <a:extLst>
                      <a:ext uri="{FF2B5EF4-FFF2-40B4-BE49-F238E27FC236}">
                        <a16:creationId xmlns:a16="http://schemas.microsoft.com/office/drawing/2014/main" id="{4D4B133E-8893-4866-95D2-2CB528F8F73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2531" y="1236792"/>
                    <a:ext cx="1011969" cy="35115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marL="0" marR="0" algn="just" hangingPunct="0">
                      <a:spcBef>
                        <a:spcPts val="680"/>
                      </a:spcBef>
                      <a:spcAft>
                        <a:spcPts val="0"/>
                      </a:spcAft>
                      <a:tabLst>
                        <a:tab pos="228600" algn="l"/>
                        <a:tab pos="457200" algn="l"/>
                        <a:tab pos="685800" algn="l"/>
                        <a:tab pos="914400" algn="l"/>
                        <a:tab pos="1143000" algn="l"/>
                        <a:tab pos="1371600" algn="l"/>
                        <a:tab pos="1600200" algn="l"/>
                        <a:tab pos="1828800" algn="l"/>
                        <a:tab pos="2057400" algn="l"/>
                        <a:tab pos="2286000" algn="l"/>
                        <a:tab pos="2514600" algn="l"/>
                        <a:tab pos="2743200" algn="l"/>
                      </a:tabLst>
                    </a:pPr>
                    <a:r>
                      <a:rPr lang="en-US" sz="1100" b="1" dirty="0" err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rPr>
                      <a:t>id_delta</a:t>
                    </a:r>
                    <a:endParaRPr lang="en-US" sz="1100" b="1" dirty="0">
                      <a:effectLst/>
                      <a:latin typeface="Times New Roman" panose="02020603050405020304" pitchFamily="18" charset="0"/>
                      <a:ea typeface="PMingLiU" panose="02020500000000000000" pitchFamily="18" charset="-120"/>
                    </a:endParaRPr>
                  </a:p>
                </p:txBody>
              </p:sp>
              <p:grpSp>
                <p:nvGrpSpPr>
                  <p:cNvPr id="51" name="Group 50">
                    <a:extLst>
                      <a:ext uri="{FF2B5EF4-FFF2-40B4-BE49-F238E27FC236}">
                        <a16:creationId xmlns:a16="http://schemas.microsoft.com/office/drawing/2014/main" id="{F632A122-6826-428F-BB05-E6C226C25723}"/>
                      </a:ext>
                    </a:extLst>
                  </p:cNvPr>
                  <p:cNvGrpSpPr/>
                  <p:nvPr/>
                </p:nvGrpSpPr>
                <p:grpSpPr>
                  <a:xfrm>
                    <a:off x="0" y="0"/>
                    <a:ext cx="3753452" cy="2281020"/>
                    <a:chOff x="0" y="0"/>
                    <a:chExt cx="3753452" cy="2281020"/>
                  </a:xfrm>
                </p:grpSpPr>
                <p:sp>
                  <p:nvSpPr>
                    <p:cNvPr id="52" name="Text Box 2">
                      <a:extLst>
                        <a:ext uri="{FF2B5EF4-FFF2-40B4-BE49-F238E27FC236}">
                          <a16:creationId xmlns:a16="http://schemas.microsoft.com/office/drawing/2014/main" id="{3F82EFD1-0055-47A2-8828-18B9ED6E9A63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558241"/>
                      <a:ext cx="774199" cy="36068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id_delta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p:txBody>
                </p:sp>
                <p:grpSp>
                  <p:nvGrpSpPr>
                    <p:cNvPr id="53" name="Group 52">
                      <a:extLst>
                        <a:ext uri="{FF2B5EF4-FFF2-40B4-BE49-F238E27FC236}">
                          <a16:creationId xmlns:a16="http://schemas.microsoft.com/office/drawing/2014/main" id="{9FB4C5AC-3ADD-46E3-82F8-37E2535FC42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6135" y="0"/>
                      <a:ext cx="3397317" cy="2281020"/>
                      <a:chOff x="139566" y="0"/>
                      <a:chExt cx="3397317" cy="2281020"/>
                    </a:xfrm>
                  </p:grpSpPr>
                  <p:sp>
                    <p:nvSpPr>
                      <p:cNvPr id="54" name="Text Box 2">
                        <a:extLst>
                          <a:ext uri="{FF2B5EF4-FFF2-40B4-BE49-F238E27FC236}">
                            <a16:creationId xmlns:a16="http://schemas.microsoft.com/office/drawing/2014/main" id="{AD79067D-99E4-402A-9C76-6C3125562A46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68955" y="0"/>
                        <a:ext cx="808355" cy="36068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marL="0" marR="0" algn="just" hangingPunct="0">
                          <a:spcBef>
                            <a:spcPts val="680"/>
                          </a:spcBef>
                          <a:spcAft>
                            <a:spcPts val="0"/>
                          </a:spcAft>
                          <a:tabLst>
                            <a:tab pos="228600" algn="l"/>
                            <a:tab pos="457200" algn="l"/>
                            <a:tab pos="685800" algn="l"/>
                            <a:tab pos="914400" algn="l"/>
                            <a:tab pos="1143000" algn="l"/>
                            <a:tab pos="1371600" algn="l"/>
                            <a:tab pos="1600200" algn="l"/>
                            <a:tab pos="1828800" algn="l"/>
                            <a:tab pos="2057400" algn="l"/>
                            <a:tab pos="2286000" algn="l"/>
                            <a:tab pos="2514600" algn="l"/>
                            <a:tab pos="2743200" algn="l"/>
                          </a:tabLst>
                        </a:pPr>
                        <a:r>
                          <a:rPr lang="en-US" sz="1100" b="1" dirty="0" err="1">
                            <a:latin typeface="Times New Roman" panose="02020603050405020304" pitchFamily="18" charset="0"/>
                            <a:ea typeface="PMingLiU" panose="02020500000000000000" pitchFamily="18" charset="-120"/>
                          </a:rPr>
                          <a:t>c</a:t>
                        </a:r>
                        <a:r>
                          <a:rPr lang="en-US" sz="1100" b="1" dirty="0" err="1">
                            <a:effectLst/>
                            <a:latin typeface="Times New Roman" panose="02020603050405020304" pitchFamily="18" charset="0"/>
                            <a:ea typeface="PMingLiU" panose="02020500000000000000" pitchFamily="18" charset="-120"/>
                          </a:rPr>
                          <a:t>opy_flag</a:t>
                        </a:r>
                        <a:endParaRPr lang="en-US" sz="11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endParaRPr>
                      </a:p>
                    </p:txBody>
                  </p:sp>
                  <p:grpSp>
                    <p:nvGrpSpPr>
                      <p:cNvPr id="55" name="Group 54">
                        <a:extLst>
                          <a:ext uri="{FF2B5EF4-FFF2-40B4-BE49-F238E27FC236}">
                            <a16:creationId xmlns:a16="http://schemas.microsoft.com/office/drawing/2014/main" id="{AF27481E-DB83-4471-BE00-52D6D0B998A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39566" y="360948"/>
                        <a:ext cx="3397317" cy="1920072"/>
                        <a:chOff x="139566" y="0"/>
                        <a:chExt cx="3397317" cy="1920072"/>
                      </a:xfrm>
                    </p:grpSpPr>
                    <p:sp>
                      <p:nvSpPr>
                        <p:cNvPr id="56" name="Text Box 2">
                          <a:extLst>
                            <a:ext uri="{FF2B5EF4-FFF2-40B4-BE49-F238E27FC236}">
                              <a16:creationId xmlns:a16="http://schemas.microsoft.com/office/drawing/2014/main" id="{8DCDF8BD-B74A-4635-825C-05BF20771B88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04261" y="1568917"/>
                          <a:ext cx="904240" cy="35115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t" anchorCtr="0">
                          <a:noAutofit/>
                        </a:bodyPr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b="1">
                              <a:effectLst/>
                              <a:latin typeface="Times New Roman" panose="02020603050405020304" pitchFamily="18" charset="0"/>
                              <a:ea typeface="PMingLiU" panose="02020500000000000000" pitchFamily="18" charset="-120"/>
                            </a:rPr>
                            <a:t>res DPCM</a:t>
                          </a:r>
                        </a:p>
                      </p:txBody>
                    </p:sp>
                    <p:grpSp>
                      <p:nvGrpSpPr>
                        <p:cNvPr id="57" name="Group 56">
                          <a:extLst>
                            <a:ext uri="{FF2B5EF4-FFF2-40B4-BE49-F238E27FC236}">
                              <a16:creationId xmlns:a16="http://schemas.microsoft.com/office/drawing/2014/main" id="{C97E8A0B-3240-4005-9AD7-29C9A100B880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39566" y="0"/>
                          <a:ext cx="3397317" cy="1660357"/>
                          <a:chOff x="139566" y="0"/>
                          <a:chExt cx="3397317" cy="1660357"/>
                        </a:xfrm>
                      </p:grpSpPr>
                      <p:sp>
                        <p:nvSpPr>
                          <p:cNvPr id="58" name="Text Box 2">
                            <a:extLst>
                              <a:ext uri="{FF2B5EF4-FFF2-40B4-BE49-F238E27FC236}">
                                <a16:creationId xmlns:a16="http://schemas.microsoft.com/office/drawing/2014/main" id="{408425F2-F094-4176-88CC-A5765335EB76}"/>
                              </a:ext>
                            </a:extLst>
                          </p:cNvPr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92943" y="875898"/>
                            <a:ext cx="1043940" cy="341630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rot="0" vert="horz" wrap="square" lIns="91440" tIns="45720" rIns="91440" bIns="45720" anchor="t" anchorCtr="0">
                            <a:noAutofit/>
                          </a:bodyPr>
                          <a:lstStyle/>
                          <a:p>
                            <a:pPr marL="0" marR="0" algn="just" hangingPunct="0">
                              <a:spcBef>
                                <a:spcPts val="680"/>
                              </a:spcBef>
                              <a:spcAft>
                                <a:spcPts val="0"/>
                              </a:spcAft>
                              <a:tabLst>
                                <a:tab pos="228600" algn="l"/>
                                <a:tab pos="457200" algn="l"/>
                                <a:tab pos="685800" algn="l"/>
                                <a:tab pos="914400" algn="l"/>
                                <a:tab pos="1143000" algn="l"/>
                                <a:tab pos="1371600" algn="l"/>
                                <a:tab pos="1600200" algn="l"/>
                                <a:tab pos="1828800" algn="l"/>
                                <a:tab pos="2057400" algn="l"/>
                                <a:tab pos="2286000" algn="l"/>
                                <a:tab pos="2514600" algn="l"/>
                                <a:tab pos="2743200" algn="l"/>
                              </a:tabLst>
                            </a:pPr>
                            <a:r>
                              <a:rPr lang="en-US" sz="1100" b="1">
                                <a:effectLst/>
                                <a:latin typeface="Times New Roman" panose="02020603050405020304" pitchFamily="18" charset="0"/>
                                <a:ea typeface="PMingLiU" panose="02020500000000000000" pitchFamily="18" charset="-120"/>
                              </a:rPr>
                              <a:t>direct DPCM</a:t>
                            </a:r>
                          </a:p>
                        </p:txBody>
                      </p:sp>
                      <p:grpSp>
                        <p:nvGrpSpPr>
                          <p:cNvPr id="59" name="Group 58">
                            <a:extLst>
                              <a:ext uri="{FF2B5EF4-FFF2-40B4-BE49-F238E27FC236}">
                                <a16:creationId xmlns:a16="http://schemas.microsoft.com/office/drawing/2014/main" id="{8E714365-9D22-42A7-8438-811A094922A0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39566" y="0"/>
                            <a:ext cx="2931761" cy="1660357"/>
                            <a:chOff x="139566" y="0"/>
                            <a:chExt cx="2931761" cy="1660357"/>
                          </a:xfrm>
                        </p:grpSpPr>
                        <p:sp>
                          <p:nvSpPr>
                            <p:cNvPr id="60" name="Text Box 2">
                              <a:extLst>
                                <a:ext uri="{FF2B5EF4-FFF2-40B4-BE49-F238E27FC236}">
                                  <a16:creationId xmlns:a16="http://schemas.microsoft.com/office/drawing/2014/main" id="{2C9BC43B-B424-42DE-9EA2-9F3235645505}"/>
                                </a:ext>
                              </a:extLst>
                            </p:cNvPr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722922" y="182880"/>
                              <a:ext cx="880710" cy="340661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rot="0" vert="horz" wrap="square" lIns="91440" tIns="45720" rIns="91440" bIns="45720" anchor="t" anchorCtr="0">
                              <a:noAutofit/>
                            </a:bodyPr>
                            <a:lstStyle/>
                            <a:p>
                              <a:pPr marL="0" marR="0" algn="just" hangingPunct="0">
                                <a:spcBef>
                                  <a:spcPts val="680"/>
                                </a:spcBef>
                                <a:spcAft>
                                  <a:spcPts val="0"/>
                                </a:spcAft>
                                <a:tabLst>
                                  <a:tab pos="228600" algn="l"/>
                                  <a:tab pos="457200" algn="l"/>
                                  <a:tab pos="685800" algn="l"/>
                                  <a:tab pos="914400" algn="l"/>
                                  <a:tab pos="1143000" algn="l"/>
                                  <a:tab pos="1371600" algn="l"/>
                                  <a:tab pos="1600200" algn="l"/>
                                  <a:tab pos="1828800" algn="l"/>
                                  <a:tab pos="2057400" algn="l"/>
                                  <a:tab pos="2286000" algn="l"/>
                                  <a:tab pos="2514600" algn="l"/>
                                  <a:tab pos="2743200" algn="l"/>
                                </a:tabLst>
                              </a:pPr>
                              <a:r>
                                <a:rPr lang="en-US" sz="1100" b="1" dirty="0" err="1">
                                  <a:effectLst/>
                                  <a:latin typeface="Times New Roman" panose="02020603050405020304" pitchFamily="18" charset="0"/>
                                  <a:ea typeface="PMingLiU" panose="02020500000000000000" pitchFamily="18" charset="-120"/>
                                </a:rPr>
                                <a:t>pred_flag</a:t>
                              </a:r>
                              <a:endParaRPr lang="en-US" sz="1100" b="1" dirty="0">
                                <a:effectLst/>
                                <a:latin typeface="Times New Roman" panose="02020603050405020304" pitchFamily="18" charset="0"/>
                                <a:ea typeface="PMingLiU" panose="02020500000000000000" pitchFamily="18" charset="-120"/>
                              </a:endParaRPr>
                            </a:p>
                          </p:txBody>
                        </p:sp>
                        <p:grpSp>
                          <p:nvGrpSpPr>
                            <p:cNvPr id="61" name="Group 60">
                              <a:extLst>
                                <a:ext uri="{FF2B5EF4-FFF2-40B4-BE49-F238E27FC236}">
                                  <a16:creationId xmlns:a16="http://schemas.microsoft.com/office/drawing/2014/main" id="{108D1E5C-25CA-4413-8398-232C1D3C3130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39566" y="0"/>
                              <a:ext cx="2931761" cy="1660357"/>
                              <a:chOff x="139566" y="0"/>
                              <a:chExt cx="2931761" cy="1660357"/>
                            </a:xfrm>
                          </p:grpSpPr>
                          <p:cxnSp>
                            <p:nvCxnSpPr>
                              <p:cNvPr id="62" name="Straight Arrow Connector 61">
                                <a:extLst>
                                  <a:ext uri="{FF2B5EF4-FFF2-40B4-BE49-F238E27FC236}">
                                    <a16:creationId xmlns:a16="http://schemas.microsoft.com/office/drawing/2014/main" id="{AFBB71E3-B9EF-4D69-82EA-51B6D6A12EBD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 flipH="1">
                                <a:off x="139566" y="4812"/>
                                <a:ext cx="928838" cy="192505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63" name="Straight Arrow Connector 62">
                                <a:extLst>
                                  <a:ext uri="{FF2B5EF4-FFF2-40B4-BE49-F238E27FC236}">
                                    <a16:creationId xmlns:a16="http://schemas.microsoft.com/office/drawing/2014/main" id="{55527E84-5C26-44EE-BC9F-5FDC1754D34F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>
                                <a:off x="1068404" y="0"/>
                                <a:ext cx="1000659" cy="153569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64" name="Straight Arrow Connector 63">
                                <a:extLst>
                                  <a:ext uri="{FF2B5EF4-FFF2-40B4-BE49-F238E27FC236}">
                                    <a16:creationId xmlns:a16="http://schemas.microsoft.com/office/drawing/2014/main" id="{D84A6071-3898-4650-9BCD-5305589B9394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 flipH="1">
                                <a:off x="818147" y="539014"/>
                                <a:ext cx="1250816" cy="322447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65" name="Straight Arrow Connector 64">
                                <a:extLst>
                                  <a:ext uri="{FF2B5EF4-FFF2-40B4-BE49-F238E27FC236}">
                                    <a16:creationId xmlns:a16="http://schemas.microsoft.com/office/drawing/2014/main" id="{1F6CF733-B537-4168-9022-C6AC419BFB4D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>
                                <a:off x="2069431" y="539014"/>
                                <a:ext cx="1001896" cy="321411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66" name="Text Box 2">
                                <a:extLst>
                                  <a:ext uri="{FF2B5EF4-FFF2-40B4-BE49-F238E27FC236}">
                                    <a16:creationId xmlns:a16="http://schemas.microsoft.com/office/drawing/2014/main" id="{D5703935-1916-4E8E-9190-9D03BA8CF20E}"/>
                                  </a:ext>
                                </a:extLst>
                              </p:cNvPr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603633" y="380197"/>
                                <a:ext cx="182245" cy="331470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rot="0" vert="horz" wrap="square" lIns="91440" tIns="45720" rIns="91440" bIns="45720" anchor="t" anchorCtr="0">
                                <a:noAutofit/>
                              </a:bodyPr>
                              <a:lstStyle/>
                              <a:p>
                                <a:pPr marL="0" marR="0" algn="just" hangingPunct="0">
                                  <a:spcBef>
                                    <a:spcPts val="680"/>
                                  </a:spcBef>
                                  <a:spcAft>
                                    <a:spcPts val="0"/>
                                  </a:spcAft>
                                  <a:tabLst>
                                    <a:tab pos="228600" algn="l"/>
                                    <a:tab pos="457200" algn="l"/>
                                    <a:tab pos="685800" algn="l"/>
                                    <a:tab pos="914400" algn="l"/>
                                    <a:tab pos="1143000" algn="l"/>
                                    <a:tab pos="1371600" algn="l"/>
                                    <a:tab pos="1600200" algn="l"/>
                                    <a:tab pos="1828800" algn="l"/>
                                    <a:tab pos="2057400" algn="l"/>
                                    <a:tab pos="2286000" algn="l"/>
                                    <a:tab pos="2514600" algn="l"/>
                                    <a:tab pos="2743200" algn="l"/>
                                  </a:tabLst>
                                </a:pPr>
                                <a:r>
                                  <a:rPr lang="en-US" sz="1100" b="1">
                                    <a:effectLst/>
                                    <a:latin typeface="Times New Roman" panose="02020603050405020304" pitchFamily="18" charset="0"/>
                                    <a:ea typeface="PMingLiU" panose="02020500000000000000" pitchFamily="18" charset="-120"/>
                                  </a:rPr>
                                  <a:t>0</a:t>
                                </a:r>
                              </a:p>
                            </p:txBody>
                          </p:sp>
                          <p:cxnSp>
                            <p:nvCxnSpPr>
                              <p:cNvPr id="67" name="Straight Arrow Connector 66">
                                <a:extLst>
                                  <a:ext uri="{FF2B5EF4-FFF2-40B4-BE49-F238E27FC236}">
                                    <a16:creationId xmlns:a16="http://schemas.microsoft.com/office/drawing/2014/main" id="{5717A181-DAC9-4F13-B1BB-5675B22B6BC0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 flipH="1">
                                <a:off x="813334" y="1217595"/>
                                <a:ext cx="45719" cy="442762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</p:grpSp>
                      </p:grpSp>
                    </p:grpSp>
                  </p:grp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371899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EAF43465-99A1-4D1B-88CC-0A29DC05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639" y="1537696"/>
            <a:ext cx="10515600" cy="4731024"/>
          </a:xfrm>
        </p:spPr>
        <p:txBody>
          <a:bodyPr>
            <a:normAutofit/>
          </a:bodyPr>
          <a:lstStyle/>
          <a:p>
            <a:r>
              <a:rPr lang="en-US" dirty="0"/>
              <a:t>Only for id equals to 0, 2, 8</a:t>
            </a:r>
          </a:p>
          <a:p>
            <a:pPr marL="0" indent="0">
              <a:buNone/>
            </a:pPr>
            <a:r>
              <a:rPr lang="en-US" dirty="0"/>
              <a:t>                </a:t>
            </a:r>
            <a:r>
              <a:rPr lang="en-US" sz="2400" b="1" dirty="0"/>
              <a:t>Proposed method 				VVC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It is noticed that, QMs rarely have all value as 16</a:t>
            </a:r>
          </a:p>
          <a:p>
            <a:r>
              <a:rPr lang="en-US" dirty="0">
                <a:solidFill>
                  <a:srgbClr val="FF0000"/>
                </a:solidFill>
              </a:rPr>
              <a:t>To simplify the process, it is proposed not to signal </a:t>
            </a:r>
            <a:r>
              <a:rPr lang="en-US" dirty="0" err="1">
                <a:solidFill>
                  <a:srgbClr val="FF0000"/>
                </a:solidFill>
              </a:rPr>
              <a:t>copy_flag</a:t>
            </a:r>
            <a:r>
              <a:rPr lang="en-US" dirty="0">
                <a:solidFill>
                  <a:srgbClr val="FF0000"/>
                </a:solidFill>
              </a:rPr>
              <a:t> when id equals to 0, 2, 8.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A4023E4-7CB1-4DBC-A3A8-3536BF81D65A}"/>
              </a:ext>
            </a:extLst>
          </p:cNvPr>
          <p:cNvGrpSpPr/>
          <p:nvPr/>
        </p:nvGrpSpPr>
        <p:grpSpPr>
          <a:xfrm>
            <a:off x="6383598" y="2408720"/>
            <a:ext cx="3988635" cy="2280917"/>
            <a:chOff x="-235819" y="0"/>
            <a:chExt cx="3989271" cy="2281020"/>
          </a:xfrm>
        </p:grpSpPr>
        <p:sp>
          <p:nvSpPr>
            <p:cNvPr id="33" name="Text Box 2">
              <a:extLst>
                <a:ext uri="{FF2B5EF4-FFF2-40B4-BE49-F238E27FC236}">
                  <a16:creationId xmlns:a16="http://schemas.microsoft.com/office/drawing/2014/main" id="{27970825-6387-48BB-A6FC-E6D59A07F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729" y="726708"/>
              <a:ext cx="182245" cy="33147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 b="1">
                  <a:effectLst/>
                  <a:latin typeface="Times New Roman" panose="02020603050405020304" pitchFamily="18" charset="0"/>
                  <a:ea typeface="PMingLiU" panose="02020500000000000000" pitchFamily="18" charset="-120"/>
                </a:rPr>
                <a:t>1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0DB304A-0B5F-44AE-918A-6C7AC9E2CE32}"/>
                </a:ext>
              </a:extLst>
            </p:cNvPr>
            <p:cNvGrpSpPr/>
            <p:nvPr/>
          </p:nvGrpSpPr>
          <p:grpSpPr>
            <a:xfrm>
              <a:off x="-235819" y="0"/>
              <a:ext cx="3989271" cy="2281020"/>
              <a:chOff x="-235819" y="0"/>
              <a:chExt cx="3989271" cy="2281020"/>
            </a:xfrm>
          </p:grpSpPr>
          <p:sp>
            <p:nvSpPr>
              <p:cNvPr id="35" name="Text Box 2">
                <a:extLst>
                  <a:ext uri="{FF2B5EF4-FFF2-40B4-BE49-F238E27FC236}">
                    <a16:creationId xmlns:a16="http://schemas.microsoft.com/office/drawing/2014/main" id="{65FA3A70-27E9-4482-94C8-1266D689B2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3827" y="139566"/>
                <a:ext cx="182245" cy="33147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b="1">
                    <a:effectLst/>
                    <a:latin typeface="Times New Roman" panose="02020603050405020304" pitchFamily="18" charset="0"/>
                    <a:ea typeface="PMingLiU" panose="02020500000000000000" pitchFamily="18" charset="-120"/>
                  </a:rPr>
                  <a:t>1</a:t>
                </a:r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0D1DFA80-42CB-46B5-8B25-C93AC9DF00F7}"/>
                  </a:ext>
                </a:extLst>
              </p:cNvPr>
              <p:cNvGrpSpPr/>
              <p:nvPr/>
            </p:nvGrpSpPr>
            <p:grpSpPr>
              <a:xfrm>
                <a:off x="-235819" y="0"/>
                <a:ext cx="3989271" cy="2281020"/>
                <a:chOff x="-235819" y="0"/>
                <a:chExt cx="3989271" cy="2281020"/>
              </a:xfrm>
            </p:grpSpPr>
            <p:sp>
              <p:nvSpPr>
                <p:cNvPr id="37" name="Text Box 2">
                  <a:extLst>
                    <a:ext uri="{FF2B5EF4-FFF2-40B4-BE49-F238E27FC236}">
                      <a16:creationId xmlns:a16="http://schemas.microsoft.com/office/drawing/2014/main" id="{223EC420-E16D-468A-81B8-F6399A7DE50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76926" y="105878"/>
                  <a:ext cx="182245" cy="33147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100" b="1">
                      <a:effectLst/>
                      <a:latin typeface="Times New Roman" panose="02020603050405020304" pitchFamily="18" charset="0"/>
                      <a:ea typeface="PMingLiU" panose="02020500000000000000" pitchFamily="18" charset="-120"/>
                    </a:rPr>
                    <a:t>0</a:t>
                  </a:r>
                </a:p>
              </p:txBody>
            </p: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3BDB25D8-7B3F-46E3-B02B-DDBADD9E80D4}"/>
                    </a:ext>
                  </a:extLst>
                </p:cNvPr>
                <p:cNvGrpSpPr/>
                <p:nvPr/>
              </p:nvGrpSpPr>
              <p:grpSpPr>
                <a:xfrm>
                  <a:off x="-235819" y="0"/>
                  <a:ext cx="3989271" cy="2281020"/>
                  <a:chOff x="-235819" y="0"/>
                  <a:chExt cx="3989271" cy="2281020"/>
                </a:xfrm>
              </p:grpSpPr>
              <p:sp>
                <p:nvSpPr>
                  <p:cNvPr id="39" name="Text Box 2">
                    <a:extLst>
                      <a:ext uri="{FF2B5EF4-FFF2-40B4-BE49-F238E27FC236}">
                        <a16:creationId xmlns:a16="http://schemas.microsoft.com/office/drawing/2014/main" id="{637BEE37-2D49-4AEA-B1EC-4ADEC869D6C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5470" y="1256427"/>
                    <a:ext cx="1447098" cy="32731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just" hangingPunct="0">
                      <a:spcBef>
                        <a:spcPts val="680"/>
                      </a:spcBef>
                      <a:tabLst>
                        <a:tab pos="228600" algn="l"/>
                        <a:tab pos="457200" algn="l"/>
                        <a:tab pos="685800" algn="l"/>
                        <a:tab pos="914400" algn="l"/>
                        <a:tab pos="1143000" algn="l"/>
                        <a:tab pos="1371600" algn="l"/>
                        <a:tab pos="1600200" algn="l"/>
                        <a:tab pos="1828800" algn="l"/>
                        <a:tab pos="2057400" algn="l"/>
                        <a:tab pos="2286000" algn="l"/>
                        <a:tab pos="2514600" algn="l"/>
                        <a:tab pos="2743200" algn="l"/>
                      </a:tabLst>
                    </a:pPr>
                    <a:r>
                      <a:rPr lang="en-US" sz="1100" b="1" dirty="0">
                        <a:latin typeface="Times New Roman" panose="02020603050405020304" pitchFamily="18" charset="0"/>
                        <a:ea typeface="PMingLiU" panose="02020500000000000000" pitchFamily="18" charset="-120"/>
                      </a:rPr>
                      <a:t>infer </a:t>
                    </a:r>
                    <a:r>
                      <a:rPr lang="en-US" sz="1100" b="1" dirty="0" err="1">
                        <a:latin typeface="Times New Roman" panose="02020603050405020304" pitchFamily="18" charset="0"/>
                        <a:ea typeface="PMingLiU" panose="02020500000000000000" pitchFamily="18" charset="-120"/>
                      </a:rPr>
                      <a:t>id_delta</a:t>
                    </a:r>
                    <a:r>
                      <a:rPr lang="en-US" sz="1100" b="1" dirty="0">
                        <a:latin typeface="Times New Roman" panose="02020603050405020304" pitchFamily="18" charset="0"/>
                        <a:ea typeface="PMingLiU" panose="02020500000000000000" pitchFamily="18" charset="-120"/>
                      </a:rPr>
                      <a:t> as 0</a:t>
                    </a:r>
                  </a:p>
                  <a:p>
                    <a:pPr marL="0" marR="0" algn="just" hangingPunct="0">
                      <a:spcBef>
                        <a:spcPts val="680"/>
                      </a:spcBef>
                      <a:spcAft>
                        <a:spcPts val="0"/>
                      </a:spcAft>
                      <a:tabLst>
                        <a:tab pos="228600" algn="l"/>
                        <a:tab pos="457200" algn="l"/>
                        <a:tab pos="685800" algn="l"/>
                        <a:tab pos="914400" algn="l"/>
                        <a:tab pos="1143000" algn="l"/>
                        <a:tab pos="1371600" algn="l"/>
                        <a:tab pos="1600200" algn="l"/>
                        <a:tab pos="1828800" algn="l"/>
                        <a:tab pos="2057400" algn="l"/>
                        <a:tab pos="2286000" algn="l"/>
                        <a:tab pos="2514600" algn="l"/>
                        <a:tab pos="2743200" algn="l"/>
                      </a:tabLst>
                    </a:pPr>
                    <a:endParaRPr lang="en-US" sz="1100" b="1" dirty="0">
                      <a:effectLst/>
                      <a:latin typeface="Times New Roman" panose="02020603050405020304" pitchFamily="18" charset="0"/>
                      <a:ea typeface="PMingLiU" panose="02020500000000000000" pitchFamily="18" charset="-120"/>
                    </a:endParaRPr>
                  </a:p>
                </p:txBody>
              </p:sp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8FEC8101-12F2-428C-9881-2A46C7B93290}"/>
                      </a:ext>
                    </a:extLst>
                  </p:cNvPr>
                  <p:cNvGrpSpPr/>
                  <p:nvPr/>
                </p:nvGrpSpPr>
                <p:grpSpPr>
                  <a:xfrm>
                    <a:off x="-235819" y="0"/>
                    <a:ext cx="3989271" cy="2281020"/>
                    <a:chOff x="-235819" y="0"/>
                    <a:chExt cx="3989271" cy="2281020"/>
                  </a:xfrm>
                </p:grpSpPr>
                <p:sp>
                  <p:nvSpPr>
                    <p:cNvPr id="41" name="Text Box 2">
                      <a:extLst>
                        <a:ext uri="{FF2B5EF4-FFF2-40B4-BE49-F238E27FC236}">
                          <a16:creationId xmlns:a16="http://schemas.microsoft.com/office/drawing/2014/main" id="{9478AD94-86B0-4BC5-88DA-D3CFFF342C30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235819" y="558241"/>
                      <a:ext cx="1447098" cy="25449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infer </a:t>
                      </a:r>
                      <a:r>
                        <a:rPr lang="en-US" sz="1100" b="1" dirty="0" err="1"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id_delta</a:t>
                      </a:r>
                      <a:r>
                        <a:rPr lang="en-US" sz="1100" b="1" dirty="0"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as 0</a:t>
                      </a:r>
                    </a:p>
                  </p:txBody>
                </p:sp>
                <p:grpSp>
                  <p:nvGrpSpPr>
                    <p:cNvPr id="42" name="Group 41">
                      <a:extLst>
                        <a:ext uri="{FF2B5EF4-FFF2-40B4-BE49-F238E27FC236}">
                          <a16:creationId xmlns:a16="http://schemas.microsoft.com/office/drawing/2014/main" id="{DC4C7809-0F10-4F41-AFF8-E404FF0DCA2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6135" y="0"/>
                      <a:ext cx="3397317" cy="2281020"/>
                      <a:chOff x="139566" y="0"/>
                      <a:chExt cx="3397317" cy="2281020"/>
                    </a:xfrm>
                  </p:grpSpPr>
                  <p:sp>
                    <p:nvSpPr>
                      <p:cNvPr id="43" name="Text Box 2">
                        <a:extLst>
                          <a:ext uri="{FF2B5EF4-FFF2-40B4-BE49-F238E27FC236}">
                            <a16:creationId xmlns:a16="http://schemas.microsoft.com/office/drawing/2014/main" id="{E2C5E802-B8C5-4013-A69E-8C78DEF6B92F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68955" y="0"/>
                        <a:ext cx="808355" cy="36068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marL="0" marR="0" algn="just" hangingPunct="0">
                          <a:spcBef>
                            <a:spcPts val="680"/>
                          </a:spcBef>
                          <a:spcAft>
                            <a:spcPts val="0"/>
                          </a:spcAft>
                          <a:tabLst>
                            <a:tab pos="228600" algn="l"/>
                            <a:tab pos="457200" algn="l"/>
                            <a:tab pos="685800" algn="l"/>
                            <a:tab pos="914400" algn="l"/>
                            <a:tab pos="1143000" algn="l"/>
                            <a:tab pos="1371600" algn="l"/>
                            <a:tab pos="1600200" algn="l"/>
                            <a:tab pos="1828800" algn="l"/>
                            <a:tab pos="2057400" algn="l"/>
                            <a:tab pos="2286000" algn="l"/>
                            <a:tab pos="2514600" algn="l"/>
                            <a:tab pos="2743200" algn="l"/>
                          </a:tabLst>
                        </a:pPr>
                        <a:r>
                          <a:rPr lang="en-US" sz="1100" b="1" dirty="0" err="1">
                            <a:latin typeface="Times New Roman" panose="02020603050405020304" pitchFamily="18" charset="0"/>
                            <a:ea typeface="PMingLiU" panose="02020500000000000000" pitchFamily="18" charset="-120"/>
                          </a:rPr>
                          <a:t>c</a:t>
                        </a:r>
                        <a:r>
                          <a:rPr lang="en-US" sz="1100" b="1" dirty="0" err="1">
                            <a:effectLst/>
                            <a:latin typeface="Times New Roman" panose="02020603050405020304" pitchFamily="18" charset="0"/>
                            <a:ea typeface="PMingLiU" panose="02020500000000000000" pitchFamily="18" charset="-120"/>
                          </a:rPr>
                          <a:t>opy_flag</a:t>
                        </a:r>
                        <a:endParaRPr lang="en-US" sz="11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endParaRPr>
                      </a:p>
                    </p:txBody>
                  </p:sp>
                  <p:grpSp>
                    <p:nvGrpSpPr>
                      <p:cNvPr id="44" name="Group 43">
                        <a:extLst>
                          <a:ext uri="{FF2B5EF4-FFF2-40B4-BE49-F238E27FC236}">
                            <a16:creationId xmlns:a16="http://schemas.microsoft.com/office/drawing/2014/main" id="{6A9F6DD5-FD8D-40C2-8E9C-80991599170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39566" y="360948"/>
                        <a:ext cx="3397317" cy="1920072"/>
                        <a:chOff x="139566" y="0"/>
                        <a:chExt cx="3397317" cy="1920072"/>
                      </a:xfrm>
                    </p:grpSpPr>
                    <p:sp>
                      <p:nvSpPr>
                        <p:cNvPr id="45" name="Text Box 2">
                          <a:extLst>
                            <a:ext uri="{FF2B5EF4-FFF2-40B4-BE49-F238E27FC236}">
                              <a16:creationId xmlns:a16="http://schemas.microsoft.com/office/drawing/2014/main" id="{7E6BD402-6E33-4AE8-BB65-3F9B5AB37D3F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04261" y="1568917"/>
                          <a:ext cx="904240" cy="35115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t" anchorCtr="0">
                          <a:noAutofit/>
                        </a:bodyPr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b="1">
                              <a:effectLst/>
                              <a:latin typeface="Times New Roman" panose="02020603050405020304" pitchFamily="18" charset="0"/>
                              <a:ea typeface="PMingLiU" panose="02020500000000000000" pitchFamily="18" charset="-120"/>
                            </a:rPr>
                            <a:t>res DPCM</a:t>
                          </a:r>
                        </a:p>
                      </p:txBody>
                    </p:sp>
                    <p:grpSp>
                      <p:nvGrpSpPr>
                        <p:cNvPr id="46" name="Group 45">
                          <a:extLst>
                            <a:ext uri="{FF2B5EF4-FFF2-40B4-BE49-F238E27FC236}">
                              <a16:creationId xmlns:a16="http://schemas.microsoft.com/office/drawing/2014/main" id="{D2F6B934-2DCA-4D91-84BD-B5F1EE9F69D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39566" y="0"/>
                          <a:ext cx="3397317" cy="1660357"/>
                          <a:chOff x="139566" y="0"/>
                          <a:chExt cx="3397317" cy="1660357"/>
                        </a:xfrm>
                      </p:grpSpPr>
                      <p:sp>
                        <p:nvSpPr>
                          <p:cNvPr id="47" name="Text Box 2">
                            <a:extLst>
                              <a:ext uri="{FF2B5EF4-FFF2-40B4-BE49-F238E27FC236}">
                                <a16:creationId xmlns:a16="http://schemas.microsoft.com/office/drawing/2014/main" id="{C33522E5-0B1C-4501-ACEF-DD202ACEAE20}"/>
                              </a:ext>
                            </a:extLst>
                          </p:cNvPr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92943" y="875898"/>
                            <a:ext cx="1043940" cy="341630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rot="0" vert="horz" wrap="square" lIns="91440" tIns="45720" rIns="91440" bIns="45720" anchor="t" anchorCtr="0">
                            <a:noAutofit/>
                          </a:bodyPr>
                          <a:lstStyle/>
                          <a:p>
                            <a:pPr marL="0" marR="0" algn="just" hangingPunct="0">
                              <a:spcBef>
                                <a:spcPts val="680"/>
                              </a:spcBef>
                              <a:spcAft>
                                <a:spcPts val="0"/>
                              </a:spcAft>
                              <a:tabLst>
                                <a:tab pos="228600" algn="l"/>
                                <a:tab pos="457200" algn="l"/>
                                <a:tab pos="685800" algn="l"/>
                                <a:tab pos="914400" algn="l"/>
                                <a:tab pos="1143000" algn="l"/>
                                <a:tab pos="1371600" algn="l"/>
                                <a:tab pos="1600200" algn="l"/>
                                <a:tab pos="1828800" algn="l"/>
                                <a:tab pos="2057400" algn="l"/>
                                <a:tab pos="2286000" algn="l"/>
                                <a:tab pos="2514600" algn="l"/>
                                <a:tab pos="2743200" algn="l"/>
                              </a:tabLst>
                            </a:pPr>
                            <a:r>
                              <a:rPr lang="en-US" sz="1100" b="1">
                                <a:effectLst/>
                                <a:latin typeface="Times New Roman" panose="02020603050405020304" pitchFamily="18" charset="0"/>
                                <a:ea typeface="PMingLiU" panose="02020500000000000000" pitchFamily="18" charset="-120"/>
                              </a:rPr>
                              <a:t>direct DPCM</a:t>
                            </a:r>
                          </a:p>
                        </p:txBody>
                      </p:sp>
                      <p:grpSp>
                        <p:nvGrpSpPr>
                          <p:cNvPr id="48" name="Group 47">
                            <a:extLst>
                              <a:ext uri="{FF2B5EF4-FFF2-40B4-BE49-F238E27FC236}">
                                <a16:creationId xmlns:a16="http://schemas.microsoft.com/office/drawing/2014/main" id="{2AA21DC5-6BA8-41B2-BC7C-693B67CFEDBA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39566" y="0"/>
                            <a:ext cx="2931761" cy="1660357"/>
                            <a:chOff x="139566" y="0"/>
                            <a:chExt cx="2931761" cy="1660357"/>
                          </a:xfrm>
                        </p:grpSpPr>
                        <p:sp>
                          <p:nvSpPr>
                            <p:cNvPr id="49" name="Text Box 2">
                              <a:extLst>
                                <a:ext uri="{FF2B5EF4-FFF2-40B4-BE49-F238E27FC236}">
                                  <a16:creationId xmlns:a16="http://schemas.microsoft.com/office/drawing/2014/main" id="{7C7E2561-AB04-4595-832B-503B5209FCEA}"/>
                                </a:ext>
                              </a:extLst>
                            </p:cNvPr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722922" y="182880"/>
                              <a:ext cx="880710" cy="340661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rot="0" vert="horz" wrap="square" lIns="91440" tIns="45720" rIns="91440" bIns="45720" anchor="t" anchorCtr="0">
                              <a:noAutofit/>
                            </a:bodyPr>
                            <a:lstStyle/>
                            <a:p>
                              <a:pPr marL="0" marR="0" algn="just" hangingPunct="0">
                                <a:spcBef>
                                  <a:spcPts val="680"/>
                                </a:spcBef>
                                <a:spcAft>
                                  <a:spcPts val="0"/>
                                </a:spcAft>
                                <a:tabLst>
                                  <a:tab pos="228600" algn="l"/>
                                  <a:tab pos="457200" algn="l"/>
                                  <a:tab pos="685800" algn="l"/>
                                  <a:tab pos="914400" algn="l"/>
                                  <a:tab pos="1143000" algn="l"/>
                                  <a:tab pos="1371600" algn="l"/>
                                  <a:tab pos="1600200" algn="l"/>
                                  <a:tab pos="1828800" algn="l"/>
                                  <a:tab pos="2057400" algn="l"/>
                                  <a:tab pos="2286000" algn="l"/>
                                  <a:tab pos="2514600" algn="l"/>
                                  <a:tab pos="2743200" algn="l"/>
                                </a:tabLst>
                              </a:pPr>
                              <a:r>
                                <a:rPr lang="en-US" sz="1100" b="1" dirty="0" err="1">
                                  <a:effectLst/>
                                  <a:latin typeface="Times New Roman" panose="02020603050405020304" pitchFamily="18" charset="0"/>
                                  <a:ea typeface="PMingLiU" panose="02020500000000000000" pitchFamily="18" charset="-120"/>
                                </a:rPr>
                                <a:t>pred_flag</a:t>
                              </a:r>
                              <a:endParaRPr lang="en-US" sz="1100" b="1" dirty="0">
                                <a:effectLst/>
                                <a:latin typeface="Times New Roman" panose="02020603050405020304" pitchFamily="18" charset="0"/>
                                <a:ea typeface="PMingLiU" panose="02020500000000000000" pitchFamily="18" charset="-120"/>
                              </a:endParaRPr>
                            </a:p>
                          </p:txBody>
                        </p:sp>
                        <p:grpSp>
                          <p:nvGrpSpPr>
                            <p:cNvPr id="50" name="Group 49">
                              <a:extLst>
                                <a:ext uri="{FF2B5EF4-FFF2-40B4-BE49-F238E27FC236}">
                                  <a16:creationId xmlns:a16="http://schemas.microsoft.com/office/drawing/2014/main" id="{AF338E92-52EB-45D0-9A01-FDE5DF9582E6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39566" y="0"/>
                              <a:ext cx="2931761" cy="1660357"/>
                              <a:chOff x="139566" y="0"/>
                              <a:chExt cx="2931761" cy="1660357"/>
                            </a:xfrm>
                          </p:grpSpPr>
                          <p:cxnSp>
                            <p:nvCxnSpPr>
                              <p:cNvPr id="51" name="Straight Arrow Connector 50">
                                <a:extLst>
                                  <a:ext uri="{FF2B5EF4-FFF2-40B4-BE49-F238E27FC236}">
                                    <a16:creationId xmlns:a16="http://schemas.microsoft.com/office/drawing/2014/main" id="{AB6AED3C-2DA2-465D-B7AF-B981C7D83C9F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 flipH="1">
                                <a:off x="139566" y="4812"/>
                                <a:ext cx="928838" cy="192505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52" name="Straight Arrow Connector 51">
                                <a:extLst>
                                  <a:ext uri="{FF2B5EF4-FFF2-40B4-BE49-F238E27FC236}">
                                    <a16:creationId xmlns:a16="http://schemas.microsoft.com/office/drawing/2014/main" id="{12160010-8099-426B-8C06-522C40389550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>
                                <a:off x="1068404" y="0"/>
                                <a:ext cx="1000659" cy="153569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53" name="Straight Arrow Connector 52">
                                <a:extLst>
                                  <a:ext uri="{FF2B5EF4-FFF2-40B4-BE49-F238E27FC236}">
                                    <a16:creationId xmlns:a16="http://schemas.microsoft.com/office/drawing/2014/main" id="{D5976BDB-FDA9-44E1-9B3F-DCF5B5EF0904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 flipH="1">
                                <a:off x="818147" y="539014"/>
                                <a:ext cx="1250816" cy="322447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54" name="Straight Arrow Connector 53">
                                <a:extLst>
                                  <a:ext uri="{FF2B5EF4-FFF2-40B4-BE49-F238E27FC236}">
                                    <a16:creationId xmlns:a16="http://schemas.microsoft.com/office/drawing/2014/main" id="{91AD19A3-D565-497E-9F1C-2B53502765CB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>
                                <a:off x="2069431" y="539014"/>
                                <a:ext cx="1001896" cy="321411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55" name="Text Box 2">
                                <a:extLst>
                                  <a:ext uri="{FF2B5EF4-FFF2-40B4-BE49-F238E27FC236}">
                                    <a16:creationId xmlns:a16="http://schemas.microsoft.com/office/drawing/2014/main" id="{E8065A3F-8DC2-463D-9D87-9AC1D72990CF}"/>
                                  </a:ext>
                                </a:extLst>
                              </p:cNvPr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603633" y="380197"/>
                                <a:ext cx="182245" cy="331470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rot="0" vert="horz" wrap="square" lIns="91440" tIns="45720" rIns="91440" bIns="45720" anchor="t" anchorCtr="0">
                                <a:noAutofit/>
                              </a:bodyPr>
                              <a:lstStyle/>
                              <a:p>
                                <a:pPr marL="0" marR="0" algn="just" hangingPunct="0">
                                  <a:spcBef>
                                    <a:spcPts val="680"/>
                                  </a:spcBef>
                                  <a:spcAft>
                                    <a:spcPts val="0"/>
                                  </a:spcAft>
                                  <a:tabLst>
                                    <a:tab pos="228600" algn="l"/>
                                    <a:tab pos="457200" algn="l"/>
                                    <a:tab pos="685800" algn="l"/>
                                    <a:tab pos="914400" algn="l"/>
                                    <a:tab pos="1143000" algn="l"/>
                                    <a:tab pos="1371600" algn="l"/>
                                    <a:tab pos="1600200" algn="l"/>
                                    <a:tab pos="1828800" algn="l"/>
                                    <a:tab pos="2057400" algn="l"/>
                                    <a:tab pos="2286000" algn="l"/>
                                    <a:tab pos="2514600" algn="l"/>
                                    <a:tab pos="2743200" algn="l"/>
                                  </a:tabLst>
                                </a:pPr>
                                <a:r>
                                  <a:rPr lang="en-US" sz="1100" b="1">
                                    <a:effectLst/>
                                    <a:latin typeface="Times New Roman" panose="02020603050405020304" pitchFamily="18" charset="0"/>
                                    <a:ea typeface="PMingLiU" panose="02020500000000000000" pitchFamily="18" charset="-120"/>
                                  </a:rPr>
                                  <a:t>0</a:t>
                                </a:r>
                              </a:p>
                            </p:txBody>
                          </p:sp>
                          <p:cxnSp>
                            <p:nvCxnSpPr>
                              <p:cNvPr id="56" name="Straight Arrow Connector 55">
                                <a:extLst>
                                  <a:ext uri="{FF2B5EF4-FFF2-40B4-BE49-F238E27FC236}">
                                    <a16:creationId xmlns:a16="http://schemas.microsoft.com/office/drawing/2014/main" id="{DAB6260F-8A91-4DC8-8382-7F78CFF195E8}"/>
                                  </a:ext>
                                </a:extLst>
                              </p:cNvPr>
                              <p:cNvCxnSpPr/>
                              <p:nvPr/>
                            </p:nvCxnSpPr>
                            <p:spPr>
                              <a:xfrm flipH="1">
                                <a:off x="813334" y="1217595"/>
                                <a:ext cx="45719" cy="442762"/>
                              </a:xfrm>
                              <a:prstGeom prst="straightConnector1">
                                <a:avLst/>
                              </a:prstGeom>
                              <a:ln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B7D02F8-E699-4014-AD5B-79BBCAF7109E}"/>
              </a:ext>
            </a:extLst>
          </p:cNvPr>
          <p:cNvGrpSpPr/>
          <p:nvPr/>
        </p:nvGrpSpPr>
        <p:grpSpPr>
          <a:xfrm>
            <a:off x="2023015" y="3048801"/>
            <a:ext cx="3307455" cy="1737114"/>
            <a:chOff x="445468" y="543828"/>
            <a:chExt cx="3307983" cy="1737192"/>
          </a:xfrm>
        </p:grpSpPr>
        <p:sp>
          <p:nvSpPr>
            <p:cNvPr id="58" name="Text Box 2">
              <a:extLst>
                <a:ext uri="{FF2B5EF4-FFF2-40B4-BE49-F238E27FC236}">
                  <a16:creationId xmlns:a16="http://schemas.microsoft.com/office/drawing/2014/main" id="{7ABAB9D4-75EB-49FE-85BB-86C38F3A7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729" y="726708"/>
              <a:ext cx="182245" cy="33147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 b="1">
                  <a:effectLst/>
                  <a:latin typeface="Times New Roman" panose="02020603050405020304" pitchFamily="18" charset="0"/>
                  <a:ea typeface="PMingLiU" panose="02020500000000000000" pitchFamily="18" charset="-120"/>
                </a:rPr>
                <a:t>1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5178FF5-6F95-4A41-99CD-D6288D479F1C}"/>
                </a:ext>
              </a:extLst>
            </p:cNvPr>
            <p:cNvGrpSpPr/>
            <p:nvPr/>
          </p:nvGrpSpPr>
          <p:grpSpPr>
            <a:xfrm>
              <a:off x="445468" y="543828"/>
              <a:ext cx="3307983" cy="1737192"/>
              <a:chOff x="445468" y="543828"/>
              <a:chExt cx="3307984" cy="1737192"/>
            </a:xfrm>
          </p:grpSpPr>
          <p:sp>
            <p:nvSpPr>
              <p:cNvPr id="64" name="Text Box 2">
                <a:extLst>
                  <a:ext uri="{FF2B5EF4-FFF2-40B4-BE49-F238E27FC236}">
                    <a16:creationId xmlns:a16="http://schemas.microsoft.com/office/drawing/2014/main" id="{AD2AC4DD-4EE7-4182-ABD2-57B1F95D1D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468" y="1246437"/>
                <a:ext cx="1447098" cy="32244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b="1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infer </a:t>
                </a:r>
                <a:r>
                  <a:rPr lang="en-US" sz="1100" b="1" dirty="0" err="1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id_delta</a:t>
                </a:r>
                <a:r>
                  <a:rPr lang="en-US" sz="1100" b="1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 as 0</a:t>
                </a: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F87E710B-E61C-482F-99CA-7EB2DC89A669}"/>
                  </a:ext>
                </a:extLst>
              </p:cNvPr>
              <p:cNvGrpSpPr/>
              <p:nvPr/>
            </p:nvGrpSpPr>
            <p:grpSpPr>
              <a:xfrm>
                <a:off x="620830" y="543828"/>
                <a:ext cx="3132622" cy="1737192"/>
                <a:chOff x="404261" y="182880"/>
                <a:chExt cx="3132622" cy="1737192"/>
              </a:xfrm>
            </p:grpSpPr>
            <p:sp>
              <p:nvSpPr>
                <p:cNvPr id="70" name="Text Box 2">
                  <a:extLst>
                    <a:ext uri="{FF2B5EF4-FFF2-40B4-BE49-F238E27FC236}">
                      <a16:creationId xmlns:a16="http://schemas.microsoft.com/office/drawing/2014/main" id="{98E921A5-5A75-4C18-9DF3-6DFB8CC8AD7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4261" y="1568917"/>
                  <a:ext cx="904240" cy="35115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100" b="1" dirty="0">
                      <a:effectLst/>
                      <a:latin typeface="Times New Roman" panose="02020603050405020304" pitchFamily="18" charset="0"/>
                      <a:ea typeface="PMingLiU" panose="02020500000000000000" pitchFamily="18" charset="-120"/>
                    </a:rPr>
                    <a:t>res DPCM</a:t>
                  </a:r>
                </a:p>
              </p:txBody>
            </p: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93AB16D2-27F2-4628-AF73-85EC4D7CC7CF}"/>
                    </a:ext>
                  </a:extLst>
                </p:cNvPr>
                <p:cNvGrpSpPr/>
                <p:nvPr/>
              </p:nvGrpSpPr>
              <p:grpSpPr>
                <a:xfrm>
                  <a:off x="813334" y="182880"/>
                  <a:ext cx="2723549" cy="1477477"/>
                  <a:chOff x="813334" y="182880"/>
                  <a:chExt cx="2723549" cy="1477477"/>
                </a:xfrm>
              </p:grpSpPr>
              <p:sp>
                <p:nvSpPr>
                  <p:cNvPr id="72" name="Text Box 2">
                    <a:extLst>
                      <a:ext uri="{FF2B5EF4-FFF2-40B4-BE49-F238E27FC236}">
                        <a16:creationId xmlns:a16="http://schemas.microsoft.com/office/drawing/2014/main" id="{F4ADE63A-3CED-4A66-AA9E-11E56E2BB5D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92943" y="875898"/>
                    <a:ext cx="1043940" cy="34163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marL="0" marR="0" algn="just" hangingPunct="0">
                      <a:spcBef>
                        <a:spcPts val="680"/>
                      </a:spcBef>
                      <a:spcAft>
                        <a:spcPts val="0"/>
                      </a:spcAft>
                      <a:tabLst>
                        <a:tab pos="228600" algn="l"/>
                        <a:tab pos="457200" algn="l"/>
                        <a:tab pos="685800" algn="l"/>
                        <a:tab pos="914400" algn="l"/>
                        <a:tab pos="1143000" algn="l"/>
                        <a:tab pos="1371600" algn="l"/>
                        <a:tab pos="1600200" algn="l"/>
                        <a:tab pos="1828800" algn="l"/>
                        <a:tab pos="2057400" algn="l"/>
                        <a:tab pos="2286000" algn="l"/>
                        <a:tab pos="2514600" algn="l"/>
                        <a:tab pos="2743200" algn="l"/>
                      </a:tabLst>
                    </a:pPr>
                    <a:r>
                      <a:rPr lang="en-US" sz="11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rPr>
                      <a:t>direct DPCM</a:t>
                    </a:r>
                  </a:p>
                </p:txBody>
              </p: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6AF1142C-E932-4FB0-B88B-FFCA01C50BAD}"/>
                      </a:ext>
                    </a:extLst>
                  </p:cNvPr>
                  <p:cNvGrpSpPr/>
                  <p:nvPr/>
                </p:nvGrpSpPr>
                <p:grpSpPr>
                  <a:xfrm>
                    <a:off x="813334" y="182880"/>
                    <a:ext cx="2257993" cy="1477477"/>
                    <a:chOff x="813334" y="182880"/>
                    <a:chExt cx="2257993" cy="1477477"/>
                  </a:xfrm>
                </p:grpSpPr>
                <p:sp>
                  <p:nvSpPr>
                    <p:cNvPr id="74" name="Text Box 2">
                      <a:extLst>
                        <a:ext uri="{FF2B5EF4-FFF2-40B4-BE49-F238E27FC236}">
                          <a16:creationId xmlns:a16="http://schemas.microsoft.com/office/drawing/2014/main" id="{A42ABC9C-0FF9-41BE-8697-15AC1EADB9B9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22922" y="182880"/>
                      <a:ext cx="880710" cy="340661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pred_flag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p:txBody>
                </p:sp>
                <p:grpSp>
                  <p:nvGrpSpPr>
                    <p:cNvPr id="75" name="Group 74">
                      <a:extLst>
                        <a:ext uri="{FF2B5EF4-FFF2-40B4-BE49-F238E27FC236}">
                          <a16:creationId xmlns:a16="http://schemas.microsoft.com/office/drawing/2014/main" id="{8DB2797F-8922-4599-9CAF-CA5C1C01C0A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3334" y="380197"/>
                      <a:ext cx="2257993" cy="1280160"/>
                      <a:chOff x="813334" y="380197"/>
                      <a:chExt cx="2257993" cy="1280160"/>
                    </a:xfrm>
                  </p:grpSpPr>
                  <p:cxnSp>
                    <p:nvCxnSpPr>
                      <p:cNvPr id="78" name="Straight Arrow Connector 77">
                        <a:extLst>
                          <a:ext uri="{FF2B5EF4-FFF2-40B4-BE49-F238E27FC236}">
                            <a16:creationId xmlns:a16="http://schemas.microsoft.com/office/drawing/2014/main" id="{0A9A8A3F-8C44-41A1-ADE7-F0433507B802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>
                        <a:off x="818147" y="539014"/>
                        <a:ext cx="1250816" cy="322447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9" name="Straight Arrow Connector 78">
                        <a:extLst>
                          <a:ext uri="{FF2B5EF4-FFF2-40B4-BE49-F238E27FC236}">
                            <a16:creationId xmlns:a16="http://schemas.microsoft.com/office/drawing/2014/main" id="{33D00128-9558-4F61-A7D1-D7765AA1DED5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069431" y="539014"/>
                        <a:ext cx="1001896" cy="321411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0" name="Text Box 2">
                        <a:extLst>
                          <a:ext uri="{FF2B5EF4-FFF2-40B4-BE49-F238E27FC236}">
                            <a16:creationId xmlns:a16="http://schemas.microsoft.com/office/drawing/2014/main" id="{8FB53D40-44A5-42A6-8D08-4320ED657379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603633" y="380197"/>
                        <a:ext cx="182245" cy="33147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marL="0" marR="0" algn="just" hangingPunct="0">
                          <a:spcBef>
                            <a:spcPts val="680"/>
                          </a:spcBef>
                          <a:spcAft>
                            <a:spcPts val="0"/>
                          </a:spcAft>
                          <a:tabLst>
                            <a:tab pos="228600" algn="l"/>
                            <a:tab pos="457200" algn="l"/>
                            <a:tab pos="685800" algn="l"/>
                            <a:tab pos="914400" algn="l"/>
                            <a:tab pos="1143000" algn="l"/>
                            <a:tab pos="1371600" algn="l"/>
                            <a:tab pos="1600200" algn="l"/>
                            <a:tab pos="1828800" algn="l"/>
                            <a:tab pos="2057400" algn="l"/>
                            <a:tab pos="2286000" algn="l"/>
                            <a:tab pos="2514600" algn="l"/>
                            <a:tab pos="2743200" algn="l"/>
                          </a:tabLst>
                        </a:pPr>
                        <a:r>
                          <a:rPr lang="en-US" sz="1100" b="1">
                            <a:effectLst/>
                            <a:latin typeface="Times New Roman" panose="02020603050405020304" pitchFamily="18" charset="0"/>
                            <a:ea typeface="PMingLiU" panose="02020500000000000000" pitchFamily="18" charset="-120"/>
                          </a:rPr>
                          <a:t>0</a:t>
                        </a:r>
                      </a:p>
                    </p:txBody>
                  </p:sp>
                  <p:cxnSp>
                    <p:nvCxnSpPr>
                      <p:cNvPr id="81" name="Straight Arrow Connector 80">
                        <a:extLst>
                          <a:ext uri="{FF2B5EF4-FFF2-40B4-BE49-F238E27FC236}">
                            <a16:creationId xmlns:a16="http://schemas.microsoft.com/office/drawing/2014/main" id="{C4D0D21F-267F-4B81-8E1E-7F39E804E8E1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>
                        <a:off x="813334" y="1217595"/>
                        <a:ext cx="45719" cy="442762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338692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Test sets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EAF43465-99A1-4D1B-88CC-0A29DC05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9759" y="1837349"/>
            <a:ext cx="4980170" cy="4351338"/>
          </a:xfrm>
        </p:spPr>
        <p:txBody>
          <a:bodyPr/>
          <a:lstStyle/>
          <a:p>
            <a:r>
              <a:rPr lang="en-US" dirty="0"/>
              <a:t>Use QM test sets provided in JVET-P0110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For id=0,2,8, only 1 QM has all 16 value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43A03A-F901-4E06-AAFF-CBEE4FC38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526" y="1503680"/>
            <a:ext cx="3055674" cy="473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54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1DD6A-A00C-46E0-8007-8FE840FA2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640" y="2437765"/>
            <a:ext cx="10515600" cy="1325563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12969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Existing in VVC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5EAC4798-54AE-48DE-A559-F34F96B6A3F6}"/>
              </a:ext>
            </a:extLst>
          </p:cNvPr>
          <p:cNvSpPr txBox="1">
            <a:spLocks/>
          </p:cNvSpPr>
          <p:nvPr/>
        </p:nvSpPr>
        <p:spPr>
          <a:xfrm>
            <a:off x="1008827" y="1630031"/>
            <a:ext cx="8107680" cy="22944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Grey rows for when id=0, 2, 8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4F855B46-DC97-4926-B812-1564881DD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43740"/>
              </p:ext>
            </p:extLst>
          </p:nvPr>
        </p:nvGraphicFramePr>
        <p:xfrm>
          <a:off x="1008827" y="2898125"/>
          <a:ext cx="9246937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973">
                  <a:extLst>
                    <a:ext uri="{9D8B030D-6E8A-4147-A177-3AD203B41FA5}">
                      <a16:colId xmlns:a16="http://schemas.microsoft.com/office/drawing/2014/main" val="149723899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554637705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637925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3649808073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962906736"/>
                    </a:ext>
                  </a:extLst>
                </a:gridCol>
                <a:gridCol w="2089484">
                  <a:extLst>
                    <a:ext uri="{9D8B030D-6E8A-4147-A177-3AD203B41FA5}">
                      <a16:colId xmlns:a16="http://schemas.microsoft.com/office/drawing/2014/main" val="2508593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copy_flag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pred_flag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id_delta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ScalingMatrixPred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ScalingMatrixDCPred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051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Inferred 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direct DPCM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6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Inferred/Parsed 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16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16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Residual DPCM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874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Not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ScalingMatrixRec</a:t>
                      </a:r>
                      <a:r>
                        <a:rPr lang="en-GB" sz="1400" dirty="0"/>
                        <a:t>[ </a:t>
                      </a:r>
                      <a:r>
                        <a:rPr lang="en-GB" sz="1400" dirty="0" err="1"/>
                        <a:t>refId</a:t>
                      </a:r>
                      <a:r>
                        <a:rPr lang="en-GB" sz="1400" dirty="0"/>
                        <a:t> 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ScalingMatrixDCPred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Residual DPCM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89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Inferred/Parsed 0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16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16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501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Not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ScalingMatrixRec</a:t>
                      </a:r>
                      <a:r>
                        <a:rPr lang="en-GB" sz="1400" dirty="0"/>
                        <a:t>[ </a:t>
                      </a:r>
                      <a:r>
                        <a:rPr lang="en-GB" sz="1400" dirty="0" err="1"/>
                        <a:t>refId</a:t>
                      </a:r>
                      <a:r>
                        <a:rPr lang="en-GB" sz="1400" dirty="0"/>
                        <a:t> 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/>
                        <a:t>ScalingMatrixDCPred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564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62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275</Words>
  <Application>Microsoft Office PowerPoint</Application>
  <PresentationFormat>Widescreen</PresentationFormat>
  <Paragraphs>110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AHG15: Clean up for signaling quantization matrix</vt:lpstr>
      <vt:lpstr>Existing in VVC</vt:lpstr>
      <vt:lpstr>Proposed Method</vt:lpstr>
      <vt:lpstr>Test sets</vt:lpstr>
      <vt:lpstr>Thank You</vt:lpstr>
      <vt:lpstr>Existing in VVC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Serena Chen</dc:creator>
  <cp:lastModifiedBy>Ling Li</cp:lastModifiedBy>
  <cp:revision>73</cp:revision>
  <dcterms:created xsi:type="dcterms:W3CDTF">2019-05-07T23:36:51Z</dcterms:created>
  <dcterms:modified xsi:type="dcterms:W3CDTF">2020-01-11T17:28:05Z</dcterms:modified>
</cp:coreProperties>
</file>