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52" r:id="rId1"/>
  </p:sldMasterIdLst>
  <p:notesMasterIdLst>
    <p:notesMasterId r:id="rId11"/>
  </p:notesMasterIdLst>
  <p:handoutMasterIdLst>
    <p:handoutMasterId r:id="rId12"/>
  </p:handoutMasterIdLst>
  <p:sldIdLst>
    <p:sldId id="535" r:id="rId2"/>
    <p:sldId id="622" r:id="rId3"/>
    <p:sldId id="620" r:id="rId4"/>
    <p:sldId id="623" r:id="rId5"/>
    <p:sldId id="624" r:id="rId6"/>
    <p:sldId id="625" r:id="rId7"/>
    <p:sldId id="626" r:id="rId8"/>
    <p:sldId id="627" r:id="rId9"/>
    <p:sldId id="537" r:id="rId10"/>
  </p:sldIdLst>
  <p:sldSz cx="9144000" cy="6858000" type="screen4x3"/>
  <p:notesSz cx="6797675" cy="99266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4073">
          <p15:clr>
            <a:srgbClr val="A4A3A4"/>
          </p15:clr>
        </p15:guide>
        <p15:guide id="2" orient="horz" pos="551">
          <p15:clr>
            <a:srgbClr val="A4A3A4"/>
          </p15:clr>
        </p15:guide>
        <p15:guide id="3" pos="5641">
          <p15:clr>
            <a:srgbClr val="A4A3A4"/>
          </p15:clr>
        </p15:guide>
        <p15:guide id="4" pos="113" userDrawn="1">
          <p15:clr>
            <a:srgbClr val="A4A3A4"/>
          </p15:clr>
        </p15:guide>
        <p15:guide id="5" pos="2880">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guide id="3" orient="horz" pos="3126">
          <p15:clr>
            <a:srgbClr val="A4A3A4"/>
          </p15:clr>
        </p15:guide>
        <p15:guide id="4"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66FF"/>
    <a:srgbClr val="CCECFF"/>
    <a:srgbClr val="FFFF99"/>
    <a:srgbClr val="66FF99"/>
    <a:srgbClr val="FF6699"/>
    <a:srgbClr val="66CCFF"/>
    <a:srgbClr val="3333FF"/>
    <a:srgbClr val="66FFFF"/>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1EBBBCC-DAD2-459C-BE2E-F6DE35CF9A28}" styleName="深色样式 2 - 强调 3/强调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73616" autoAdjust="0"/>
  </p:normalViewPr>
  <p:slideViewPr>
    <p:cSldViewPr>
      <p:cViewPr varScale="1">
        <p:scale>
          <a:sx n="51" d="100"/>
          <a:sy n="51" d="100"/>
        </p:scale>
        <p:origin x="1628" y="48"/>
      </p:cViewPr>
      <p:guideLst>
        <p:guide orient="horz" pos="4073"/>
        <p:guide orient="horz" pos="551"/>
        <p:guide pos="5641"/>
        <p:guide pos="113"/>
        <p:guide pos="2880"/>
      </p:guideLst>
    </p:cSldViewPr>
  </p:slideViewPr>
  <p:outlineViewPr>
    <p:cViewPr>
      <p:scale>
        <a:sx n="33" d="100"/>
        <a:sy n="33" d="100"/>
      </p:scale>
      <p:origin x="0" y="-12956"/>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48" d="100"/>
          <a:sy n="48" d="100"/>
        </p:scale>
        <p:origin x="-2952" y="-114"/>
      </p:cViewPr>
      <p:guideLst>
        <p:guide orient="horz" pos="3107"/>
        <p:guide pos="2122"/>
        <p:guide orient="horz" pos="3126"/>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GB" altLang="ja-JP"/>
          </a:p>
        </p:txBody>
      </p:sp>
      <p:sp>
        <p:nvSpPr>
          <p:cNvPr id="393219" name="Rectangle 3"/>
          <p:cNvSpPr>
            <a:spLocks noGrp="1" noChangeArrowheads="1"/>
          </p:cNvSpPr>
          <p:nvPr>
            <p:ph type="dt" sz="quarter"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GB" altLang="ja-JP"/>
          </a:p>
        </p:txBody>
      </p:sp>
      <p:sp>
        <p:nvSpPr>
          <p:cNvPr id="393220" name="Rectangle 4"/>
          <p:cNvSpPr>
            <a:spLocks noGrp="1" noChangeArrowheads="1"/>
          </p:cNvSpPr>
          <p:nvPr>
            <p:ph type="ftr" sz="quarter" idx="2"/>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GB" altLang="ja-JP"/>
          </a:p>
        </p:txBody>
      </p:sp>
      <p:sp>
        <p:nvSpPr>
          <p:cNvPr id="393221" name="Rectangle 5"/>
          <p:cNvSpPr>
            <a:spLocks noGrp="1" noChangeArrowheads="1"/>
          </p:cNvSpPr>
          <p:nvPr>
            <p:ph type="sldNum" sz="quarter" idx="3"/>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280B17CF-0CCD-463E-AEBF-C64EC8316216}" type="slidenum">
              <a:rPr lang="en-GB" altLang="ja-JP"/>
              <a:pPr>
                <a:defRPr/>
              </a:pPr>
              <a:t>‹#›</a:t>
            </a:fld>
            <a:endParaRPr lang="en-GB" altLang="ja-JP"/>
          </a:p>
        </p:txBody>
      </p:sp>
    </p:spTree>
    <p:extLst>
      <p:ext uri="{BB962C8B-B14F-4D97-AF65-F5344CB8AC3E}">
        <p14:creationId xmlns:p14="http://schemas.microsoft.com/office/powerpoint/2010/main" val="9396851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US" altLang="ja-JP"/>
          </a:p>
        </p:txBody>
      </p:sp>
      <p:sp>
        <p:nvSpPr>
          <p:cNvPr id="167939" name="Rectangle 3"/>
          <p:cNvSpPr>
            <a:spLocks noGrp="1" noChangeArrowheads="1"/>
          </p:cNvSpPr>
          <p:nvPr>
            <p:ph type="dt"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US" altLang="ja-JP"/>
          </a:p>
        </p:txBody>
      </p:sp>
      <p:sp>
        <p:nvSpPr>
          <p:cNvPr id="31748" name="Rectangle 4"/>
          <p:cNvSpPr>
            <a:spLocks noGrp="1" noRot="1" noChangeAspect="1" noChangeArrowheads="1" noTextEdit="1"/>
          </p:cNvSpPr>
          <p:nvPr>
            <p:ph type="sldImg" idx="2"/>
          </p:nvPr>
        </p:nvSpPr>
        <p:spPr bwMode="auto">
          <a:xfrm>
            <a:off x="915988" y="744538"/>
            <a:ext cx="4965700" cy="37242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7941" name="Rectangle 5"/>
          <p:cNvSpPr>
            <a:spLocks noGrp="1" noChangeArrowheads="1"/>
          </p:cNvSpPr>
          <p:nvPr>
            <p:ph type="body" sz="quarter" idx="3"/>
          </p:nvPr>
        </p:nvSpPr>
        <p:spPr bwMode="auto">
          <a:xfrm>
            <a:off x="678658" y="4715194"/>
            <a:ext cx="5440360" cy="4467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US" altLang="ja-JP"/>
          </a:p>
        </p:txBody>
      </p:sp>
      <p:sp>
        <p:nvSpPr>
          <p:cNvPr id="167943" name="Rectangle 7"/>
          <p:cNvSpPr>
            <a:spLocks noGrp="1" noChangeArrowheads="1"/>
          </p:cNvSpPr>
          <p:nvPr>
            <p:ph type="sldNum" sz="quarter" idx="5"/>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ECE6A796-E41C-43E5-822F-46F6357F38CC}" type="slidenum">
              <a:rPr lang="en-US" altLang="ja-JP"/>
              <a:pPr>
                <a:defRPr/>
              </a:pPr>
              <a:t>‹#›</a:t>
            </a:fld>
            <a:endParaRPr lang="en-US" altLang="ja-JP"/>
          </a:p>
        </p:txBody>
      </p:sp>
    </p:spTree>
    <p:extLst>
      <p:ext uri="{BB962C8B-B14F-4D97-AF65-F5344CB8AC3E}">
        <p14:creationId xmlns:p14="http://schemas.microsoft.com/office/powerpoint/2010/main" val="185163039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Rot="1" noChangeAspect="1" noChangeArrowheads="1" noTextEdit="1"/>
          </p:cNvSpPr>
          <p:nvPr>
            <p:ph type="sldImg"/>
          </p:nvPr>
        </p:nvSpPr>
        <p:spPr>
          <a:ln/>
        </p:spPr>
      </p:sp>
      <p:sp>
        <p:nvSpPr>
          <p:cNvPr id="32773" name="Rectangle 3"/>
          <p:cNvSpPr>
            <a:spLocks noGrp="1" noChangeArrowheads="1"/>
          </p:cNvSpPr>
          <p:nvPr>
            <p:ph type="body" idx="1"/>
          </p:nvPr>
        </p:nvSpPr>
        <p:spPr>
          <a:noFill/>
        </p:spPr>
        <p:txBody>
          <a:bodyPr/>
          <a:lstStyle/>
          <a:p>
            <a:pPr eaLnBrk="1" hangingPunct="1"/>
            <a:endParaRPr lang="en-GB" altLang="ja-JP" dirty="0" smtClean="0"/>
          </a:p>
        </p:txBody>
      </p:sp>
    </p:spTree>
    <p:extLst>
      <p:ext uri="{BB962C8B-B14F-4D97-AF65-F5344CB8AC3E}">
        <p14:creationId xmlns:p14="http://schemas.microsoft.com/office/powerpoint/2010/main" val="3622187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57434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r>
              <a:rPr lang="en-US" altLang="ja-JP" smtClean="0"/>
              <a:t>Copyright 2016 FUJITSU R&amp;D CENTER CO., LTD.</a:t>
            </a:r>
            <a:endParaRPr lang="en-US" altLang="ja-JP"/>
          </a:p>
        </p:txBody>
      </p:sp>
      <p:sp>
        <p:nvSpPr>
          <p:cNvPr id="5" name="スライド番号プレースホルダー 4"/>
          <p:cNvSpPr>
            <a:spLocks noGrp="1"/>
          </p:cNvSpPr>
          <p:nvPr>
            <p:ph type="sldNum" sz="quarter" idx="11"/>
          </p:nvPr>
        </p:nvSpPr>
        <p:spPr/>
        <p:txBody>
          <a:bodyPr/>
          <a:lstStyle/>
          <a:p>
            <a:fld id="{9F92722A-13CA-49BB-B125-2A56C31837E2}" type="slidenum">
              <a:rPr lang="en-US" altLang="ja-JP" smtClean="0"/>
              <a:pPr/>
              <a:t>2</a:t>
            </a:fld>
            <a:endParaRPr lang="en-US" altLang="ja-JP"/>
          </a:p>
        </p:txBody>
      </p:sp>
    </p:spTree>
    <p:extLst>
      <p:ext uri="{BB962C8B-B14F-4D97-AF65-F5344CB8AC3E}">
        <p14:creationId xmlns:p14="http://schemas.microsoft.com/office/powerpoint/2010/main" val="540300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3"/>
            <a:r>
              <a:rPr lang="en-CA" altLang="zh-CN" dirty="0" smtClean="0"/>
              <a:t>Made</a:t>
            </a:r>
            <a:r>
              <a:rPr lang="en-CA" altLang="zh-CN" baseline="0" dirty="0" smtClean="0"/>
              <a:t> the statistics of the cases that MIP flag is signaled for an intra CU</a:t>
            </a:r>
          </a:p>
          <a:p>
            <a:pPr lvl="3"/>
            <a:r>
              <a:rPr lang="en-CA" altLang="zh-CN" dirty="0" smtClean="0"/>
              <a:t>For RGB sequences, the ratio of CU</a:t>
            </a:r>
            <a:r>
              <a:rPr lang="en-CA" altLang="zh-CN" baseline="0" dirty="0" smtClean="0"/>
              <a:t> with ACT applied much more than 50% among them.</a:t>
            </a:r>
          </a:p>
          <a:p>
            <a:pPr lvl="3"/>
            <a:r>
              <a:rPr lang="en-CA" altLang="zh-CN" baseline="0" dirty="0" smtClean="0"/>
              <a:t>In the cases that ACT is applied, </a:t>
            </a:r>
            <a:r>
              <a:rPr lang="en-CA" altLang="zh-CN" dirty="0" smtClean="0"/>
              <a:t>the hit rate of MIP is less than 3%.</a:t>
            </a:r>
          </a:p>
          <a:p>
            <a:pPr lvl="3"/>
            <a:r>
              <a:rPr lang="en-CA" altLang="zh-CN" baseline="0" dirty="0" smtClean="0"/>
              <a:t>For YUV sequences, </a:t>
            </a:r>
            <a:r>
              <a:rPr lang="en-CA" altLang="zh-CN" dirty="0" smtClean="0"/>
              <a:t>the ratio of CU with ACT</a:t>
            </a:r>
            <a:r>
              <a:rPr lang="en-CA" altLang="zh-CN" baseline="0" dirty="0" smtClean="0"/>
              <a:t> is applied is quite small </a:t>
            </a:r>
            <a:r>
              <a:rPr lang="en-CA" altLang="zh-CN" dirty="0" smtClean="0"/>
              <a:t>although the hits of MIP is </a:t>
            </a:r>
            <a:r>
              <a:rPr lang="en-CA" altLang="zh-CN" smtClean="0"/>
              <a:t>higher.</a:t>
            </a:r>
            <a:endParaRPr lang="en-CA" altLang="zh-CN" dirty="0" smtClean="0"/>
          </a:p>
        </p:txBody>
      </p:sp>
    </p:spTree>
    <p:extLst>
      <p:ext uri="{BB962C8B-B14F-4D97-AF65-F5344CB8AC3E}">
        <p14:creationId xmlns:p14="http://schemas.microsoft.com/office/powerpoint/2010/main" val="168279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043821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4128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スライド イメージ プレースホルダー 1"/>
          <p:cNvSpPr>
            <a:spLocks noGrp="1" noRot="1" noChangeAspect="1" noTextEdit="1"/>
          </p:cNvSpPr>
          <p:nvPr>
            <p:ph type="sldImg"/>
          </p:nvPr>
        </p:nvSpPr>
        <p:spPr>
          <a:ln/>
        </p:spPr>
      </p:sp>
      <p:sp>
        <p:nvSpPr>
          <p:cNvPr id="35843" name="ノート プレースホルダー 2"/>
          <p:cNvSpPr>
            <a:spLocks noGrp="1"/>
          </p:cNvSpPr>
          <p:nvPr>
            <p:ph type="body" idx="1"/>
          </p:nvPr>
        </p:nvSpPr>
        <p:spPr>
          <a:noFill/>
        </p:spPr>
        <p:txBody>
          <a:bodyPr/>
          <a:lstStyle/>
          <a:p>
            <a:pPr eaLnBrk="1" hangingPunct="1"/>
            <a:endParaRPr lang="ja-JP" altLang="en-US" dirty="0" smtClean="0"/>
          </a:p>
        </p:txBody>
      </p:sp>
    </p:spTree>
    <p:extLst>
      <p:ext uri="{BB962C8B-B14F-4D97-AF65-F5344CB8AC3E}">
        <p14:creationId xmlns:p14="http://schemas.microsoft.com/office/powerpoint/2010/main" val="3077493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9" descr="TitleRed_L15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0"/>
            <a:ext cx="914400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50"/>
          <p:cNvGrpSpPr>
            <a:grpSpLocks noChangeAspect="1"/>
          </p:cNvGrpSpPr>
          <p:nvPr userDrawn="1"/>
        </p:nvGrpSpPr>
        <p:grpSpPr bwMode="auto">
          <a:xfrm>
            <a:off x="7308850" y="185738"/>
            <a:ext cx="1647825" cy="920750"/>
            <a:chOff x="4604" y="117"/>
            <a:chExt cx="1038" cy="580"/>
          </a:xfrm>
        </p:grpSpPr>
        <p:sp>
          <p:nvSpPr>
            <p:cNvPr id="6" name="AutoShape 51"/>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7" name="Freeform 52"/>
            <p:cNvSpPr>
              <a:spLocks/>
            </p:cNvSpPr>
            <p:nvPr userDrawn="1"/>
          </p:nvSpPr>
          <p:spPr bwMode="gray">
            <a:xfrm>
              <a:off x="4655" y="604"/>
              <a:ext cx="26" cy="43"/>
            </a:xfrm>
            <a:custGeom>
              <a:avLst/>
              <a:gdLst>
                <a:gd name="T0" fmla="*/ 0 w 463"/>
                <a:gd name="T1" fmla="*/ 0 h 762"/>
                <a:gd name="T2" fmla="*/ 0 w 463"/>
                <a:gd name="T3" fmla="*/ 0 h 762"/>
                <a:gd name="T4" fmla="*/ 0 w 463"/>
                <a:gd name="T5" fmla="*/ 0 h 762"/>
                <a:gd name="T6" fmla="*/ 0 w 463"/>
                <a:gd name="T7" fmla="*/ 0 h 762"/>
                <a:gd name="T8" fmla="*/ 0 w 463"/>
                <a:gd name="T9" fmla="*/ 0 h 762"/>
                <a:gd name="T10" fmla="*/ 0 w 463"/>
                <a:gd name="T11" fmla="*/ 0 h 762"/>
                <a:gd name="T12" fmla="*/ 0 w 463"/>
                <a:gd name="T13" fmla="*/ 0 h 762"/>
                <a:gd name="T14" fmla="*/ 0 w 463"/>
                <a:gd name="T15" fmla="*/ 0 h 762"/>
                <a:gd name="T16" fmla="*/ 0 w 463"/>
                <a:gd name="T17" fmla="*/ 0 h 762"/>
                <a:gd name="T18" fmla="*/ 0 w 463"/>
                <a:gd name="T19" fmla="*/ 0 h 762"/>
                <a:gd name="T20" fmla="*/ 0 w 463"/>
                <a:gd name="T21" fmla="*/ 0 h 762"/>
                <a:gd name="T22" fmla="*/ 0 w 463"/>
                <a:gd name="T23" fmla="*/ 0 h 762"/>
                <a:gd name="T24" fmla="*/ 0 w 463"/>
                <a:gd name="T25" fmla="*/ 0 h 762"/>
                <a:gd name="T26" fmla="*/ 0 w 463"/>
                <a:gd name="T27" fmla="*/ 0 h 762"/>
                <a:gd name="T28" fmla="*/ 0 w 463"/>
                <a:gd name="T29" fmla="*/ 0 h 762"/>
                <a:gd name="T30" fmla="*/ 0 w 463"/>
                <a:gd name="T31" fmla="*/ 0 h 762"/>
                <a:gd name="T32" fmla="*/ 0 w 463"/>
                <a:gd name="T33" fmla="*/ 0 h 762"/>
                <a:gd name="T34" fmla="*/ 0 w 463"/>
                <a:gd name="T35" fmla="*/ 0 h 762"/>
                <a:gd name="T36" fmla="*/ 0 w 463"/>
                <a:gd name="T37" fmla="*/ 0 h 762"/>
                <a:gd name="T38" fmla="*/ 0 w 463"/>
                <a:gd name="T39" fmla="*/ 0 h 762"/>
                <a:gd name="T40" fmla="*/ 0 w 463"/>
                <a:gd name="T41" fmla="*/ 0 h 762"/>
                <a:gd name="T42" fmla="*/ 0 w 463"/>
                <a:gd name="T43" fmla="*/ 0 h 762"/>
                <a:gd name="T44" fmla="*/ 0 w 463"/>
                <a:gd name="T45" fmla="*/ 0 h 7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 name="Freeform 53"/>
            <p:cNvSpPr>
              <a:spLocks/>
            </p:cNvSpPr>
            <p:nvPr userDrawn="1"/>
          </p:nvSpPr>
          <p:spPr bwMode="gray">
            <a:xfrm>
              <a:off x="4691" y="585"/>
              <a:ext cx="30"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 name="Freeform 54"/>
            <p:cNvSpPr>
              <a:spLocks noEditPoints="1"/>
            </p:cNvSpPr>
            <p:nvPr userDrawn="1"/>
          </p:nvSpPr>
          <p:spPr bwMode="gray">
            <a:xfrm>
              <a:off x="4730" y="604"/>
              <a:ext cx="32" cy="43"/>
            </a:xfrm>
            <a:custGeom>
              <a:avLst/>
              <a:gdLst>
                <a:gd name="T0" fmla="*/ 0 w 561"/>
                <a:gd name="T1" fmla="*/ 0 h 762"/>
                <a:gd name="T2" fmla="*/ 0 w 561"/>
                <a:gd name="T3" fmla="*/ 0 h 762"/>
                <a:gd name="T4" fmla="*/ 0 w 561"/>
                <a:gd name="T5" fmla="*/ 0 h 762"/>
                <a:gd name="T6" fmla="*/ 0 w 561"/>
                <a:gd name="T7" fmla="*/ 0 h 762"/>
                <a:gd name="T8" fmla="*/ 0 w 561"/>
                <a:gd name="T9" fmla="*/ 0 h 762"/>
                <a:gd name="T10" fmla="*/ 0 w 561"/>
                <a:gd name="T11" fmla="*/ 0 h 762"/>
                <a:gd name="T12" fmla="*/ 0 w 561"/>
                <a:gd name="T13" fmla="*/ 0 h 762"/>
                <a:gd name="T14" fmla="*/ 0 w 561"/>
                <a:gd name="T15" fmla="*/ 0 h 762"/>
                <a:gd name="T16" fmla="*/ 0 w 561"/>
                <a:gd name="T17" fmla="*/ 0 h 762"/>
                <a:gd name="T18" fmla="*/ 0 w 561"/>
                <a:gd name="T19" fmla="*/ 0 h 762"/>
                <a:gd name="T20" fmla="*/ 0 w 561"/>
                <a:gd name="T21" fmla="*/ 0 h 762"/>
                <a:gd name="T22" fmla="*/ 0 w 561"/>
                <a:gd name="T23" fmla="*/ 0 h 762"/>
                <a:gd name="T24" fmla="*/ 0 w 561"/>
                <a:gd name="T25" fmla="*/ 0 h 762"/>
                <a:gd name="T26" fmla="*/ 0 w 561"/>
                <a:gd name="T27" fmla="*/ 0 h 762"/>
                <a:gd name="T28" fmla="*/ 0 w 561"/>
                <a:gd name="T29" fmla="*/ 0 h 762"/>
                <a:gd name="T30" fmla="*/ 0 w 561"/>
                <a:gd name="T31" fmla="*/ 0 h 762"/>
                <a:gd name="T32" fmla="*/ 0 w 561"/>
                <a:gd name="T33" fmla="*/ 0 h 762"/>
                <a:gd name="T34" fmla="*/ 0 w 561"/>
                <a:gd name="T35" fmla="*/ 0 h 762"/>
                <a:gd name="T36" fmla="*/ 0 w 561"/>
                <a:gd name="T37" fmla="*/ 0 h 762"/>
                <a:gd name="T38" fmla="*/ 0 w 561"/>
                <a:gd name="T39" fmla="*/ 0 h 762"/>
                <a:gd name="T40" fmla="*/ 0 w 561"/>
                <a:gd name="T41" fmla="*/ 0 h 762"/>
                <a:gd name="T42" fmla="*/ 0 w 561"/>
                <a:gd name="T43" fmla="*/ 0 h 762"/>
                <a:gd name="T44" fmla="*/ 0 w 561"/>
                <a:gd name="T45" fmla="*/ 0 h 762"/>
                <a:gd name="T46" fmla="*/ 0 w 561"/>
                <a:gd name="T47" fmla="*/ 0 h 7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 name="Freeform 55"/>
            <p:cNvSpPr>
              <a:spLocks noEditPoints="1"/>
            </p:cNvSpPr>
            <p:nvPr userDrawn="1"/>
          </p:nvSpPr>
          <p:spPr bwMode="gray">
            <a:xfrm>
              <a:off x="4774" y="604"/>
              <a:ext cx="32" cy="61"/>
            </a:xfrm>
            <a:custGeom>
              <a:avLst/>
              <a:gdLst>
                <a:gd name="T0" fmla="*/ 0 w 567"/>
                <a:gd name="T1" fmla="*/ 0 h 1087"/>
                <a:gd name="T2" fmla="*/ 0 w 567"/>
                <a:gd name="T3" fmla="*/ 0 h 1087"/>
                <a:gd name="T4" fmla="*/ 0 w 567"/>
                <a:gd name="T5" fmla="*/ 0 h 1087"/>
                <a:gd name="T6" fmla="*/ 0 w 567"/>
                <a:gd name="T7" fmla="*/ 0 h 1087"/>
                <a:gd name="T8" fmla="*/ 0 w 567"/>
                <a:gd name="T9" fmla="*/ 0 h 1087"/>
                <a:gd name="T10" fmla="*/ 0 w 567"/>
                <a:gd name="T11" fmla="*/ 0 h 1087"/>
                <a:gd name="T12" fmla="*/ 0 w 567"/>
                <a:gd name="T13" fmla="*/ 0 h 1087"/>
                <a:gd name="T14" fmla="*/ 0 w 567"/>
                <a:gd name="T15" fmla="*/ 0 h 1087"/>
                <a:gd name="T16" fmla="*/ 0 w 567"/>
                <a:gd name="T17" fmla="*/ 0 h 1087"/>
                <a:gd name="T18" fmla="*/ 0 w 567"/>
                <a:gd name="T19" fmla="*/ 0 h 1087"/>
                <a:gd name="T20" fmla="*/ 0 w 567"/>
                <a:gd name="T21" fmla="*/ 0 h 1087"/>
                <a:gd name="T22" fmla="*/ 0 w 567"/>
                <a:gd name="T23" fmla="*/ 0 h 1087"/>
                <a:gd name="T24" fmla="*/ 0 w 567"/>
                <a:gd name="T25" fmla="*/ 0 h 1087"/>
                <a:gd name="T26" fmla="*/ 0 w 567"/>
                <a:gd name="T27" fmla="*/ 0 h 1087"/>
                <a:gd name="T28" fmla="*/ 0 w 567"/>
                <a:gd name="T29" fmla="*/ 0 h 1087"/>
                <a:gd name="T30" fmla="*/ 0 w 567"/>
                <a:gd name="T31" fmla="*/ 0 h 1087"/>
                <a:gd name="T32" fmla="*/ 0 w 567"/>
                <a:gd name="T33" fmla="*/ 0 h 1087"/>
                <a:gd name="T34" fmla="*/ 0 w 567"/>
                <a:gd name="T35" fmla="*/ 0 h 1087"/>
                <a:gd name="T36" fmla="*/ 0 w 567"/>
                <a:gd name="T37" fmla="*/ 0 h 10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 name="Freeform 56"/>
            <p:cNvSpPr>
              <a:spLocks noEditPoints="1"/>
            </p:cNvSpPr>
            <p:nvPr userDrawn="1"/>
          </p:nvSpPr>
          <p:spPr bwMode="gray">
            <a:xfrm>
              <a:off x="4815" y="591"/>
              <a:ext cx="9" cy="55"/>
            </a:xfrm>
            <a:custGeom>
              <a:avLst/>
              <a:gdLst>
                <a:gd name="T0" fmla="*/ 0 w 150"/>
                <a:gd name="T1" fmla="*/ 0 h 987"/>
                <a:gd name="T2" fmla="*/ 0 w 150"/>
                <a:gd name="T3" fmla="*/ 0 h 987"/>
                <a:gd name="T4" fmla="*/ 0 w 150"/>
                <a:gd name="T5" fmla="*/ 0 h 987"/>
                <a:gd name="T6" fmla="*/ 0 w 150"/>
                <a:gd name="T7" fmla="*/ 0 h 987"/>
                <a:gd name="T8" fmla="*/ 0 w 150"/>
                <a:gd name="T9" fmla="*/ 0 h 987"/>
                <a:gd name="T10" fmla="*/ 0 w 150"/>
                <a:gd name="T11" fmla="*/ 0 h 987"/>
                <a:gd name="T12" fmla="*/ 0 w 150"/>
                <a:gd name="T13" fmla="*/ 0 h 987"/>
                <a:gd name="T14" fmla="*/ 0 w 150"/>
                <a:gd name="T15" fmla="*/ 0 h 987"/>
                <a:gd name="T16" fmla="*/ 0 w 150"/>
                <a:gd name="T17" fmla="*/ 0 h 987"/>
                <a:gd name="T18" fmla="*/ 0 w 150"/>
                <a:gd name="T19" fmla="*/ 0 h 987"/>
                <a:gd name="T20" fmla="*/ 0 w 150"/>
                <a:gd name="T21" fmla="*/ 0 h 987"/>
                <a:gd name="T22" fmla="*/ 0 w 150"/>
                <a:gd name="T23" fmla="*/ 0 h 987"/>
                <a:gd name="T24" fmla="*/ 0 w 150"/>
                <a:gd name="T25" fmla="*/ 0 h 987"/>
                <a:gd name="T26" fmla="*/ 0 w 150"/>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57"/>
            <p:cNvSpPr>
              <a:spLocks/>
            </p:cNvSpPr>
            <p:nvPr userDrawn="1"/>
          </p:nvSpPr>
          <p:spPr bwMode="gray">
            <a:xfrm>
              <a:off x="4836" y="604"/>
              <a:ext cx="31" cy="42"/>
            </a:xfrm>
            <a:custGeom>
              <a:avLst/>
              <a:gdLst>
                <a:gd name="T0" fmla="*/ 0 w 548"/>
                <a:gd name="T1" fmla="*/ 0 h 742"/>
                <a:gd name="T2" fmla="*/ 0 w 548"/>
                <a:gd name="T3" fmla="*/ 0 h 742"/>
                <a:gd name="T4" fmla="*/ 0 w 548"/>
                <a:gd name="T5" fmla="*/ 0 h 742"/>
                <a:gd name="T6" fmla="*/ 0 w 548"/>
                <a:gd name="T7" fmla="*/ 0 h 742"/>
                <a:gd name="T8" fmla="*/ 0 w 548"/>
                <a:gd name="T9" fmla="*/ 0 h 742"/>
                <a:gd name="T10" fmla="*/ 0 w 548"/>
                <a:gd name="T11" fmla="*/ 0 h 742"/>
                <a:gd name="T12" fmla="*/ 0 w 548"/>
                <a:gd name="T13" fmla="*/ 0 h 742"/>
                <a:gd name="T14" fmla="*/ 0 w 548"/>
                <a:gd name="T15" fmla="*/ 0 h 742"/>
                <a:gd name="T16" fmla="*/ 0 w 548"/>
                <a:gd name="T17" fmla="*/ 0 h 742"/>
                <a:gd name="T18" fmla="*/ 0 w 548"/>
                <a:gd name="T19" fmla="*/ 0 h 742"/>
                <a:gd name="T20" fmla="*/ 0 w 548"/>
                <a:gd name="T21" fmla="*/ 0 h 742"/>
                <a:gd name="T22" fmla="*/ 0 w 548"/>
                <a:gd name="T23" fmla="*/ 0 h 742"/>
                <a:gd name="T24" fmla="*/ 0 w 548"/>
                <a:gd name="T25" fmla="*/ 0 h 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58"/>
            <p:cNvSpPr>
              <a:spLocks noEditPoints="1"/>
            </p:cNvSpPr>
            <p:nvPr userDrawn="1"/>
          </p:nvSpPr>
          <p:spPr bwMode="gray">
            <a:xfrm>
              <a:off x="4876" y="604"/>
              <a:ext cx="32" cy="62"/>
            </a:xfrm>
            <a:custGeom>
              <a:avLst/>
              <a:gdLst>
                <a:gd name="T0" fmla="*/ 0 w 569"/>
                <a:gd name="T1" fmla="*/ 0 h 1098"/>
                <a:gd name="T2" fmla="*/ 0 w 569"/>
                <a:gd name="T3" fmla="*/ 0 h 1098"/>
                <a:gd name="T4" fmla="*/ 0 w 569"/>
                <a:gd name="T5" fmla="*/ 0 h 1098"/>
                <a:gd name="T6" fmla="*/ 0 w 569"/>
                <a:gd name="T7" fmla="*/ 0 h 1098"/>
                <a:gd name="T8" fmla="*/ 0 w 569"/>
                <a:gd name="T9" fmla="*/ 0 h 1098"/>
                <a:gd name="T10" fmla="*/ 0 w 569"/>
                <a:gd name="T11" fmla="*/ 0 h 1098"/>
                <a:gd name="T12" fmla="*/ 0 w 569"/>
                <a:gd name="T13" fmla="*/ 0 h 1098"/>
                <a:gd name="T14" fmla="*/ 0 w 569"/>
                <a:gd name="T15" fmla="*/ 0 h 1098"/>
                <a:gd name="T16" fmla="*/ 0 w 569"/>
                <a:gd name="T17" fmla="*/ 0 h 1098"/>
                <a:gd name="T18" fmla="*/ 0 w 569"/>
                <a:gd name="T19" fmla="*/ 0 h 1098"/>
                <a:gd name="T20" fmla="*/ 0 w 569"/>
                <a:gd name="T21" fmla="*/ 0 h 1098"/>
                <a:gd name="T22" fmla="*/ 0 w 569"/>
                <a:gd name="T23" fmla="*/ 0 h 1098"/>
                <a:gd name="T24" fmla="*/ 0 w 569"/>
                <a:gd name="T25" fmla="*/ 0 h 1098"/>
                <a:gd name="T26" fmla="*/ 0 w 569"/>
                <a:gd name="T27" fmla="*/ 0 h 1098"/>
                <a:gd name="T28" fmla="*/ 0 w 569"/>
                <a:gd name="T29" fmla="*/ 0 h 1098"/>
                <a:gd name="T30" fmla="*/ 0 w 569"/>
                <a:gd name="T31" fmla="*/ 0 h 1098"/>
                <a:gd name="T32" fmla="*/ 0 w 569"/>
                <a:gd name="T33" fmla="*/ 0 h 1098"/>
                <a:gd name="T34" fmla="*/ 0 w 569"/>
                <a:gd name="T35" fmla="*/ 0 h 1098"/>
                <a:gd name="T36" fmla="*/ 0 w 569"/>
                <a:gd name="T37" fmla="*/ 0 h 1098"/>
                <a:gd name="T38" fmla="*/ 0 w 569"/>
                <a:gd name="T39" fmla="*/ 0 h 1098"/>
                <a:gd name="T40" fmla="*/ 0 w 569"/>
                <a:gd name="T41" fmla="*/ 0 h 1098"/>
                <a:gd name="T42" fmla="*/ 0 w 569"/>
                <a:gd name="T43" fmla="*/ 0 h 1098"/>
                <a:gd name="T44" fmla="*/ 0 w 569"/>
                <a:gd name="T45" fmla="*/ 0 h 1098"/>
                <a:gd name="T46" fmla="*/ 0 w 569"/>
                <a:gd name="T47" fmla="*/ 0 h 1098"/>
                <a:gd name="T48" fmla="*/ 0 w 569"/>
                <a:gd name="T49" fmla="*/ 0 h 1098"/>
                <a:gd name="T50" fmla="*/ 0 w 569"/>
                <a:gd name="T51" fmla="*/ 0 h 1098"/>
                <a:gd name="T52" fmla="*/ 0 w 569"/>
                <a:gd name="T53" fmla="*/ 0 h 1098"/>
                <a:gd name="T54" fmla="*/ 0 w 569"/>
                <a:gd name="T55" fmla="*/ 0 h 1098"/>
                <a:gd name="T56" fmla="*/ 0 w 569"/>
                <a:gd name="T57" fmla="*/ 0 h 1098"/>
                <a:gd name="T58" fmla="*/ 0 w 569"/>
                <a:gd name="T59" fmla="*/ 0 h 109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59"/>
            <p:cNvSpPr>
              <a:spLocks/>
            </p:cNvSpPr>
            <p:nvPr userDrawn="1"/>
          </p:nvSpPr>
          <p:spPr bwMode="gray">
            <a:xfrm>
              <a:off x="4939"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60"/>
            <p:cNvSpPr>
              <a:spLocks noEditPoints="1"/>
            </p:cNvSpPr>
            <p:nvPr userDrawn="1"/>
          </p:nvSpPr>
          <p:spPr bwMode="gray">
            <a:xfrm>
              <a:off x="4963"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61"/>
            <p:cNvSpPr>
              <a:spLocks/>
            </p:cNvSpPr>
            <p:nvPr userDrawn="1"/>
          </p:nvSpPr>
          <p:spPr bwMode="gray">
            <a:xfrm>
              <a:off x="5007" y="604"/>
              <a:ext cx="52" cy="42"/>
            </a:xfrm>
            <a:custGeom>
              <a:avLst/>
              <a:gdLst>
                <a:gd name="T0" fmla="*/ 0 w 933"/>
                <a:gd name="T1" fmla="*/ 0 h 742"/>
                <a:gd name="T2" fmla="*/ 0 w 933"/>
                <a:gd name="T3" fmla="*/ 0 h 742"/>
                <a:gd name="T4" fmla="*/ 0 w 933"/>
                <a:gd name="T5" fmla="*/ 0 h 742"/>
                <a:gd name="T6" fmla="*/ 0 w 933"/>
                <a:gd name="T7" fmla="*/ 0 h 742"/>
                <a:gd name="T8" fmla="*/ 0 w 933"/>
                <a:gd name="T9" fmla="*/ 0 h 742"/>
                <a:gd name="T10" fmla="*/ 0 w 933"/>
                <a:gd name="T11" fmla="*/ 0 h 742"/>
                <a:gd name="T12" fmla="*/ 0 w 933"/>
                <a:gd name="T13" fmla="*/ 0 h 742"/>
                <a:gd name="T14" fmla="*/ 0 w 933"/>
                <a:gd name="T15" fmla="*/ 0 h 742"/>
                <a:gd name="T16" fmla="*/ 0 w 933"/>
                <a:gd name="T17" fmla="*/ 0 h 742"/>
                <a:gd name="T18" fmla="*/ 0 w 933"/>
                <a:gd name="T19" fmla="*/ 0 h 742"/>
                <a:gd name="T20" fmla="*/ 0 w 933"/>
                <a:gd name="T21" fmla="*/ 0 h 742"/>
                <a:gd name="T22" fmla="*/ 0 w 933"/>
                <a:gd name="T23" fmla="*/ 0 h 742"/>
                <a:gd name="T24" fmla="*/ 0 w 933"/>
                <a:gd name="T25" fmla="*/ 0 h 742"/>
                <a:gd name="T26" fmla="*/ 0 w 933"/>
                <a:gd name="T27" fmla="*/ 0 h 742"/>
                <a:gd name="T28" fmla="*/ 0 w 933"/>
                <a:gd name="T29" fmla="*/ 0 h 742"/>
                <a:gd name="T30" fmla="*/ 0 w 933"/>
                <a:gd name="T31" fmla="*/ 0 h 742"/>
                <a:gd name="T32" fmla="*/ 0 w 933"/>
                <a:gd name="T33" fmla="*/ 0 h 742"/>
                <a:gd name="T34" fmla="*/ 0 w 933"/>
                <a:gd name="T35" fmla="*/ 0 h 742"/>
                <a:gd name="T36" fmla="*/ 0 w 933"/>
                <a:gd name="T37" fmla="*/ 0 h 742"/>
                <a:gd name="T38" fmla="*/ 0 w 933"/>
                <a:gd name="T39" fmla="*/ 0 h 742"/>
                <a:gd name="T40" fmla="*/ 0 w 933"/>
                <a:gd name="T41" fmla="*/ 0 h 7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62"/>
            <p:cNvSpPr>
              <a:spLocks noEditPoints="1"/>
            </p:cNvSpPr>
            <p:nvPr userDrawn="1"/>
          </p:nvSpPr>
          <p:spPr bwMode="gray">
            <a:xfrm>
              <a:off x="5069"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63"/>
            <p:cNvSpPr>
              <a:spLocks/>
            </p:cNvSpPr>
            <p:nvPr userDrawn="1"/>
          </p:nvSpPr>
          <p:spPr bwMode="gray">
            <a:xfrm>
              <a:off x="5113"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64"/>
            <p:cNvSpPr>
              <a:spLocks/>
            </p:cNvSpPr>
            <p:nvPr userDrawn="1"/>
          </p:nvSpPr>
          <p:spPr bwMode="gray">
            <a:xfrm>
              <a:off x="5138"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65"/>
            <p:cNvSpPr>
              <a:spLocks noEditPoints="1"/>
            </p:cNvSpPr>
            <p:nvPr userDrawn="1"/>
          </p:nvSpPr>
          <p:spPr bwMode="gray">
            <a:xfrm>
              <a:off x="516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66"/>
            <p:cNvSpPr>
              <a:spLocks/>
            </p:cNvSpPr>
            <p:nvPr userDrawn="1"/>
          </p:nvSpPr>
          <p:spPr bwMode="gray">
            <a:xfrm>
              <a:off x="5198" y="605"/>
              <a:ext cx="52" cy="41"/>
            </a:xfrm>
            <a:custGeom>
              <a:avLst/>
              <a:gdLst>
                <a:gd name="T0" fmla="*/ 0 w 929"/>
                <a:gd name="T1" fmla="*/ 0 h 722"/>
                <a:gd name="T2" fmla="*/ 0 w 929"/>
                <a:gd name="T3" fmla="*/ 0 h 722"/>
                <a:gd name="T4" fmla="*/ 0 w 929"/>
                <a:gd name="T5" fmla="*/ 0 h 722"/>
                <a:gd name="T6" fmla="*/ 0 w 929"/>
                <a:gd name="T7" fmla="*/ 0 h 722"/>
                <a:gd name="T8" fmla="*/ 0 w 929"/>
                <a:gd name="T9" fmla="*/ 0 h 722"/>
                <a:gd name="T10" fmla="*/ 0 w 929"/>
                <a:gd name="T11" fmla="*/ 0 h 722"/>
                <a:gd name="T12" fmla="*/ 0 w 929"/>
                <a:gd name="T13" fmla="*/ 0 h 722"/>
                <a:gd name="T14" fmla="*/ 0 w 929"/>
                <a:gd name="T15" fmla="*/ 0 h 722"/>
                <a:gd name="T16" fmla="*/ 0 w 929"/>
                <a:gd name="T17" fmla="*/ 0 h 722"/>
                <a:gd name="T18" fmla="*/ 0 w 929"/>
                <a:gd name="T19" fmla="*/ 0 h 722"/>
                <a:gd name="T20" fmla="*/ 0 w 929"/>
                <a:gd name="T21" fmla="*/ 0 h 722"/>
                <a:gd name="T22" fmla="*/ 0 w 929"/>
                <a:gd name="T23" fmla="*/ 0 h 722"/>
                <a:gd name="T24" fmla="*/ 0 w 929"/>
                <a:gd name="T25" fmla="*/ 0 h 722"/>
                <a:gd name="T26" fmla="*/ 0 w 929"/>
                <a:gd name="T27" fmla="*/ 0 h 722"/>
                <a:gd name="T28" fmla="*/ 0 w 929"/>
                <a:gd name="T29" fmla="*/ 0 h 722"/>
                <a:gd name="T30" fmla="*/ 0 w 929"/>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67"/>
            <p:cNvSpPr>
              <a:spLocks/>
            </p:cNvSpPr>
            <p:nvPr userDrawn="1"/>
          </p:nvSpPr>
          <p:spPr bwMode="gray">
            <a:xfrm>
              <a:off x="5270" y="605"/>
              <a:ext cx="52" cy="41"/>
            </a:xfrm>
            <a:custGeom>
              <a:avLst/>
              <a:gdLst>
                <a:gd name="T0" fmla="*/ 0 w 930"/>
                <a:gd name="T1" fmla="*/ 0 h 722"/>
                <a:gd name="T2" fmla="*/ 0 w 930"/>
                <a:gd name="T3" fmla="*/ 0 h 722"/>
                <a:gd name="T4" fmla="*/ 0 w 930"/>
                <a:gd name="T5" fmla="*/ 0 h 722"/>
                <a:gd name="T6" fmla="*/ 0 w 930"/>
                <a:gd name="T7" fmla="*/ 0 h 722"/>
                <a:gd name="T8" fmla="*/ 0 w 930"/>
                <a:gd name="T9" fmla="*/ 0 h 722"/>
                <a:gd name="T10" fmla="*/ 0 w 930"/>
                <a:gd name="T11" fmla="*/ 0 h 722"/>
                <a:gd name="T12" fmla="*/ 0 w 930"/>
                <a:gd name="T13" fmla="*/ 0 h 722"/>
                <a:gd name="T14" fmla="*/ 0 w 930"/>
                <a:gd name="T15" fmla="*/ 0 h 722"/>
                <a:gd name="T16" fmla="*/ 0 w 930"/>
                <a:gd name="T17" fmla="*/ 0 h 722"/>
                <a:gd name="T18" fmla="*/ 0 w 930"/>
                <a:gd name="T19" fmla="*/ 0 h 722"/>
                <a:gd name="T20" fmla="*/ 0 w 930"/>
                <a:gd name="T21" fmla="*/ 0 h 722"/>
                <a:gd name="T22" fmla="*/ 0 w 930"/>
                <a:gd name="T23" fmla="*/ 0 h 722"/>
                <a:gd name="T24" fmla="*/ 0 w 930"/>
                <a:gd name="T25" fmla="*/ 0 h 722"/>
                <a:gd name="T26" fmla="*/ 0 w 930"/>
                <a:gd name="T27" fmla="*/ 0 h 722"/>
                <a:gd name="T28" fmla="*/ 0 w 930"/>
                <a:gd name="T29" fmla="*/ 0 h 722"/>
                <a:gd name="T30" fmla="*/ 0 w 930"/>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68"/>
            <p:cNvSpPr>
              <a:spLocks noEditPoints="1"/>
            </p:cNvSpPr>
            <p:nvPr userDrawn="1"/>
          </p:nvSpPr>
          <p:spPr bwMode="gray">
            <a:xfrm>
              <a:off x="5329" y="591"/>
              <a:ext cx="9" cy="55"/>
            </a:xfrm>
            <a:custGeom>
              <a:avLst/>
              <a:gdLst>
                <a:gd name="T0" fmla="*/ 0 w 151"/>
                <a:gd name="T1" fmla="*/ 0 h 987"/>
                <a:gd name="T2" fmla="*/ 0 w 151"/>
                <a:gd name="T3" fmla="*/ 0 h 987"/>
                <a:gd name="T4" fmla="*/ 0 w 151"/>
                <a:gd name="T5" fmla="*/ 0 h 987"/>
                <a:gd name="T6" fmla="*/ 0 w 151"/>
                <a:gd name="T7" fmla="*/ 0 h 987"/>
                <a:gd name="T8" fmla="*/ 0 w 151"/>
                <a:gd name="T9" fmla="*/ 0 h 987"/>
                <a:gd name="T10" fmla="*/ 0 w 151"/>
                <a:gd name="T11" fmla="*/ 0 h 987"/>
                <a:gd name="T12" fmla="*/ 0 w 151"/>
                <a:gd name="T13" fmla="*/ 0 h 987"/>
                <a:gd name="T14" fmla="*/ 0 w 151"/>
                <a:gd name="T15" fmla="*/ 0 h 987"/>
                <a:gd name="T16" fmla="*/ 0 w 151"/>
                <a:gd name="T17" fmla="*/ 0 h 987"/>
                <a:gd name="T18" fmla="*/ 0 w 151"/>
                <a:gd name="T19" fmla="*/ 0 h 987"/>
                <a:gd name="T20" fmla="*/ 0 w 151"/>
                <a:gd name="T21" fmla="*/ 0 h 987"/>
                <a:gd name="T22" fmla="*/ 0 w 151"/>
                <a:gd name="T23" fmla="*/ 0 h 987"/>
                <a:gd name="T24" fmla="*/ 0 w 151"/>
                <a:gd name="T25" fmla="*/ 0 h 987"/>
                <a:gd name="T26" fmla="*/ 0 w 151"/>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69"/>
            <p:cNvSpPr>
              <a:spLocks/>
            </p:cNvSpPr>
            <p:nvPr userDrawn="1"/>
          </p:nvSpPr>
          <p:spPr bwMode="gray">
            <a:xfrm>
              <a:off x="5350"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70"/>
            <p:cNvSpPr>
              <a:spLocks/>
            </p:cNvSpPr>
            <p:nvPr userDrawn="1"/>
          </p:nvSpPr>
          <p:spPr bwMode="gray">
            <a:xfrm>
              <a:off x="5376" y="585"/>
              <a:ext cx="31"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Freeform 71"/>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 name="Freeform 72"/>
            <p:cNvSpPr>
              <a:spLocks noEditPoints="1"/>
            </p:cNvSpPr>
            <p:nvPr userDrawn="1"/>
          </p:nvSpPr>
          <p:spPr bwMode="gray">
            <a:xfrm>
              <a:off x="547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73"/>
            <p:cNvSpPr>
              <a:spLocks/>
            </p:cNvSpPr>
            <p:nvPr userDrawn="1"/>
          </p:nvSpPr>
          <p:spPr bwMode="gray">
            <a:xfrm>
              <a:off x="5514" y="605"/>
              <a:ext cx="29" cy="42"/>
            </a:xfrm>
            <a:custGeom>
              <a:avLst/>
              <a:gdLst>
                <a:gd name="T0" fmla="*/ 0 w 527"/>
                <a:gd name="T1" fmla="*/ 0 h 742"/>
                <a:gd name="T2" fmla="*/ 0 w 527"/>
                <a:gd name="T3" fmla="*/ 0 h 742"/>
                <a:gd name="T4" fmla="*/ 0 w 527"/>
                <a:gd name="T5" fmla="*/ 0 h 742"/>
                <a:gd name="T6" fmla="*/ 0 w 527"/>
                <a:gd name="T7" fmla="*/ 0 h 742"/>
                <a:gd name="T8" fmla="*/ 0 w 527"/>
                <a:gd name="T9" fmla="*/ 0 h 742"/>
                <a:gd name="T10" fmla="*/ 0 w 527"/>
                <a:gd name="T11" fmla="*/ 0 h 742"/>
                <a:gd name="T12" fmla="*/ 0 w 527"/>
                <a:gd name="T13" fmla="*/ 0 h 742"/>
                <a:gd name="T14" fmla="*/ 0 w 527"/>
                <a:gd name="T15" fmla="*/ 0 h 742"/>
                <a:gd name="T16" fmla="*/ 0 w 527"/>
                <a:gd name="T17" fmla="*/ 0 h 742"/>
                <a:gd name="T18" fmla="*/ 0 w 527"/>
                <a:gd name="T19" fmla="*/ 0 h 742"/>
                <a:gd name="T20" fmla="*/ 0 w 527"/>
                <a:gd name="T21" fmla="*/ 0 h 742"/>
                <a:gd name="T22" fmla="*/ 0 w 527"/>
                <a:gd name="T23" fmla="*/ 0 h 742"/>
                <a:gd name="T24" fmla="*/ 0 w 527"/>
                <a:gd name="T25" fmla="*/ 0 h 742"/>
                <a:gd name="T26" fmla="*/ 0 w 527"/>
                <a:gd name="T27" fmla="*/ 0 h 742"/>
                <a:gd name="T28" fmla="*/ 0 w 527"/>
                <a:gd name="T29" fmla="*/ 0 h 7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74"/>
            <p:cNvSpPr>
              <a:spLocks/>
            </p:cNvSpPr>
            <p:nvPr userDrawn="1"/>
          </p:nvSpPr>
          <p:spPr bwMode="gray">
            <a:xfrm>
              <a:off x="5115" y="216"/>
              <a:ext cx="132" cy="10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75"/>
            <p:cNvSpPr>
              <a:spLocks/>
            </p:cNvSpPr>
            <p:nvPr userDrawn="1"/>
          </p:nvSpPr>
          <p:spPr bwMode="gray">
            <a:xfrm>
              <a:off x="4899" y="327"/>
              <a:ext cx="91" cy="148"/>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76"/>
            <p:cNvSpPr>
              <a:spLocks/>
            </p:cNvSpPr>
            <p:nvPr userDrawn="1"/>
          </p:nvSpPr>
          <p:spPr bwMode="gray">
            <a:xfrm>
              <a:off x="5114" y="327"/>
              <a:ext cx="60" cy="207"/>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77"/>
            <p:cNvSpPr>
              <a:spLocks/>
            </p:cNvSpPr>
            <p:nvPr userDrawn="1"/>
          </p:nvSpPr>
          <p:spPr bwMode="gray">
            <a:xfrm>
              <a:off x="5180" y="327"/>
              <a:ext cx="47" cy="148"/>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78"/>
            <p:cNvSpPr>
              <a:spLocks/>
            </p:cNvSpPr>
            <p:nvPr userDrawn="1"/>
          </p:nvSpPr>
          <p:spPr bwMode="gray">
            <a:xfrm>
              <a:off x="5227" y="327"/>
              <a:ext cx="111" cy="148"/>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79"/>
            <p:cNvSpPr>
              <a:spLocks/>
            </p:cNvSpPr>
            <p:nvPr userDrawn="1"/>
          </p:nvSpPr>
          <p:spPr bwMode="gray">
            <a:xfrm>
              <a:off x="5429" y="327"/>
              <a:ext cx="124" cy="151"/>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80"/>
            <p:cNvSpPr>
              <a:spLocks/>
            </p:cNvSpPr>
            <p:nvPr userDrawn="1"/>
          </p:nvSpPr>
          <p:spPr bwMode="gray">
            <a:xfrm>
              <a:off x="4994" y="327"/>
              <a:ext cx="125" cy="151"/>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81"/>
            <p:cNvSpPr>
              <a:spLocks/>
            </p:cNvSpPr>
            <p:nvPr userDrawn="1"/>
          </p:nvSpPr>
          <p:spPr bwMode="gray">
            <a:xfrm>
              <a:off x="5333" y="324"/>
              <a:ext cx="95" cy="154"/>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pPr lvl="0"/>
            <a:r>
              <a:rPr lang="ja-JP" altLang="en-US" noProof="0" smtClean="0"/>
              <a:t>マスタ サブタイトルの書式設定</a:t>
            </a:r>
          </a:p>
        </p:txBody>
      </p:sp>
      <p:sp>
        <p:nvSpPr>
          <p:cNvPr id="647174" name="Rectangle 6"/>
          <p:cNvSpPr>
            <a:spLocks noGrp="1" noChangeArrowheads="1"/>
          </p:cNvSpPr>
          <p:nvPr>
            <p:ph type="ctrTitle"/>
          </p:nvPr>
        </p:nvSpPr>
        <p:spPr>
          <a:xfrm>
            <a:off x="323850" y="1738313"/>
            <a:ext cx="7920038" cy="2360612"/>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rgbClr val="FFFFFF"/>
                </a:solidFill>
              </a:defRPr>
            </a:lvl1pPr>
          </a:lstStyle>
          <a:p>
            <a:pPr lvl="0"/>
            <a:r>
              <a:rPr lang="en-US" altLang="ja-JP" noProof="0" smtClean="0"/>
              <a:t/>
            </a:r>
            <a:br>
              <a:rPr lang="en-US" altLang="ja-JP" noProof="0" smtClean="0"/>
            </a:br>
            <a:r>
              <a:rPr lang="ja-JP" altLang="en-US" noProof="0" smtClean="0"/>
              <a:t>マスタ タイトルの書式設定</a:t>
            </a:r>
            <a:endParaRPr lang="de-DE" altLang="ja-JP" noProof="0" smtClean="0"/>
          </a:p>
        </p:txBody>
      </p:sp>
      <p:sp>
        <p:nvSpPr>
          <p:cNvPr id="38" name="Rectangle 47"/>
          <p:cNvSpPr>
            <a:spLocks noGrp="1" noChangeArrowheads="1"/>
          </p:cNvSpPr>
          <p:nvPr>
            <p:ph type="ftr" sz="quarter" idx="10"/>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28512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3641FF84-F089-479A-A894-D2D1A9931F53}"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99643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59575" y="-1588"/>
            <a:ext cx="2195513" cy="6464301"/>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168275" y="-1588"/>
            <a:ext cx="6438900" cy="6464301"/>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6A69D060-5548-46D8-B14A-5C688A118F05}"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12072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sz="1100"/>
            </a:lvl1pPr>
          </a:lstStyle>
          <a:p>
            <a:pPr>
              <a:defRPr/>
            </a:pPr>
            <a:fld id="{5564626F-57A5-49A7-8147-6690601DC936}" type="slidenum">
              <a:rPr lang="de-DE" altLang="ja-JP" smtClean="0"/>
              <a:pPr>
                <a:defRPr/>
              </a:pPr>
              <a:t>‹#›</a:t>
            </a:fld>
            <a:endParaRPr lang="de-DE" altLang="ja-JP" dirty="0"/>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25884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スライド番号プレースホルダー 3"/>
          <p:cNvSpPr>
            <a:spLocks noGrp="1"/>
          </p:cNvSpPr>
          <p:nvPr>
            <p:ph type="sldNum" sz="quarter" idx="10"/>
          </p:nvPr>
        </p:nvSpPr>
        <p:spPr/>
        <p:txBody>
          <a:bodyPr/>
          <a:lstStyle>
            <a:lvl1pPr>
              <a:defRPr/>
            </a:lvl1pPr>
          </a:lstStyle>
          <a:p>
            <a:pPr>
              <a:defRPr/>
            </a:pPr>
            <a:fld id="{46F368FE-61A8-4BEE-A214-E32B9E15172C}"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67404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スライド番号プレースホルダー 4"/>
          <p:cNvSpPr>
            <a:spLocks noGrp="1"/>
          </p:cNvSpPr>
          <p:nvPr>
            <p:ph type="sldNum" sz="quarter" idx="10"/>
          </p:nvPr>
        </p:nvSpPr>
        <p:spPr/>
        <p:txBody>
          <a:bodyPr/>
          <a:lstStyle>
            <a:lvl1pPr>
              <a:defRPr/>
            </a:lvl1pPr>
          </a:lstStyle>
          <a:p>
            <a:pPr>
              <a:defRPr/>
            </a:pPr>
            <a:fld id="{95E88E47-8E12-4F33-976B-985F640BEFA3}"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853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スライド番号プレースホルダー 6"/>
          <p:cNvSpPr>
            <a:spLocks noGrp="1"/>
          </p:cNvSpPr>
          <p:nvPr>
            <p:ph type="sldNum" sz="quarter" idx="10"/>
          </p:nvPr>
        </p:nvSpPr>
        <p:spPr/>
        <p:txBody>
          <a:bodyPr/>
          <a:lstStyle>
            <a:lvl1pPr>
              <a:defRPr/>
            </a:lvl1pPr>
          </a:lstStyle>
          <a:p>
            <a:pPr>
              <a:defRPr/>
            </a:pPr>
            <a:fld id="{EA9079CC-0E1B-4F9A-8E2A-F9A9F073A6F8}" type="slidenum">
              <a:rPr lang="de-DE" altLang="ja-JP"/>
              <a:pPr>
                <a:defRPr/>
              </a:pPr>
              <a:t>‹#›</a:t>
            </a:fld>
            <a:endParaRPr lang="de-DE" altLang="ja-JP"/>
          </a:p>
        </p:txBody>
      </p:sp>
      <p:sp>
        <p:nvSpPr>
          <p:cNvPr id="8" name="フッター プレースホルダー 7"/>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431317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スライド番号プレースホルダー 2"/>
          <p:cNvSpPr>
            <a:spLocks noGrp="1"/>
          </p:cNvSpPr>
          <p:nvPr>
            <p:ph type="sldNum" sz="quarter" idx="10"/>
          </p:nvPr>
        </p:nvSpPr>
        <p:spPr/>
        <p:txBody>
          <a:bodyPr/>
          <a:lstStyle>
            <a:lvl1pPr>
              <a:defRPr/>
            </a:lvl1pPr>
          </a:lstStyle>
          <a:p>
            <a:pPr>
              <a:defRPr/>
            </a:pPr>
            <a:fld id="{FE26E166-62E7-41E0-BA45-DAB7836F6DDB}" type="slidenum">
              <a:rPr lang="de-DE" altLang="ja-JP"/>
              <a:pPr>
                <a:defRPr/>
              </a:pPr>
              <a:t>‹#›</a:t>
            </a:fld>
            <a:endParaRPr lang="de-DE" altLang="ja-JP"/>
          </a:p>
        </p:txBody>
      </p:sp>
      <p:sp>
        <p:nvSpPr>
          <p:cNvPr id="4" name="フッター プレースホルダー 3"/>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223534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lvl1pPr>
              <a:defRPr/>
            </a:lvl1pPr>
          </a:lstStyle>
          <a:p>
            <a:pPr>
              <a:defRPr/>
            </a:pPr>
            <a:fld id="{F8CA1E10-EEEA-4A7A-9E18-FAA1C3914B8D}" type="slidenum">
              <a:rPr lang="de-DE" altLang="ja-JP"/>
              <a:pPr>
                <a:defRPr/>
              </a:pPr>
              <a:t>‹#›</a:t>
            </a:fld>
            <a:endParaRPr lang="de-DE" altLang="ja-JP"/>
          </a:p>
        </p:txBody>
      </p:sp>
      <p:sp>
        <p:nvSpPr>
          <p:cNvPr id="3" name="フッター プレースホルダー 2"/>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179080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B55DCE1B-109C-425B-BDDD-5733A915F997}"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383398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4B37F01B-B438-456C-8337-7E0ECCB20808}"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2020 FUJITSU R&amp;D CENTER CO., LTD.</a:t>
            </a:r>
            <a:endParaRPr lang="de-DE" altLang="ja-JP" dirty="0"/>
          </a:p>
        </p:txBody>
      </p:sp>
    </p:spTree>
    <p:extLst>
      <p:ext uri="{BB962C8B-B14F-4D97-AF65-F5344CB8AC3E}">
        <p14:creationId xmlns:p14="http://schemas.microsoft.com/office/powerpoint/2010/main" val="3181414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31" descr="ContentGray20_L150"/>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gray">
          <a:xfrm>
            <a:off x="0" y="0"/>
            <a:ext cx="91440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8" name="Rectangle 7"/>
          <p:cNvSpPr>
            <a:spLocks noGrp="1" noChangeArrowheads="1"/>
          </p:cNvSpPr>
          <p:nvPr>
            <p:ph type="title"/>
          </p:nvPr>
        </p:nvSpPr>
        <p:spPr bwMode="gray">
          <a:xfrm>
            <a:off x="169863" y="-1588"/>
            <a:ext cx="7858125"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29" name="Rectangle 8"/>
          <p:cNvSpPr>
            <a:spLocks noGrp="1" noChangeArrowheads="1"/>
          </p:cNvSpPr>
          <p:nvPr>
            <p:ph type="body" idx="1"/>
          </p:nvPr>
        </p:nvSpPr>
        <p:spPr bwMode="gray">
          <a:xfrm>
            <a:off x="168275" y="869950"/>
            <a:ext cx="8786813"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grpSp>
        <p:nvGrpSpPr>
          <p:cNvPr id="1030" name="Group 19"/>
          <p:cNvGrpSpPr>
            <a:grpSpLocks noChangeAspect="1"/>
          </p:cNvGrpSpPr>
          <p:nvPr userDrawn="1"/>
        </p:nvGrpSpPr>
        <p:grpSpPr bwMode="auto">
          <a:xfrm>
            <a:off x="7888288" y="79375"/>
            <a:ext cx="1176337" cy="657225"/>
            <a:chOff x="4969" y="50"/>
            <a:chExt cx="741" cy="414"/>
          </a:xfrm>
        </p:grpSpPr>
        <p:sp>
          <p:nvSpPr>
            <p:cNvPr id="1034"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35" name="Freeform 20"/>
            <p:cNvSpPr>
              <a:spLocks/>
            </p:cNvSpPr>
            <p:nvPr userDrawn="1"/>
          </p:nvSpPr>
          <p:spPr bwMode="gray">
            <a:xfrm>
              <a:off x="5334" y="121"/>
              <a:ext cx="94" cy="7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6" name="Freeform 21"/>
            <p:cNvSpPr>
              <a:spLocks/>
            </p:cNvSpPr>
            <p:nvPr userDrawn="1"/>
          </p:nvSpPr>
          <p:spPr bwMode="gray">
            <a:xfrm>
              <a:off x="5180" y="200"/>
              <a:ext cx="65" cy="106"/>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7" name="Freeform 22"/>
            <p:cNvSpPr>
              <a:spLocks/>
            </p:cNvSpPr>
            <p:nvPr userDrawn="1"/>
          </p:nvSpPr>
          <p:spPr bwMode="gray">
            <a:xfrm>
              <a:off x="5333" y="200"/>
              <a:ext cx="43" cy="148"/>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8" name="Freeform 23"/>
            <p:cNvSpPr>
              <a:spLocks/>
            </p:cNvSpPr>
            <p:nvPr userDrawn="1"/>
          </p:nvSpPr>
          <p:spPr bwMode="gray">
            <a:xfrm>
              <a:off x="5380" y="200"/>
              <a:ext cx="33" cy="106"/>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9" name="Freeform 24"/>
            <p:cNvSpPr>
              <a:spLocks/>
            </p:cNvSpPr>
            <p:nvPr userDrawn="1"/>
          </p:nvSpPr>
          <p:spPr bwMode="gray">
            <a:xfrm>
              <a:off x="5414" y="200"/>
              <a:ext cx="79" cy="106"/>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0" name="Freeform 25"/>
            <p:cNvSpPr>
              <a:spLocks/>
            </p:cNvSpPr>
            <p:nvPr userDrawn="1"/>
          </p:nvSpPr>
          <p:spPr bwMode="gray">
            <a:xfrm>
              <a:off x="5558" y="200"/>
              <a:ext cx="88" cy="107"/>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1" name="Freeform 26"/>
            <p:cNvSpPr>
              <a:spLocks/>
            </p:cNvSpPr>
            <p:nvPr userDrawn="1"/>
          </p:nvSpPr>
          <p:spPr bwMode="gray">
            <a:xfrm>
              <a:off x="5248" y="200"/>
              <a:ext cx="89" cy="108"/>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2" name="Freeform 27"/>
            <p:cNvSpPr>
              <a:spLocks/>
            </p:cNvSpPr>
            <p:nvPr userDrawn="1"/>
          </p:nvSpPr>
          <p:spPr bwMode="gray">
            <a:xfrm>
              <a:off x="5489" y="198"/>
              <a:ext cx="69" cy="110"/>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6173"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pPr>
              <a:defRPr/>
            </a:pPr>
            <a:fld id="{6D6EF7E2-7416-44DC-BD3C-F5EB59ADABE6}" type="slidenum">
              <a:rPr lang="de-DE" altLang="ja-JP"/>
              <a:pPr>
                <a:defRPr/>
              </a:pPr>
              <a:t>‹#›</a:t>
            </a:fld>
            <a:endParaRPr lang="de-DE" altLang="ja-JP"/>
          </a:p>
        </p:txBody>
      </p:sp>
      <p:sp>
        <p:nvSpPr>
          <p:cNvPr id="646174"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pPr>
              <a:defRPr/>
            </a:pPr>
            <a:r>
              <a:rPr lang="en-US" altLang="ja-JP" smtClean="0"/>
              <a:t>Copyright 2020 FUJITSU R&amp;D CENTER CO., LTD.</a:t>
            </a:r>
            <a:endParaRPr lang="de-DE" altLang="ja-JP" dirty="0"/>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14"/>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ctrTitle"/>
          </p:nvPr>
        </p:nvSpPr>
        <p:spPr/>
        <p:txBody>
          <a:bodyPr/>
          <a:lstStyle/>
          <a:p>
            <a:pPr eaLnBrk="1" hangingPunct="1"/>
            <a:r>
              <a:rPr lang="en-US" altLang="ja-JP" dirty="0" smtClean="0">
                <a:latin typeface="Arial" pitchFamily="34" charset="0"/>
                <a:cs typeface="Arial" pitchFamily="34" charset="0"/>
              </a:rPr>
              <a:t>JVET-Q0369</a:t>
            </a:r>
            <a:br>
              <a:rPr lang="en-US" altLang="ja-JP" dirty="0" smtClean="0">
                <a:latin typeface="Arial" pitchFamily="34" charset="0"/>
                <a:cs typeface="Arial" pitchFamily="34" charset="0"/>
              </a:rPr>
            </a:br>
            <a:r>
              <a:rPr lang="en-CA" altLang="zh-CN" b="1" dirty="0">
                <a:latin typeface="Arial" panose="020B0604020202020204" pitchFamily="34" charset="0"/>
                <a:ea typeface="Arial Unicode MS" panose="020B0604020202020204" pitchFamily="34" charset="-122"/>
                <a:cs typeface="Arial" panose="020B0604020202020204" pitchFamily="34" charset="0"/>
              </a:rPr>
              <a:t>Restricting MIP for ACT coded CUs</a:t>
            </a:r>
            <a:endParaRPr lang="ja-JP" altLang="ja-JP" sz="3200" dirty="0" smtClean="0">
              <a:latin typeface="Arial" panose="020B0604020202020204" pitchFamily="34" charset="0"/>
              <a:ea typeface="Arial Unicode MS" pitchFamily="34" charset="-122"/>
              <a:cs typeface="Arial" panose="020B0604020202020204" pitchFamily="34" charset="0"/>
            </a:endParaRPr>
          </a:p>
        </p:txBody>
      </p:sp>
      <p:sp>
        <p:nvSpPr>
          <p:cNvPr id="13316" name="Rectangle 3"/>
          <p:cNvSpPr>
            <a:spLocks noGrp="1" noChangeArrowheads="1"/>
          </p:cNvSpPr>
          <p:nvPr>
            <p:ph type="subTitle" idx="1"/>
            <p:custDataLst>
              <p:tags r:id="rId1"/>
            </p:custDataLst>
          </p:nvPr>
        </p:nvSpPr>
        <p:spPr>
          <a:xfrm>
            <a:off x="323850" y="4572000"/>
            <a:ext cx="8496300" cy="1784350"/>
          </a:xfrm>
        </p:spPr>
        <p:txBody>
          <a:bodyPr/>
          <a:lstStyle/>
          <a:p>
            <a:r>
              <a:rPr lang="en-US" altLang="ja-JP" dirty="0"/>
              <a:t>Fujitsu</a:t>
            </a:r>
          </a:p>
          <a:p>
            <a:endParaRPr lang="en-US" altLang="ja-JP" dirty="0"/>
          </a:p>
          <a:p>
            <a:r>
              <a:rPr lang="en-US" altLang="zh-CN" dirty="0"/>
              <a:t>17th JVET </a:t>
            </a:r>
            <a:r>
              <a:rPr lang="en-US" altLang="zh-CN" dirty="0" smtClean="0"/>
              <a:t>meeting</a:t>
            </a:r>
            <a:r>
              <a:rPr lang="en-US" altLang="ja-JP" dirty="0" smtClean="0"/>
              <a:t>, </a:t>
            </a:r>
            <a:r>
              <a:rPr lang="en-US" altLang="zh-CN" dirty="0"/>
              <a:t>Brussels</a:t>
            </a:r>
            <a:r>
              <a:rPr lang="en-US" altLang="ja-JP" dirty="0" smtClean="0"/>
              <a:t> , </a:t>
            </a:r>
            <a:r>
              <a:rPr lang="en-US" altLang="zh-CN" dirty="0" smtClean="0"/>
              <a:t>2020</a:t>
            </a:r>
            <a:r>
              <a:rPr lang="en-US" altLang="ja-JP" dirty="0" smtClean="0"/>
              <a:t>/1/</a:t>
            </a:r>
            <a:r>
              <a:rPr lang="en-US" altLang="zh-CN" dirty="0" smtClean="0"/>
              <a:t>7</a:t>
            </a:r>
            <a:r>
              <a:rPr lang="en-US" altLang="ja-JP" dirty="0" smtClean="0"/>
              <a:t>-1</a:t>
            </a:r>
            <a:r>
              <a:rPr lang="en-US" altLang="zh-CN" dirty="0" smtClean="0"/>
              <a:t>7</a:t>
            </a:r>
            <a:endParaRPr lang="en-US"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Summary</a:t>
            </a:r>
            <a:endParaRPr lang="zh-CN" altLang="en-US" dirty="0"/>
          </a:p>
        </p:txBody>
      </p:sp>
      <p:sp>
        <p:nvSpPr>
          <p:cNvPr id="3" name="内容占位符 2"/>
          <p:cNvSpPr>
            <a:spLocks noGrp="1"/>
          </p:cNvSpPr>
          <p:nvPr>
            <p:ph idx="1"/>
          </p:nvPr>
        </p:nvSpPr>
        <p:spPr/>
        <p:txBody>
          <a:bodyPr/>
          <a:lstStyle/>
          <a:p>
            <a:r>
              <a:rPr lang="en-US" altLang="zh-CN" dirty="0" smtClean="0">
                <a:latin typeface="Arial" panose="020B0604020202020204" pitchFamily="34" charset="0"/>
                <a:cs typeface="Arial" panose="020B0604020202020204" pitchFamily="34" charset="0"/>
              </a:rPr>
              <a:t>Two modifications are proposed:</a:t>
            </a:r>
          </a:p>
          <a:p>
            <a:endParaRPr lang="en-US" altLang="zh-CN" dirty="0" smtClean="0">
              <a:latin typeface="Arial" panose="020B0604020202020204" pitchFamily="34" charset="0"/>
              <a:cs typeface="Arial" panose="020B0604020202020204" pitchFamily="34" charset="0"/>
            </a:endParaRPr>
          </a:p>
          <a:p>
            <a:pPr lvl="1"/>
            <a:r>
              <a:rPr lang="en-CA" altLang="zh-CN" dirty="0">
                <a:latin typeface="Arial" panose="020B0604020202020204" pitchFamily="34" charset="0"/>
                <a:cs typeface="Arial" panose="020B0604020202020204" pitchFamily="34" charset="0"/>
              </a:rPr>
              <a:t>Aspect 1: </a:t>
            </a:r>
            <a:r>
              <a:rPr lang="en-CA" altLang="zh-CN" dirty="0" smtClean="0">
                <a:latin typeface="Arial" panose="020B0604020202020204" pitchFamily="34" charset="0"/>
                <a:cs typeface="Arial" panose="020B0604020202020204" pitchFamily="34" charset="0"/>
              </a:rPr>
              <a:t>to fix </a:t>
            </a:r>
            <a:r>
              <a:rPr lang="en-CA" altLang="zh-CN" dirty="0">
                <a:latin typeface="Arial" panose="020B0604020202020204" pitchFamily="34" charset="0"/>
                <a:cs typeface="Arial" panose="020B0604020202020204" pitchFamily="34" charset="0"/>
              </a:rPr>
              <a:t>a bug in the software </a:t>
            </a:r>
            <a:r>
              <a:rPr lang="en-US" altLang="zh-CN" dirty="0" smtClean="0">
                <a:latin typeface="Arial" panose="020B0604020202020204" pitchFamily="34" charset="0"/>
                <a:cs typeface="Arial" panose="020B0604020202020204" pitchFamily="34" charset="0"/>
              </a:rPr>
              <a:t>by </a:t>
            </a:r>
            <a:r>
              <a:rPr lang="en-US" altLang="zh-CN" dirty="0">
                <a:latin typeface="Arial" panose="020B0604020202020204" pitchFamily="34" charset="0"/>
                <a:cs typeface="Arial" panose="020B0604020202020204" pitchFamily="34" charset="0"/>
              </a:rPr>
              <a:t>skipping BDPCM signaling for Chroma</a:t>
            </a:r>
            <a:r>
              <a:rPr lang="en-CA" altLang="zh-CN" dirty="0">
                <a:latin typeface="Arial" panose="020B0604020202020204" pitchFamily="34" charset="0"/>
                <a:cs typeface="Arial" panose="020B0604020202020204" pitchFamily="34" charset="0"/>
              </a:rPr>
              <a:t> when ACT is </a:t>
            </a:r>
            <a:r>
              <a:rPr lang="en-CA" altLang="zh-CN" dirty="0" smtClean="0">
                <a:latin typeface="Arial" panose="020B0604020202020204" pitchFamily="34" charset="0"/>
                <a:cs typeface="Arial" panose="020B0604020202020204" pitchFamily="34" charset="0"/>
              </a:rPr>
              <a:t>used</a:t>
            </a:r>
          </a:p>
          <a:p>
            <a:pPr lvl="1"/>
            <a:endParaRPr lang="zh-CN" altLang="zh-CN" dirty="0">
              <a:latin typeface="Arial" panose="020B0604020202020204" pitchFamily="34" charset="0"/>
              <a:cs typeface="Arial" panose="020B0604020202020204" pitchFamily="34" charset="0"/>
            </a:endParaRPr>
          </a:p>
          <a:p>
            <a:pPr lvl="1"/>
            <a:r>
              <a:rPr lang="en-US" altLang="zh-CN" dirty="0">
                <a:latin typeface="Arial" panose="020B0604020202020204" pitchFamily="34" charset="0"/>
                <a:cs typeface="Arial" panose="020B0604020202020204" pitchFamily="34" charset="0"/>
              </a:rPr>
              <a:t>Aspect 2: </a:t>
            </a:r>
            <a:r>
              <a:rPr lang="en-US" altLang="zh-CN" dirty="0" smtClean="0">
                <a:latin typeface="Arial" panose="020B0604020202020204" pitchFamily="34" charset="0"/>
                <a:cs typeface="Arial" panose="020B0604020202020204" pitchFamily="34" charset="0"/>
              </a:rPr>
              <a:t>to disallow </a:t>
            </a:r>
            <a:r>
              <a:rPr lang="en-US" altLang="zh-CN" dirty="0">
                <a:latin typeface="Arial" panose="020B0604020202020204" pitchFamily="34" charset="0"/>
                <a:cs typeface="Arial" panose="020B0604020202020204" pitchFamily="34" charset="0"/>
              </a:rPr>
              <a:t>MIP </a:t>
            </a:r>
            <a:r>
              <a:rPr lang="en-US" altLang="zh-CN" dirty="0" smtClean="0">
                <a:latin typeface="Arial" panose="020B0604020202020204" pitchFamily="34" charset="0"/>
                <a:cs typeface="Arial" panose="020B0604020202020204" pitchFamily="34" charset="0"/>
              </a:rPr>
              <a:t>for ACT</a:t>
            </a:r>
            <a:endParaRPr lang="zh-CN" altLang="en-US"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1</a:t>
            </a:fld>
            <a:endParaRPr lang="de-DE" altLang="ja-JP" dirty="0"/>
          </a:p>
        </p:txBody>
      </p:sp>
      <p:sp>
        <p:nvSpPr>
          <p:cNvPr id="5" name="页脚占位符 4"/>
          <p:cNvSpPr>
            <a:spLocks noGrp="1"/>
          </p:cNvSpPr>
          <p:nvPr>
            <p:ph type="ftr" sz="quarter" idx="11"/>
          </p:nvPr>
        </p:nvSpPr>
        <p:spPr/>
        <p:txBody>
          <a:bodyPr/>
          <a:lstStyle/>
          <a:p>
            <a:pPr>
              <a:defRPr/>
            </a:pPr>
            <a:r>
              <a:rPr lang="en-US" altLang="ja-JP" dirty="0" smtClean="0"/>
              <a:t>Copyright 2020 FUJITSU R&amp;D CENTER CO., LTD.</a:t>
            </a:r>
            <a:endParaRPr lang="de-DE" altLang="ja-JP" dirty="0"/>
          </a:p>
        </p:txBody>
      </p:sp>
    </p:spTree>
    <p:extLst>
      <p:ext uri="{BB962C8B-B14F-4D97-AF65-F5344CB8AC3E}">
        <p14:creationId xmlns:p14="http://schemas.microsoft.com/office/powerpoint/2010/main" val="116284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dirty="0" smtClean="0"/>
              <a:t>On Aspect 1</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フッター プレースホルダー 3"/>
          <p:cNvSpPr>
            <a:spLocks noGrp="1"/>
          </p:cNvSpPr>
          <p:nvPr>
            <p:ph type="ftr" sz="quarter" idx="11"/>
          </p:nvPr>
        </p:nvSpPr>
        <p:spPr/>
        <p:txBody>
          <a:bodyPr/>
          <a:lstStyle/>
          <a:p>
            <a:r>
              <a:rPr lang="en-US" altLang="ja-JP" smtClean="0"/>
              <a:t>Copyright 2020 FUJITSU R&amp;D CENTER CO., LTD.</a:t>
            </a:r>
            <a:endParaRPr lang="de-DE" altLang="ja-JP" dirty="0"/>
          </a:p>
        </p:txBody>
      </p:sp>
      <p:sp>
        <p:nvSpPr>
          <p:cNvPr id="18" name="内容占位符 2"/>
          <p:cNvSpPr>
            <a:spLocks noGrp="1"/>
          </p:cNvSpPr>
          <p:nvPr>
            <p:ph idx="1"/>
          </p:nvPr>
        </p:nvSpPr>
        <p:spPr>
          <a:xfrm>
            <a:off x="168275" y="869950"/>
            <a:ext cx="8786813" cy="5592763"/>
          </a:xfrm>
        </p:spPr>
        <p:txBody>
          <a:bodyPr/>
          <a:lstStyle/>
          <a:p>
            <a:pPr marL="0" indent="0"/>
            <a:r>
              <a:rPr lang="en-CA" altLang="zh-CN" dirty="0" smtClean="0">
                <a:latin typeface="Arial" panose="020B0604020202020204" pitchFamily="34" charset="0"/>
                <a:cs typeface="Arial" panose="020B0604020202020204" pitchFamily="34" charset="0"/>
              </a:rPr>
              <a:t> </a:t>
            </a:r>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Problem</a:t>
            </a:r>
          </a:p>
          <a:p>
            <a:pPr marL="290512" lvl="1" indent="0"/>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In </a:t>
            </a:r>
            <a:r>
              <a:rPr lang="en-CA" altLang="zh-CN" dirty="0">
                <a:latin typeface="Arial Unicode MS" panose="020B0604020202020204" pitchFamily="34" charset="-122"/>
                <a:ea typeface="Arial Unicode MS" panose="020B0604020202020204" pitchFamily="34" charset="-122"/>
                <a:cs typeface="Arial Unicode MS" panose="020B0604020202020204" pitchFamily="34" charset="-122"/>
              </a:rPr>
              <a:t>spec, </a:t>
            </a:r>
            <a:r>
              <a:rPr lang="en-CA" altLang="zh-CN" dirty="0" err="1" smtClean="0">
                <a:latin typeface="Arial Unicode MS" panose="020B0604020202020204" pitchFamily="34" charset="-122"/>
                <a:ea typeface="Arial Unicode MS" panose="020B0604020202020204" pitchFamily="34" charset="-122"/>
                <a:cs typeface="Arial Unicode MS" panose="020B0604020202020204" pitchFamily="34" charset="-122"/>
              </a:rPr>
              <a:t>chroma</a:t>
            </a:r>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 BDPCM is </a:t>
            </a:r>
            <a:r>
              <a:rPr lang="en-CA" altLang="zh-CN" dirty="0">
                <a:latin typeface="Arial Unicode MS" panose="020B0604020202020204" pitchFamily="34" charset="-122"/>
                <a:ea typeface="Arial Unicode MS" panose="020B0604020202020204" pitchFamily="34" charset="-122"/>
                <a:cs typeface="Arial Unicode MS" panose="020B0604020202020204" pitchFamily="34" charset="-122"/>
              </a:rPr>
              <a:t>not signalled when </a:t>
            </a:r>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ACT is used</a:t>
            </a:r>
            <a:endParaRPr lang="en-CA" altLang="zh-CN" dirty="0">
              <a:latin typeface="Arial Unicode MS" panose="020B0604020202020204" pitchFamily="34" charset="-122"/>
              <a:ea typeface="Arial Unicode MS" panose="020B0604020202020204" pitchFamily="34" charset="-122"/>
              <a:cs typeface="Arial Unicode MS" panose="020B0604020202020204" pitchFamily="34" charset="-122"/>
            </a:endParaRPr>
          </a:p>
          <a:p>
            <a:pPr marL="290512" lvl="1" indent="0"/>
            <a:r>
              <a:rPr lang="en-CA" altLang="zh-CN" dirty="0">
                <a:latin typeface="Arial Unicode MS" panose="020B0604020202020204" pitchFamily="34" charset="-122"/>
                <a:ea typeface="Arial Unicode MS" panose="020B0604020202020204" pitchFamily="34" charset="-122"/>
                <a:cs typeface="Arial Unicode MS" panose="020B0604020202020204" pitchFamily="34" charset="-122"/>
              </a:rPr>
              <a:t>In VTM7.1, </a:t>
            </a:r>
            <a:r>
              <a:rPr lang="en-CA" altLang="zh-CN" dirty="0" err="1" smtClean="0">
                <a:latin typeface="Arial Unicode MS" panose="020B0604020202020204" pitchFamily="34" charset="-122"/>
                <a:ea typeface="Arial Unicode MS" panose="020B0604020202020204" pitchFamily="34" charset="-122"/>
                <a:cs typeface="Arial Unicode MS" panose="020B0604020202020204" pitchFamily="34" charset="-122"/>
              </a:rPr>
              <a:t>chroma</a:t>
            </a:r>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 BDPCM will </a:t>
            </a:r>
            <a:r>
              <a:rPr lang="en-CA" altLang="zh-CN" dirty="0">
                <a:latin typeface="Arial Unicode MS" panose="020B0604020202020204" pitchFamily="34" charset="-122"/>
                <a:ea typeface="Arial Unicode MS" panose="020B0604020202020204" pitchFamily="34" charset="-122"/>
                <a:cs typeface="Arial Unicode MS" panose="020B0604020202020204" pitchFamily="34" charset="-122"/>
              </a:rPr>
              <a:t>always be signalled no matter if ACT is </a:t>
            </a:r>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used</a:t>
            </a:r>
          </a:p>
          <a:p>
            <a:pPr marL="290512" lvl="1" indent="0"/>
            <a:endPar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endParaRPr>
          </a:p>
          <a:p>
            <a:pPr marL="0" indent="0"/>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 Solution</a:t>
            </a:r>
          </a:p>
          <a:p>
            <a:pPr marL="290512" lvl="1" indent="0"/>
            <a:r>
              <a:rPr lang="en-CA" altLang="zh-CN" dirty="0" smtClean="0">
                <a:latin typeface="Arial Unicode MS" panose="020B0604020202020204" pitchFamily="34" charset="-122"/>
                <a:ea typeface="Arial Unicode MS" panose="020B0604020202020204" pitchFamily="34" charset="-122"/>
                <a:cs typeface="Arial Unicode MS" panose="020B0604020202020204" pitchFamily="34" charset="-122"/>
              </a:rPr>
              <a:t>Align SW with the Draft 7</a:t>
            </a:r>
          </a:p>
          <a:p>
            <a:pPr marL="0" indent="0"/>
            <a:endParaRPr lang="en-CA" altLang="zh-CN" dirty="0" smtClean="0"/>
          </a:p>
          <a:p>
            <a:pPr marL="0" indent="0"/>
            <a:endParaRPr lang="en-CA" altLang="zh-CN" dirty="0" smtClean="0"/>
          </a:p>
          <a:p>
            <a:pPr marL="0" indent="0">
              <a:buNone/>
            </a:pPr>
            <a:endParaRPr lang="en-GB" altLang="zh-CN" dirty="0" smtClean="0"/>
          </a:p>
          <a:p>
            <a:endParaRPr lang="en-CA" altLang="zh-CN" dirty="0" smtClean="0"/>
          </a:p>
          <a:p>
            <a:endParaRPr lang="en-US" altLang="zh-CN" dirty="0" smtClean="0"/>
          </a:p>
        </p:txBody>
      </p:sp>
      <p:sp>
        <p:nvSpPr>
          <p:cNvPr id="39" name="灯片编号占位符 38"/>
          <p:cNvSpPr>
            <a:spLocks noGrp="1"/>
          </p:cNvSpPr>
          <p:nvPr>
            <p:ph type="sldNum" sz="quarter" idx="10"/>
          </p:nvPr>
        </p:nvSpPr>
        <p:spPr/>
        <p:txBody>
          <a:bodyPr/>
          <a:lstStyle/>
          <a:p>
            <a:pPr>
              <a:defRPr/>
            </a:pPr>
            <a:fld id="{5564626F-57A5-49A7-8147-6690601DC936}" type="slidenum">
              <a:rPr lang="de-DE" altLang="ja-JP" smtClean="0"/>
              <a:pPr>
                <a:defRPr/>
              </a:pPr>
              <a:t>2</a:t>
            </a:fld>
            <a:endParaRPr lang="de-DE" altLang="ja-JP" dirty="0"/>
          </a:p>
        </p:txBody>
      </p:sp>
    </p:spTree>
    <p:extLst>
      <p:ext uri="{BB962C8B-B14F-4D97-AF65-F5344CB8AC3E}">
        <p14:creationId xmlns:p14="http://schemas.microsoft.com/office/powerpoint/2010/main" val="340403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On Aspect 2</a:t>
            </a:r>
            <a:endParaRPr lang="zh-CN" altLang="en-US" dirty="0"/>
          </a:p>
        </p:txBody>
      </p:sp>
      <p:sp>
        <p:nvSpPr>
          <p:cNvPr id="3" name="内容占位符 2"/>
          <p:cNvSpPr>
            <a:spLocks noGrp="1"/>
          </p:cNvSpPr>
          <p:nvPr>
            <p:ph idx="1"/>
          </p:nvPr>
        </p:nvSpPr>
        <p:spPr/>
        <p:txBody>
          <a:bodyPr/>
          <a:lstStyle/>
          <a:p>
            <a:r>
              <a:rPr lang="en-US" altLang="zh-CN" dirty="0" smtClean="0">
                <a:latin typeface="Arial" panose="020B0604020202020204" pitchFamily="34" charset="0"/>
                <a:ea typeface="Arial Unicode MS" panose="020B0604020202020204" pitchFamily="34" charset="-122"/>
                <a:cs typeface="Arial" panose="020B0604020202020204" pitchFamily="34" charset="0"/>
              </a:rPr>
              <a:t>Introduction</a:t>
            </a:r>
          </a:p>
          <a:p>
            <a:pPr lvl="1"/>
            <a:r>
              <a:rPr lang="en-US" altLang="zh-CN" dirty="0" smtClean="0">
                <a:latin typeface="Arial" panose="020B0604020202020204" pitchFamily="34" charset="0"/>
                <a:ea typeface="Arial Unicode MS" panose="020B0604020202020204" pitchFamily="34" charset="-122"/>
                <a:cs typeface="Arial" panose="020B0604020202020204" pitchFamily="34" charset="0"/>
              </a:rPr>
              <a:t>In </a:t>
            </a:r>
            <a:r>
              <a:rPr lang="en-CA" altLang="zh-CN" dirty="0" smtClean="0">
                <a:latin typeface="Arial" panose="020B0604020202020204" pitchFamily="34" charset="0"/>
                <a:ea typeface="Arial Unicode MS" panose="020B0604020202020204" pitchFamily="34" charset="-122"/>
                <a:cs typeface="Arial" panose="020B0604020202020204" pitchFamily="34" charset="0"/>
              </a:rPr>
              <a:t>the </a:t>
            </a:r>
            <a:r>
              <a:rPr lang="en-CA" altLang="zh-CN" dirty="0">
                <a:latin typeface="Arial" panose="020B0604020202020204" pitchFamily="34" charset="0"/>
                <a:ea typeface="Arial Unicode MS" panose="020B0604020202020204" pitchFamily="34" charset="-122"/>
                <a:cs typeface="Arial" panose="020B0604020202020204" pitchFamily="34" charset="0"/>
              </a:rPr>
              <a:t>single tree, MIP flag is signaled </a:t>
            </a:r>
            <a:r>
              <a:rPr lang="en-CA" altLang="zh-CN" dirty="0" smtClean="0">
                <a:latin typeface="Arial" panose="020B0604020202020204" pitchFamily="34" charset="0"/>
                <a:ea typeface="Arial Unicode MS" panose="020B0604020202020204" pitchFamily="34" charset="-122"/>
                <a:cs typeface="Arial" panose="020B0604020202020204" pitchFamily="34" charset="0"/>
              </a:rPr>
              <a:t>if the </a:t>
            </a:r>
            <a:r>
              <a:rPr lang="en-CA" altLang="zh-CN" dirty="0" err="1" smtClean="0">
                <a:latin typeface="Arial" panose="020B0604020202020204" pitchFamily="34" charset="0"/>
                <a:ea typeface="Arial Unicode MS" panose="020B0604020202020204" pitchFamily="34" charset="-122"/>
                <a:cs typeface="Arial" panose="020B0604020202020204" pitchFamily="34" charset="0"/>
              </a:rPr>
              <a:t>luma</a:t>
            </a:r>
            <a:r>
              <a:rPr lang="en-CA" altLang="zh-CN" dirty="0" smtClean="0">
                <a:latin typeface="Arial" panose="020B0604020202020204" pitchFamily="34" charset="0"/>
                <a:ea typeface="Arial Unicode MS" panose="020B0604020202020204" pitchFamily="34" charset="-122"/>
                <a:cs typeface="Arial" panose="020B0604020202020204" pitchFamily="34" charset="0"/>
              </a:rPr>
              <a:t> </a:t>
            </a:r>
            <a:r>
              <a:rPr lang="en-CA" altLang="zh-CN" dirty="0">
                <a:latin typeface="Arial" panose="020B0604020202020204" pitchFamily="34" charset="0"/>
                <a:ea typeface="Arial Unicode MS" panose="020B0604020202020204" pitchFamily="34" charset="-122"/>
                <a:cs typeface="Arial" panose="020B0604020202020204" pitchFamily="34" charset="0"/>
              </a:rPr>
              <a:t>intra </a:t>
            </a:r>
            <a:r>
              <a:rPr lang="en-CA" altLang="zh-CN" dirty="0" smtClean="0">
                <a:latin typeface="Arial" panose="020B0604020202020204" pitchFamily="34" charset="0"/>
                <a:ea typeface="Arial Unicode MS" panose="020B0604020202020204" pitchFamily="34" charset="-122"/>
                <a:cs typeface="Arial" panose="020B0604020202020204" pitchFamily="34" charset="0"/>
              </a:rPr>
              <a:t>prediction mode is  not </a:t>
            </a:r>
            <a:r>
              <a:rPr lang="en-CA" altLang="zh-CN" dirty="0">
                <a:latin typeface="Arial" panose="020B0604020202020204" pitchFamily="34" charset="0"/>
                <a:ea typeface="Arial Unicode MS" panose="020B0604020202020204" pitchFamily="34" charset="-122"/>
                <a:cs typeface="Arial" panose="020B0604020202020204" pitchFamily="34" charset="0"/>
              </a:rPr>
              <a:t>PLT and BDPCM. </a:t>
            </a:r>
            <a:endParaRPr lang="en-US" altLang="zh-CN" dirty="0" smtClean="0">
              <a:latin typeface="Arial" panose="020B0604020202020204" pitchFamily="34" charset="0"/>
              <a:ea typeface="Arial Unicode MS" panose="020B0604020202020204" pitchFamily="34" charset="-122"/>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3</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946874544"/>
              </p:ext>
            </p:extLst>
          </p:nvPr>
        </p:nvGraphicFramePr>
        <p:xfrm>
          <a:off x="971600" y="2588096"/>
          <a:ext cx="6480720" cy="3505200"/>
        </p:xfrm>
        <a:graphic>
          <a:graphicData uri="http://schemas.openxmlformats.org/drawingml/2006/table">
            <a:tbl>
              <a:tblPr>
                <a:tableStyleId>{5C22544A-7EE6-4342-B048-85BDC9FD1C3A}</a:tableStyleId>
              </a:tblPr>
              <a:tblGrid>
                <a:gridCol w="5544616"/>
                <a:gridCol w="936104"/>
              </a:tblGrid>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dirty="0">
                          <a:effectLst/>
                        </a:rPr>
                        <a:t>……</a:t>
                      </a:r>
                      <a:endParaRPr lang="zh-CN" sz="1000"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dirty="0">
                          <a:effectLst/>
                        </a:rPr>
                        <a:t>descriptor</a:t>
                      </a:r>
                      <a:endParaRPr lang="zh-CN" sz="1000"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CuPredMode[ chType ][ x0 ][ y0 ]  = =  MODE_INTRA  | |</a:t>
                      </a:r>
                      <a:br>
                        <a:rPr lang="en-CA" sz="1000" kern="100">
                          <a:effectLst/>
                        </a:rPr>
                      </a:br>
                      <a:r>
                        <a:rPr lang="en-CA" sz="1000" kern="100">
                          <a:effectLst/>
                        </a:rPr>
                        <a:t>			CuPredMode[ chType ][ x0 ][ y0 ]  = =  MODE_PLT )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treeType  = =  SINGLE_TREE  | |  treeType  = =  DUAL_TREE_LUMA )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pred_mode_plt_flag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palette_coding( x0, y0, cbWidth, cbHeight, treeType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else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sps_bdpcm_enabled_flag  &amp;&amp;</a:t>
                      </a:r>
                      <a:br>
                        <a:rPr lang="en-CA" sz="1000" kern="100">
                          <a:effectLst/>
                        </a:rPr>
                      </a:br>
                      <a:r>
                        <a:rPr lang="en-CA" sz="1000" kern="100">
                          <a:effectLst/>
                        </a:rPr>
                        <a:t>						cbWidth  &lt;=  MaxTsSize  &amp;&amp;  cbHeight  &lt;=  MaxTsSize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dirty="0">
                          <a:effectLst/>
                        </a:rPr>
                        <a:t>					</a:t>
                      </a:r>
                      <a:r>
                        <a:rPr lang="en-CA" sz="1000" b="1" kern="100" dirty="0" err="1">
                          <a:effectLst/>
                        </a:rPr>
                        <a:t>intra_bdpcm_luma_flag</a:t>
                      </a:r>
                      <a:endParaRPr lang="zh-CN" sz="1000" b="1"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ae(v)</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intra_bdpcm_luma_flag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dirty="0">
                          <a:effectLst/>
                        </a:rPr>
                        <a:t>					</a:t>
                      </a:r>
                      <a:r>
                        <a:rPr lang="en-CA" sz="1000" b="1" kern="100" dirty="0" err="1">
                          <a:effectLst/>
                        </a:rPr>
                        <a:t>intra_bdpcm_luma_dir_flag</a:t>
                      </a:r>
                      <a:endParaRPr lang="zh-CN" sz="1000" b="1"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ae(v)</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else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sps_mip_enabled_flag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648">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dirty="0">
                          <a:effectLst/>
                        </a:rPr>
                        <a:t>						</a:t>
                      </a:r>
                      <a:r>
                        <a:rPr lang="en-CA" sz="1000" b="1" kern="100" dirty="0" err="1">
                          <a:effectLst/>
                        </a:rPr>
                        <a:t>intra_mip_flag</a:t>
                      </a:r>
                      <a:r>
                        <a:rPr lang="en-CA" sz="1000" b="1" kern="100" dirty="0">
                          <a:effectLst/>
                        </a:rPr>
                        <a:t>[ x0 ][ y0 ]</a:t>
                      </a:r>
                      <a:endParaRPr lang="zh-CN" sz="1000" b="1"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ae(v)</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if( intra_mip_flag[ x0 ][ y0 ] )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1" kern="100" dirty="0">
                          <a:effectLst/>
                        </a:rPr>
                        <a:t>						</a:t>
                      </a:r>
                      <a:r>
                        <a:rPr lang="fr-FR" sz="1000" b="1" kern="100" dirty="0">
                          <a:effectLst/>
                        </a:rPr>
                        <a:t>intra_mip_transposed[ x0 ][ y0 ]</a:t>
                      </a:r>
                      <a:endParaRPr lang="zh-CN" sz="1000" b="1"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fr-FR" sz="1000" kern="100">
                          <a:effectLst/>
                        </a:rPr>
                        <a:t>ae(v)</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1" kern="100" dirty="0">
                          <a:effectLst/>
                        </a:rPr>
                        <a:t>						</a:t>
                      </a:r>
                      <a:r>
                        <a:rPr lang="en-CA" sz="1000" b="1" kern="100" dirty="0" err="1">
                          <a:effectLst/>
                        </a:rPr>
                        <a:t>intra_mip_mode</a:t>
                      </a:r>
                      <a:r>
                        <a:rPr lang="en-CA" sz="1000" b="1" kern="100" dirty="0">
                          <a:effectLst/>
                        </a:rPr>
                        <a:t>[ x0 ][ y0 ]</a:t>
                      </a:r>
                      <a:endParaRPr lang="zh-CN" sz="1000" b="1"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ae(v)</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 else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a:effectLst/>
                        </a:rPr>
                        <a:t> </a:t>
                      </a:r>
                      <a:endParaRPr lang="zh-CN" sz="1000" kern="1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kern="100" dirty="0">
                          <a:effectLst/>
                        </a:rPr>
                        <a:t>		}</a:t>
                      </a:r>
                      <a:endParaRPr lang="zh-CN" sz="1000"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kern="100" dirty="0">
                          <a:effectLst/>
                        </a:rPr>
                        <a:t> </a:t>
                      </a:r>
                      <a:endParaRPr lang="zh-CN" sz="1000" kern="1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矩形 6"/>
          <p:cNvSpPr/>
          <p:nvPr/>
        </p:nvSpPr>
        <p:spPr>
          <a:xfrm>
            <a:off x="899592" y="2348880"/>
            <a:ext cx="2138727" cy="276999"/>
          </a:xfrm>
          <a:prstGeom prst="rect">
            <a:avLst/>
          </a:prstGeom>
        </p:spPr>
        <p:txBody>
          <a:bodyPr wrap="non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zh-CN" sz="1200" dirty="0">
                <a:solidFill>
                  <a:schemeClr val="tx1"/>
                </a:solidFill>
                <a:latin typeface="Arial" panose="020B0604020202020204" pitchFamily="34" charset="0"/>
                <a:cs typeface="Arial" panose="020B0604020202020204" pitchFamily="34" charset="0"/>
              </a:rPr>
              <a:t>7.3.9.5	Coding unit syntax</a:t>
            </a:r>
            <a:endParaRPr lang="zh-CN" altLang="zh-CN" sz="1200" dirty="0">
              <a:solidFill>
                <a:schemeClr val="tx1"/>
              </a:solidFill>
              <a:latin typeface="Arial" panose="020B0604020202020204" pitchFamily="34" charset="0"/>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230472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On Aspect 2</a:t>
            </a:r>
            <a:endParaRPr lang="zh-CN" altLang="en-US" dirty="0"/>
          </a:p>
        </p:txBody>
      </p:sp>
      <p:sp>
        <p:nvSpPr>
          <p:cNvPr id="3" name="内容占位符 2"/>
          <p:cNvSpPr>
            <a:spLocks noGrp="1"/>
          </p:cNvSpPr>
          <p:nvPr>
            <p:ph idx="1"/>
          </p:nvPr>
        </p:nvSpPr>
        <p:spPr/>
        <p:txBody>
          <a:bodyPr/>
          <a:lstStyle/>
          <a:p>
            <a:pPr marL="0" lvl="1" indent="0">
              <a:buClr>
                <a:srgbClr val="A30B1A"/>
              </a:buClr>
              <a:buNone/>
            </a:pPr>
            <a:endParaRPr lang="en-CA" altLang="zh-CN" sz="2400" dirty="0" smtClean="0">
              <a:latin typeface="Arial" panose="020B0604020202020204" pitchFamily="34" charset="0"/>
              <a:ea typeface="Arial Unicode MS" panose="020B0604020202020204" pitchFamily="34" charset="-122"/>
              <a:cs typeface="Arial" panose="020B0604020202020204" pitchFamily="34" charset="0"/>
            </a:endParaRPr>
          </a:p>
          <a:p>
            <a:pPr lvl="1"/>
            <a:r>
              <a:rPr lang="en-US" altLang="zh-CN" b="1" dirty="0" smtClean="0">
                <a:latin typeface="Arial" panose="020B0604020202020204" pitchFamily="34" charset="0"/>
                <a:cs typeface="Arial" panose="020B0604020202020204" pitchFamily="34" charset="0"/>
              </a:rPr>
              <a:t>The </a:t>
            </a:r>
            <a:r>
              <a:rPr lang="en-CA" altLang="zh-CN" b="1" dirty="0" smtClean="0">
                <a:latin typeface="Arial" panose="020B0604020202020204" pitchFamily="34" charset="0"/>
                <a:ea typeface="Arial Unicode MS" panose="020B0604020202020204" pitchFamily="34" charset="-122"/>
                <a:cs typeface="Arial" panose="020B0604020202020204" pitchFamily="34" charset="0"/>
              </a:rPr>
              <a:t>hit rate of MIP is very small </a:t>
            </a:r>
            <a:r>
              <a:rPr lang="en-CA" altLang="zh-CN" dirty="0" smtClean="0">
                <a:latin typeface="Arial" panose="020B0604020202020204" pitchFamily="34" charset="0"/>
                <a:ea typeface="Arial Unicode MS" panose="020B0604020202020204" pitchFamily="34" charset="-122"/>
                <a:cs typeface="Arial" panose="020B0604020202020204" pitchFamily="34" charset="0"/>
              </a:rPr>
              <a:t>when ACT is applied</a:t>
            </a:r>
            <a:endParaRPr lang="en-US" altLang="zh-CN" dirty="0" smtClean="0">
              <a:latin typeface="Arial" panose="020B0604020202020204" pitchFamily="34" charset="0"/>
              <a:cs typeface="Arial" panose="020B0604020202020204" pitchFamily="34" charset="0"/>
            </a:endParaRPr>
          </a:p>
          <a:p>
            <a:pPr lvl="2"/>
            <a:r>
              <a:rPr lang="en-US" altLang="zh-CN" dirty="0" smtClean="0">
                <a:latin typeface="Arial" panose="020B0604020202020204" pitchFamily="34" charset="0"/>
                <a:cs typeface="Arial" panose="020B0604020202020204" pitchFamily="34" charset="0"/>
              </a:rPr>
              <a:t>Statistics of </a:t>
            </a:r>
            <a:r>
              <a:rPr lang="en-CA" altLang="zh-CN" dirty="0">
                <a:latin typeface="Arial" panose="020B0604020202020204" pitchFamily="34" charset="0"/>
                <a:cs typeface="Arial" panose="020B0604020202020204" pitchFamily="34" charset="0"/>
              </a:rPr>
              <a:t>MIP hit rate with MIP flag(0 or 1) </a:t>
            </a:r>
            <a:r>
              <a:rPr lang="en-CA" altLang="zh-CN" dirty="0" smtClean="0">
                <a:latin typeface="Arial" panose="020B0604020202020204" pitchFamily="34" charset="0"/>
                <a:cs typeface="Arial" panose="020B0604020202020204" pitchFamily="34" charset="0"/>
              </a:rPr>
              <a:t>signaled</a:t>
            </a:r>
          </a:p>
          <a:p>
            <a:pPr marL="879475" lvl="3" indent="0">
              <a:buNone/>
            </a:pPr>
            <a:r>
              <a:rPr lang="en-CA" altLang="zh-CN" sz="1400" dirty="0">
                <a:latin typeface="Arial" panose="020B0604020202020204" pitchFamily="34" charset="0"/>
                <a:cs typeface="Arial" panose="020B0604020202020204" pitchFamily="34" charset="0"/>
              </a:rPr>
              <a:t> </a:t>
            </a:r>
            <a:r>
              <a:rPr lang="en-CA" altLang="zh-CN" sz="1400" dirty="0" smtClean="0">
                <a:latin typeface="Arial" panose="020B0604020202020204" pitchFamily="34" charset="0"/>
                <a:cs typeface="Arial" panose="020B0604020202020204" pitchFamily="34" charset="0"/>
              </a:rPr>
              <a:t>from VTM7.1 with AI configuration</a:t>
            </a:r>
          </a:p>
          <a:p>
            <a:pPr lvl="3">
              <a:buFont typeface="Wingdings" panose="05000000000000000000" pitchFamily="2" charset="2"/>
              <a:buChar char="p"/>
            </a:pPr>
            <a:r>
              <a:rPr lang="en-CA" altLang="zh-CN" sz="1200" dirty="0">
                <a:latin typeface="Arial" panose="020B0604020202020204" pitchFamily="34" charset="0"/>
                <a:cs typeface="Arial" panose="020B0604020202020204" pitchFamily="34" charset="0"/>
              </a:rPr>
              <a:t>Separate-tree is OFF</a:t>
            </a:r>
          </a:p>
          <a:p>
            <a:pPr lvl="3">
              <a:buFont typeface="Wingdings" panose="05000000000000000000" pitchFamily="2" charset="2"/>
              <a:buChar char="p"/>
            </a:pPr>
            <a:r>
              <a:rPr lang="en-CA" altLang="zh-CN" sz="1200" dirty="0" smtClean="0">
                <a:latin typeface="Arial" panose="020B0604020202020204" pitchFamily="34" charset="0"/>
                <a:cs typeface="Arial" panose="020B0604020202020204" pitchFamily="34" charset="0"/>
              </a:rPr>
              <a:t>IBC</a:t>
            </a:r>
            <a:r>
              <a:rPr lang="en-CA" altLang="zh-CN" sz="1200" dirty="0">
                <a:latin typeface="Arial" panose="020B0604020202020204" pitchFamily="34" charset="0"/>
                <a:cs typeface="Arial" panose="020B0604020202020204" pitchFamily="34" charset="0"/>
              </a:rPr>
              <a:t>, PLT, </a:t>
            </a:r>
            <a:r>
              <a:rPr lang="en-CA" altLang="zh-CN" sz="1200" dirty="0" err="1">
                <a:latin typeface="Arial" panose="020B0604020202020204" pitchFamily="34" charset="0"/>
                <a:cs typeface="Arial" panose="020B0604020202020204" pitchFamily="34" charset="0"/>
              </a:rPr>
              <a:t>luma</a:t>
            </a:r>
            <a:r>
              <a:rPr lang="en-CA" altLang="zh-CN" sz="1200" dirty="0">
                <a:latin typeface="Arial" panose="020B0604020202020204" pitchFamily="34" charset="0"/>
                <a:cs typeface="Arial" panose="020B0604020202020204" pitchFamily="34" charset="0"/>
              </a:rPr>
              <a:t> BDPCM, </a:t>
            </a:r>
            <a:r>
              <a:rPr lang="en-CA" altLang="zh-CN" sz="1200" dirty="0" err="1">
                <a:latin typeface="Arial" panose="020B0604020202020204" pitchFamily="34" charset="0"/>
                <a:cs typeface="Arial" panose="020B0604020202020204" pitchFamily="34" charset="0"/>
              </a:rPr>
              <a:t>chroma</a:t>
            </a:r>
            <a:r>
              <a:rPr lang="en-CA" altLang="zh-CN" sz="1200" dirty="0">
                <a:latin typeface="Arial" panose="020B0604020202020204" pitchFamily="34" charset="0"/>
                <a:cs typeface="Arial" panose="020B0604020202020204" pitchFamily="34" charset="0"/>
              </a:rPr>
              <a:t> BDPCM, inter </a:t>
            </a:r>
            <a:r>
              <a:rPr lang="en-CA" altLang="zh-CN" sz="1200" dirty="0" err="1">
                <a:latin typeface="Arial" panose="020B0604020202020204" pitchFamily="34" charset="0"/>
                <a:cs typeface="Arial" panose="020B0604020202020204" pitchFamily="34" charset="0"/>
              </a:rPr>
              <a:t>HashME</a:t>
            </a:r>
            <a:r>
              <a:rPr lang="en-CA" altLang="zh-CN" sz="1200" dirty="0">
                <a:latin typeface="Arial" panose="020B0604020202020204" pitchFamily="34" charset="0"/>
                <a:cs typeface="Arial" panose="020B0604020202020204" pitchFamily="34" charset="0"/>
              </a:rPr>
              <a:t> and </a:t>
            </a:r>
            <a:r>
              <a:rPr lang="en-CA" altLang="zh-CN" sz="1200" dirty="0" smtClean="0">
                <a:latin typeface="Arial" panose="020B0604020202020204" pitchFamily="34" charset="0"/>
                <a:cs typeface="Arial" panose="020B0604020202020204" pitchFamily="34" charset="0"/>
              </a:rPr>
              <a:t>ACT enabled</a:t>
            </a:r>
          </a:p>
          <a:p>
            <a:pPr lvl="2"/>
            <a:endParaRPr lang="en-CA" altLang="zh-CN" dirty="0">
              <a:latin typeface="Arial" panose="020B0604020202020204" pitchFamily="34" charset="0"/>
              <a:cs typeface="Arial" panose="020B0604020202020204" pitchFamily="34" charset="0"/>
            </a:endParaRPr>
          </a:p>
          <a:p>
            <a:pPr lvl="2"/>
            <a:endParaRPr lang="en-CA" altLang="zh-CN" dirty="0">
              <a:latin typeface="Arial" panose="020B0604020202020204" pitchFamily="34" charset="0"/>
              <a:cs typeface="Arial" panose="020B0604020202020204" pitchFamily="34" charset="0"/>
            </a:endParaRPr>
          </a:p>
          <a:p>
            <a:pPr lvl="1"/>
            <a:endParaRPr lang="en-CA" altLang="zh-CN" dirty="0">
              <a:latin typeface="Arial" panose="020B0604020202020204" pitchFamily="34" charset="0"/>
              <a:cs typeface="Arial" panose="020B0604020202020204" pitchFamily="34" charset="0"/>
            </a:endParaRPr>
          </a:p>
          <a:p>
            <a:pPr lvl="1"/>
            <a:endParaRPr lang="en-CA" altLang="zh-CN" dirty="0" smtClean="0">
              <a:latin typeface="Arial" panose="020B0604020202020204" pitchFamily="34" charset="0"/>
              <a:cs typeface="Arial" panose="020B0604020202020204" pitchFamily="34" charset="0"/>
            </a:endParaRPr>
          </a:p>
          <a:p>
            <a:pPr lvl="1"/>
            <a:endParaRPr lang="en-CA" altLang="zh-CN" dirty="0">
              <a:latin typeface="Arial" panose="020B0604020202020204" pitchFamily="34" charset="0"/>
              <a:cs typeface="Arial" panose="020B0604020202020204" pitchFamily="34" charset="0"/>
            </a:endParaRPr>
          </a:p>
          <a:p>
            <a:pPr lvl="1"/>
            <a:endParaRPr lang="en-CA" altLang="zh-CN" dirty="0" smtClean="0">
              <a:latin typeface="Arial" panose="020B0604020202020204" pitchFamily="34" charset="0"/>
              <a:cs typeface="Arial" panose="020B0604020202020204" pitchFamily="34" charset="0"/>
            </a:endParaRPr>
          </a:p>
          <a:p>
            <a:pPr marL="338137" lvl="1" indent="0">
              <a:buNone/>
            </a:pPr>
            <a:endParaRPr lang="en-CA" altLang="zh-CN" dirty="0">
              <a:latin typeface="Arial" panose="020B0604020202020204" pitchFamily="34" charset="0"/>
              <a:cs typeface="Arial" panose="020B0604020202020204" pitchFamily="34" charset="0"/>
            </a:endParaRPr>
          </a:p>
          <a:p>
            <a:pPr lvl="2"/>
            <a:endParaRPr lang="en-CA" altLang="zh-CN" dirty="0" smtClean="0">
              <a:latin typeface="Arial" panose="020B0604020202020204" pitchFamily="34" charset="0"/>
              <a:cs typeface="Arial" panose="020B0604020202020204" pitchFamily="34" charset="0"/>
            </a:endParaRPr>
          </a:p>
          <a:p>
            <a:pPr lvl="2"/>
            <a:endParaRPr lang="en-CA" altLang="zh-CN" dirty="0">
              <a:latin typeface="Arial" panose="020B0604020202020204" pitchFamily="34" charset="0"/>
              <a:cs typeface="Arial" panose="020B0604020202020204" pitchFamily="34" charset="0"/>
            </a:endParaRPr>
          </a:p>
          <a:p>
            <a:pPr lvl="2"/>
            <a:endParaRPr lang="en-CA" altLang="zh-CN" dirty="0" smtClean="0">
              <a:latin typeface="Arial" panose="020B0604020202020204" pitchFamily="34" charset="0"/>
              <a:cs typeface="Arial" panose="020B0604020202020204" pitchFamily="34" charset="0"/>
            </a:endParaRPr>
          </a:p>
          <a:p>
            <a:pPr lvl="2"/>
            <a:endParaRPr lang="en-CA" altLang="zh-CN" dirty="0">
              <a:latin typeface="Arial" panose="020B0604020202020204" pitchFamily="34" charset="0"/>
              <a:cs typeface="Arial" panose="020B0604020202020204" pitchFamily="34" charset="0"/>
            </a:endParaRPr>
          </a:p>
          <a:p>
            <a:pPr lvl="2"/>
            <a:endParaRPr lang="zh-CN" altLang="en-US"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4</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2127136731"/>
              </p:ext>
            </p:extLst>
          </p:nvPr>
        </p:nvGraphicFramePr>
        <p:xfrm>
          <a:off x="168275" y="2996952"/>
          <a:ext cx="8712970" cy="2505555"/>
        </p:xfrm>
        <a:graphic>
          <a:graphicData uri="http://schemas.openxmlformats.org/drawingml/2006/table">
            <a:tbl>
              <a:tblPr firstRow="1" firstCol="1" bandRow="1">
                <a:tableStyleId>{5C22544A-7EE6-4342-B048-85BDC9FD1C3A}</a:tableStyleId>
              </a:tblPr>
              <a:tblGrid>
                <a:gridCol w="2728007"/>
                <a:gridCol w="737299"/>
                <a:gridCol w="663569"/>
                <a:gridCol w="1487751"/>
                <a:gridCol w="724145"/>
                <a:gridCol w="811029"/>
                <a:gridCol w="1561170"/>
              </a:tblGrid>
              <a:tr h="235941">
                <a:tc>
                  <a:txBody>
                    <a:bodyPr/>
                    <a:lstStyle/>
                    <a:p>
                      <a:endParaRPr lang="zh-CN" sz="1000" dirty="0">
                        <a:solidFill>
                          <a:schemeClr val="tx1"/>
                        </a:solidFill>
                        <a:effectLst/>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ACT = 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ACT = 0</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244368">
                <a:tc>
                  <a:txBody>
                    <a:bodyPr/>
                    <a:lstStyle/>
                    <a:p>
                      <a:endParaRPr lang="zh-CN" sz="1000" dirty="0">
                        <a:solidFill>
                          <a:schemeClr val="tx1"/>
                        </a:solidFill>
                        <a:effectLst/>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MIP = 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MIP = 0</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CA" altLang="zh-CN" sz="1100" dirty="0" smtClean="0">
                          <a:latin typeface="Times New Roman" panose="02020603050405020304" pitchFamily="18" charset="0"/>
                          <a:ea typeface="等线" panose="02010600030101010101" pitchFamily="2" charset="-122"/>
                        </a:rPr>
                        <a:t>Ratio of CU with MIP flag(0 or 1) signaled</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MIP = 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MIP = 0</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CA" altLang="zh-CN" sz="1100" dirty="0" smtClean="0">
                          <a:latin typeface="Times New Roman" panose="02020603050405020304" pitchFamily="18" charset="0"/>
                          <a:ea typeface="等线" panose="02010600030101010101" pitchFamily="2" charset="-122"/>
                        </a:rPr>
                        <a:t>Ratio of CU with MIP flag (0</a:t>
                      </a:r>
                      <a:r>
                        <a:rPr lang="en-CA" altLang="zh-CN" sz="1100" baseline="0" dirty="0" smtClean="0">
                          <a:latin typeface="Times New Roman" panose="02020603050405020304" pitchFamily="18" charset="0"/>
                          <a:ea typeface="等线" panose="02010600030101010101" pitchFamily="2" charset="-122"/>
                        </a:rPr>
                        <a:t> or 1</a:t>
                      </a:r>
                      <a:r>
                        <a:rPr lang="en-CA" altLang="zh-CN" sz="1100" dirty="0" smtClean="0">
                          <a:latin typeface="Times New Roman" panose="02020603050405020304" pitchFamily="18" charset="0"/>
                          <a:ea typeface="等线" panose="02010600030101010101" pitchFamily="2" charset="-122"/>
                        </a:rPr>
                        <a:t>) signaled</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smtClean="0">
                          <a:solidFill>
                            <a:schemeClr val="tx1"/>
                          </a:solidFill>
                          <a:effectLst/>
                          <a:latin typeface="Arial" panose="020B0604020202020204" pitchFamily="34" charset="0"/>
                          <a:cs typeface="Arial" panose="020B0604020202020204" pitchFamily="34" charset="0"/>
                        </a:rPr>
                        <a:t>RGB, </a:t>
                      </a:r>
                      <a:r>
                        <a:rPr lang="en-US" sz="900" dirty="0">
                          <a:solidFill>
                            <a:schemeClr val="tx1"/>
                          </a:solidFill>
                          <a:effectLst/>
                          <a:latin typeface="Arial" panose="020B0604020202020204" pitchFamily="34" charset="0"/>
                          <a:cs typeface="Arial" panose="020B0604020202020204" pitchFamily="34" charset="0"/>
                        </a:rPr>
                        <a:t>text &amp; graphics with motion, 1080p &amp; 720p</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70C0"/>
                          </a:solidFill>
                          <a:effectLst/>
                          <a:latin typeface="Arial" panose="020B0604020202020204" pitchFamily="34" charset="0"/>
                          <a:cs typeface="Arial" panose="020B0604020202020204" pitchFamily="34" charset="0"/>
                        </a:rPr>
                        <a:t>0.59%</a:t>
                      </a:r>
                      <a:endParaRPr lang="zh-CN" sz="1100" dirty="0">
                        <a:solidFill>
                          <a:srgbClr val="0070C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99.41%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51.34%</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0.66%</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99.34%</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48.66%</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chemeClr val="tx1"/>
                          </a:solidFill>
                          <a:effectLst/>
                          <a:latin typeface="Arial" panose="020B0604020202020204" pitchFamily="34" charset="0"/>
                          <a:cs typeface="Arial" panose="020B0604020202020204" pitchFamily="34" charset="0"/>
                        </a:rPr>
                        <a:t>RGB, mixed content, 1440p &amp; 1080p</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70C0"/>
                          </a:solidFill>
                          <a:effectLst/>
                          <a:latin typeface="Arial" panose="020B0604020202020204" pitchFamily="34" charset="0"/>
                          <a:cs typeface="Arial" panose="020B0604020202020204" pitchFamily="34" charset="0"/>
                        </a:rPr>
                        <a:t>0.43%</a:t>
                      </a:r>
                      <a:endParaRPr lang="zh-CN" sz="1100" dirty="0">
                        <a:solidFill>
                          <a:srgbClr val="0070C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99.57%</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84.35%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0.39%</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99.61%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15.65%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smtClean="0">
                          <a:solidFill>
                            <a:schemeClr val="tx1"/>
                          </a:solidFill>
                          <a:effectLst/>
                          <a:latin typeface="Arial" panose="020B0604020202020204" pitchFamily="34" charset="0"/>
                          <a:cs typeface="Arial" panose="020B0604020202020204" pitchFamily="34" charset="0"/>
                        </a:rPr>
                        <a:t>RGB, </a:t>
                      </a:r>
                      <a:r>
                        <a:rPr lang="en-US" sz="900" dirty="0">
                          <a:solidFill>
                            <a:schemeClr val="tx1"/>
                          </a:solidFill>
                          <a:effectLst/>
                          <a:latin typeface="Arial" panose="020B0604020202020204" pitchFamily="34" charset="0"/>
                          <a:cs typeface="Arial" panose="020B0604020202020204" pitchFamily="34" charset="0"/>
                        </a:rPr>
                        <a:t>Animation, 720p</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70C0"/>
                          </a:solidFill>
                          <a:effectLst/>
                          <a:latin typeface="Arial" panose="020B0604020202020204" pitchFamily="34" charset="0"/>
                          <a:cs typeface="Arial" panose="020B0604020202020204" pitchFamily="34" charset="0"/>
                        </a:rPr>
                        <a:t>1.51%</a:t>
                      </a:r>
                      <a:endParaRPr lang="zh-CN" sz="1100" dirty="0">
                        <a:solidFill>
                          <a:srgbClr val="0070C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98.49%</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89.95%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1.73%</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98.27%</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10.05%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chemeClr val="tx1"/>
                          </a:solidFill>
                          <a:effectLst/>
                          <a:latin typeface="Arial" panose="020B0604020202020204" pitchFamily="34" charset="0"/>
                          <a:cs typeface="Arial" panose="020B0604020202020204" pitchFamily="34" charset="0"/>
                        </a:rPr>
                        <a:t>RGB, camera captured, 1080p</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70C0"/>
                          </a:solidFill>
                          <a:effectLst/>
                          <a:latin typeface="Arial" panose="020B0604020202020204" pitchFamily="34" charset="0"/>
                          <a:cs typeface="Arial" panose="020B0604020202020204" pitchFamily="34" charset="0"/>
                        </a:rPr>
                        <a:t>2.65%</a:t>
                      </a:r>
                      <a:endParaRPr lang="zh-CN" sz="1100" dirty="0">
                        <a:solidFill>
                          <a:srgbClr val="0070C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97.35%</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90.83%</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4.53%</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95.47%</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9.17%</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rgbClr val="002060"/>
                          </a:solidFill>
                          <a:effectLst/>
                          <a:latin typeface="Arial" panose="020B0604020202020204" pitchFamily="34" charset="0"/>
                          <a:cs typeface="Arial" panose="020B0604020202020204" pitchFamily="34" charset="0"/>
                        </a:rPr>
                        <a:t>YUV, text &amp; graphics with motion, 1080p &amp; 720p</a:t>
                      </a:r>
                      <a:endParaRPr lang="zh-CN" sz="1100" dirty="0">
                        <a:solidFill>
                          <a:srgbClr val="00206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3.72%</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96.28%</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FF"/>
                          </a:solidFill>
                          <a:effectLst/>
                          <a:latin typeface="Arial" panose="020B0604020202020204" pitchFamily="34" charset="0"/>
                          <a:cs typeface="Arial" panose="020B0604020202020204" pitchFamily="34" charset="0"/>
                        </a:rPr>
                        <a:t>0.07%</a:t>
                      </a:r>
                      <a:endParaRPr lang="zh-CN" sz="1100" dirty="0">
                        <a:solidFill>
                          <a:srgbClr val="0000FF"/>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4.30%</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95.70%</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99.93%</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rgbClr val="002060"/>
                          </a:solidFill>
                          <a:effectLst/>
                          <a:latin typeface="Arial" panose="020B0604020202020204" pitchFamily="34" charset="0"/>
                          <a:cs typeface="Arial" panose="020B0604020202020204" pitchFamily="34" charset="0"/>
                        </a:rPr>
                        <a:t>YUV, mixed content, 1440p &amp; 1080p</a:t>
                      </a:r>
                      <a:endParaRPr lang="zh-CN" sz="1100" dirty="0">
                        <a:solidFill>
                          <a:srgbClr val="00206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7.95%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92.05%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FF"/>
                          </a:solidFill>
                          <a:effectLst/>
                          <a:latin typeface="Arial" panose="020B0604020202020204" pitchFamily="34" charset="0"/>
                          <a:cs typeface="Arial" panose="020B0604020202020204" pitchFamily="34" charset="0"/>
                        </a:rPr>
                        <a:t>0.05%</a:t>
                      </a:r>
                      <a:endParaRPr lang="zh-CN" sz="1100" dirty="0">
                        <a:solidFill>
                          <a:srgbClr val="0000FF"/>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10.52%</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89.48%</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99.95%</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5941">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rgbClr val="002060"/>
                          </a:solidFill>
                          <a:effectLst/>
                          <a:latin typeface="Arial" panose="020B0604020202020204" pitchFamily="34" charset="0"/>
                          <a:cs typeface="Arial" panose="020B0604020202020204" pitchFamily="34" charset="0"/>
                        </a:rPr>
                        <a:t>YUV, Animation, 720p</a:t>
                      </a:r>
                      <a:endParaRPr lang="zh-CN" sz="1100" dirty="0">
                        <a:solidFill>
                          <a:srgbClr val="00206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14.03%</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85.97%</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FF"/>
                          </a:solidFill>
                          <a:effectLst/>
                          <a:latin typeface="Arial" panose="020B0604020202020204" pitchFamily="34" charset="0"/>
                          <a:cs typeface="Arial" panose="020B0604020202020204" pitchFamily="34" charset="0"/>
                        </a:rPr>
                        <a:t>0.02%</a:t>
                      </a:r>
                      <a:endParaRPr lang="zh-CN" sz="1100" dirty="0">
                        <a:solidFill>
                          <a:srgbClr val="0000FF"/>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7.41%</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92.59%</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99.98%</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4368">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solidFill>
                            <a:srgbClr val="002060"/>
                          </a:solidFill>
                          <a:effectLst/>
                          <a:latin typeface="Arial" panose="020B0604020202020204" pitchFamily="34" charset="0"/>
                          <a:cs typeface="Arial" panose="020B0604020202020204" pitchFamily="34" charset="0"/>
                        </a:rPr>
                        <a:t>YUV, camera captured, 1080p</a:t>
                      </a:r>
                      <a:endParaRPr lang="zh-CN" sz="1100" dirty="0">
                        <a:solidFill>
                          <a:srgbClr val="00206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24.38%</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chemeClr val="tx1"/>
                          </a:solidFill>
                          <a:effectLst/>
                          <a:latin typeface="Arial" panose="020B0604020202020204" pitchFamily="34" charset="0"/>
                          <a:cs typeface="Arial" panose="020B0604020202020204" pitchFamily="34" charset="0"/>
                        </a:rPr>
                        <a:t>75.63%</a:t>
                      </a:r>
                      <a:endParaRPr lang="zh-CN" sz="11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FF"/>
                          </a:solidFill>
                          <a:effectLst/>
                          <a:latin typeface="Arial" panose="020B0604020202020204" pitchFamily="34" charset="0"/>
                          <a:cs typeface="Arial" panose="020B0604020202020204" pitchFamily="34" charset="0"/>
                        </a:rPr>
                        <a:t>0.01%</a:t>
                      </a:r>
                      <a:endParaRPr lang="zh-CN" sz="1100" dirty="0">
                        <a:solidFill>
                          <a:srgbClr val="0000FF"/>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22.75%</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77.25%</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chemeClr val="tx1"/>
                          </a:solidFill>
                          <a:effectLst/>
                          <a:latin typeface="Arial" panose="020B0604020202020204" pitchFamily="34" charset="0"/>
                          <a:cs typeface="Arial" panose="020B0604020202020204" pitchFamily="34" charset="0"/>
                        </a:rPr>
                        <a:t>99.99%</a:t>
                      </a:r>
                      <a:endParaRPr lang="zh-CN" sz="1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50772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On Aspect 2</a:t>
            </a:r>
            <a:endParaRPr lang="zh-CN" altLang="en-US" dirty="0"/>
          </a:p>
        </p:txBody>
      </p:sp>
      <p:sp>
        <p:nvSpPr>
          <p:cNvPr id="3" name="内容占位符 2"/>
          <p:cNvSpPr>
            <a:spLocks noGrp="1"/>
          </p:cNvSpPr>
          <p:nvPr>
            <p:ph idx="1"/>
          </p:nvPr>
        </p:nvSpPr>
        <p:spPr/>
        <p:txBody>
          <a:bodyPr/>
          <a:lstStyle/>
          <a:p>
            <a:r>
              <a:rPr lang="en-US" altLang="zh-CN" dirty="0" smtClean="0">
                <a:latin typeface="Arial" panose="020B0604020202020204" pitchFamily="34" charset="0"/>
                <a:cs typeface="Arial" panose="020B0604020202020204" pitchFamily="34" charset="0"/>
              </a:rPr>
              <a:t>Proposed method</a:t>
            </a:r>
          </a:p>
          <a:p>
            <a:pPr lvl="1"/>
            <a:r>
              <a:rPr lang="en-US" altLang="zh-CN" dirty="0" smtClean="0">
                <a:latin typeface="Arial" panose="020B0604020202020204" pitchFamily="34" charset="0"/>
                <a:cs typeface="Arial" panose="020B0604020202020204" pitchFamily="34" charset="0"/>
              </a:rPr>
              <a:t>To disallow MIP for ACT to enhance the throughput</a:t>
            </a:r>
            <a:endParaRPr lang="zh-CN" altLang="en-US"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5</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1338583561"/>
              </p:ext>
            </p:extLst>
          </p:nvPr>
        </p:nvGraphicFramePr>
        <p:xfrm>
          <a:off x="539552" y="2060848"/>
          <a:ext cx="5152390" cy="3810000"/>
        </p:xfrm>
        <a:graphic>
          <a:graphicData uri="http://schemas.openxmlformats.org/drawingml/2006/table">
            <a:tbl>
              <a:tblPr>
                <a:tableStyleId>{5C22544A-7EE6-4342-B048-85BDC9FD1C3A}</a:tableStyleId>
              </a:tblPr>
              <a:tblGrid>
                <a:gridCol w="4665980"/>
                <a:gridCol w="486410"/>
              </a:tblGrid>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CuPredMode[ chType ][ x0 ][ y0 ]  = =  MODE_INTRA  &amp;&amp;  sps_act_enabled_flag  &amp;&amp;</a:t>
                      </a:r>
                      <a:br>
                        <a:rPr lang="en-CA" sz="1000">
                          <a:effectLst/>
                        </a:rPr>
                      </a:br>
                      <a:r>
                        <a:rPr lang="en-CA" sz="1000">
                          <a:effectLst/>
                        </a:rPr>
                        <a:t>			treeType  = =  SINGLE_TREE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b="1" dirty="0" err="1">
                          <a:effectLst/>
                        </a:rPr>
                        <a:t>cu_act_enabled_flag</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CuPredMode[ chType ][ x0 ][ y0 ]  = =  MODE_INTRA  | |</a:t>
                      </a:r>
                      <a:br>
                        <a:rPr lang="en-CA" sz="1000">
                          <a:effectLst/>
                        </a:rPr>
                      </a:br>
                      <a:r>
                        <a:rPr lang="en-CA" sz="1000">
                          <a:effectLst/>
                        </a:rPr>
                        <a:t>			CuPredMode[ chType ][ x0 ][ y0 ]  = =  MODE_PLT )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treeType  = =  SINGLE_TREE  | |  treeType  = =  DUAL_TREE_LUMA )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pred_mode_plt_flag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palette_coding( x0, y0, cbWidth, cbHeight, treeType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else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sps_bdpcm_enabled_flag  &amp;&amp;</a:t>
                      </a:r>
                      <a:br>
                        <a:rPr lang="en-CA" sz="1000">
                          <a:effectLst/>
                        </a:rPr>
                      </a:br>
                      <a:r>
                        <a:rPr lang="en-CA" sz="1000">
                          <a:effectLst/>
                        </a:rPr>
                        <a:t>						cbWidth  &lt;=  MaxTsSize  &amp;&amp;  cbHeight  &lt;=  MaxTsSize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b="1" dirty="0" err="1">
                          <a:effectLst/>
                        </a:rPr>
                        <a:t>intra_bdpcm_luma_flag</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intra_bdpcm_luma_flag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b="1" dirty="0" err="1">
                          <a:effectLst/>
                        </a:rPr>
                        <a:t>intra_bdpcm_luma_dir_flag</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else {</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sps_mip_enabled_flag </a:t>
                      </a:r>
                      <a:r>
                        <a:rPr lang="en-CA" sz="1000">
                          <a:effectLst/>
                          <a:highlight>
                            <a:srgbClr val="FFFF00"/>
                          </a:highlight>
                        </a:rPr>
                        <a:t>&amp;&amp; !cu_act_enable_flag</a:t>
                      </a: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b="1" dirty="0" err="1">
                          <a:effectLst/>
                        </a:rPr>
                        <a:t>intra_mip_flag</a:t>
                      </a:r>
                      <a:r>
                        <a:rPr lang="en-CA" sz="1000" b="1" dirty="0">
                          <a:effectLst/>
                        </a:rPr>
                        <a:t>[ x0 ][ y0 ]</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intra_mip_flag[ x0 ][ y0 ] )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1" dirty="0">
                          <a:effectLst/>
                        </a:rPr>
                        <a:t>						</a:t>
                      </a:r>
                      <a:r>
                        <a:rPr lang="fr-FR" sz="1000" b="1" dirty="0">
                          <a:effectLst/>
                        </a:rPr>
                        <a:t>intra_mip_transposed[ x0 ][ y0 ]</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fr-FR"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b="1" dirty="0">
                          <a:effectLst/>
                        </a:rPr>
                        <a:t>						</a:t>
                      </a:r>
                      <a:r>
                        <a:rPr lang="en-CA" sz="1000" b="1" dirty="0" err="1">
                          <a:effectLst/>
                        </a:rPr>
                        <a:t>intra_mip_mode</a:t>
                      </a:r>
                      <a:r>
                        <a:rPr lang="en-CA" sz="1000" b="1" dirty="0">
                          <a:effectLst/>
                        </a:rPr>
                        <a:t>[ x0 ][ y0 ]</a:t>
                      </a:r>
                      <a:endParaRPr lang="zh-CN" sz="10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ae(v)</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a:effectLst/>
                        </a:rPr>
                        <a:t> </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425">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a:t>
                      </a:r>
                      <a:endParaRPr lang="zh-CN" sz="10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hangingPunct="0">
                        <a:spcBef>
                          <a:spcPts val="100"/>
                        </a:spcBef>
                        <a:spcAft>
                          <a:spcPts val="200"/>
                        </a:spcAft>
                      </a:pPr>
                      <a:r>
                        <a:rPr lang="en-CA" sz="1000" dirty="0">
                          <a:effectLst/>
                        </a:rPr>
                        <a:t> </a:t>
                      </a:r>
                      <a:endParaRPr lang="zh-CN" sz="10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1"/>
          <p:cNvSpPr>
            <a:spLocks noChangeArrowheads="1"/>
          </p:cNvSpPr>
          <p:nvPr/>
        </p:nvSpPr>
        <p:spPr bwMode="auto">
          <a:xfrm>
            <a:off x="467544" y="1804120"/>
            <a:ext cx="5256584"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1pPr>
            <a:lvl2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2pPr>
            <a:lvl3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3pPr>
            <a:lvl4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4pPr>
            <a:lvl5pPr algn="l" eaLnBrk="0" fontAlgn="base" hangingPunct="0">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5pPr>
            <a:lvl6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6pPr>
            <a:lvl7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7pPr>
            <a:lvl8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8pPr>
            <a:lvl9pPr eaLnBrk="0" fontAlgn="base" hangingPunct="0">
              <a:spcBef>
                <a:spcPct val="0"/>
              </a:spcBef>
              <a:spcAft>
                <a:spcPct val="0"/>
              </a:spcAft>
              <a:tabLst>
                <a:tab pos="136525" algn="l"/>
                <a:tab pos="274638" algn="l"/>
                <a:tab pos="411163" algn="l"/>
                <a:tab pos="549275" algn="l"/>
                <a:tab pos="685800" algn="l"/>
                <a:tab pos="822325" algn="l"/>
                <a:tab pos="960438" algn="l"/>
                <a:tab pos="1096963" algn="l"/>
                <a:tab pos="1235075" algn="l"/>
                <a:tab pos="13716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r>
              <a:rPr kumimoji="0" lang="en-CA" altLang="zh-CN" sz="1100" b="0" i="0" u="none" strike="noStrike" cap="none" normalizeH="0" baseline="0" dirty="0" smtClean="0">
                <a:ln>
                  <a:noFill/>
                </a:ln>
                <a:solidFill>
                  <a:schemeClr val="tx1"/>
                </a:solidFill>
                <a:effectLst/>
                <a:latin typeface="Times New Roman" panose="02020603050405020304" pitchFamily="18" charset="0"/>
                <a:ea typeface="等线" panose="02010600030101010101" pitchFamily="2" charset="-122"/>
                <a:cs typeface="Times New Roman" panose="02020603050405020304" pitchFamily="18" charset="0"/>
              </a:rPr>
              <a:t>7.3.9.5	Coding unit syntax</a:t>
            </a:r>
            <a:endParaRPr kumimoji="0" lang="en-CA" altLang="zh-CN" sz="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36525" algn="l"/>
                <a:tab pos="274638" algn="l"/>
                <a:tab pos="411163" algn="l"/>
                <a:tab pos="549275" algn="l"/>
                <a:tab pos="685800" algn="l"/>
                <a:tab pos="822325" algn="l"/>
                <a:tab pos="960438" algn="l"/>
                <a:tab pos="1096963" algn="l"/>
                <a:tab pos="1235075" algn="l"/>
                <a:tab pos="1371600" algn="l"/>
              </a:tabLst>
            </a:pPr>
            <a:endParaRPr kumimoji="0" lang="en-CA" altLang="zh-CN"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8623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Simulation results over VTM.7.1</a:t>
            </a:r>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6</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sp>
        <p:nvSpPr>
          <p:cNvPr id="11" name="文本框 10"/>
          <p:cNvSpPr txBox="1"/>
          <p:nvPr/>
        </p:nvSpPr>
        <p:spPr>
          <a:xfrm>
            <a:off x="-91950" y="6262658"/>
            <a:ext cx="6104110" cy="461665"/>
          </a:xfrm>
          <a:prstGeom prst="rect">
            <a:avLst/>
          </a:prstGeom>
          <a:noFill/>
        </p:spPr>
        <p:txBody>
          <a:bodyPr wrap="square" rtlCol="0">
            <a:spAutoFit/>
          </a:bodyPr>
          <a:lstStyle/>
          <a:p>
            <a:r>
              <a:rPr lang="en-US" altLang="zh-CN" sz="2400" b="1" dirty="0" smtClean="0">
                <a:latin typeface="Arial" panose="020B0604020202020204" pitchFamily="34" charset="0"/>
                <a:cs typeface="Arial" panose="020B0604020202020204" pitchFamily="34" charset="0"/>
              </a:rPr>
              <a:t>Thanks NHK for crosschecking!</a:t>
            </a:r>
            <a:endParaRPr lang="zh-CN" altLang="en-US" sz="2400" b="1" dirty="0">
              <a:latin typeface="Arial" panose="020B0604020202020204" pitchFamily="34" charset="0"/>
              <a:cs typeface="Arial" panose="020B0604020202020204" pitchFamily="34"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2468456203"/>
              </p:ext>
            </p:extLst>
          </p:nvPr>
        </p:nvGraphicFramePr>
        <p:xfrm>
          <a:off x="4550854" y="2564904"/>
          <a:ext cx="4268032" cy="1728192"/>
        </p:xfrm>
        <a:graphic>
          <a:graphicData uri="http://schemas.openxmlformats.org/drawingml/2006/table">
            <a:tbl>
              <a:tblPr/>
              <a:tblGrid>
                <a:gridCol w="2639326"/>
                <a:gridCol w="380604"/>
                <a:gridCol w="832834"/>
                <a:gridCol w="415268"/>
              </a:tblGrid>
              <a:tr h="144016">
                <a:tc rowSpan="2">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altLang="zh-CN" sz="1600" b="0" i="0" u="none" strike="noStrike" dirty="0" smtClean="0">
                          <a:solidFill>
                            <a:srgbClr val="C00000"/>
                          </a:solidFill>
                          <a:effectLst/>
                          <a:latin typeface="Arial" panose="020B0604020202020204" pitchFamily="34" charset="0"/>
                          <a:ea typeface="宋体" panose="02010600030101010101" pitchFamily="2" charset="-122"/>
                        </a:rPr>
                        <a:t>Aspect 1+2</a:t>
                      </a:r>
                      <a:endParaRPr lang="zh-CN" altLang="en-US" sz="1600" b="0" i="0" u="none" strike="noStrike" dirty="0" smtClean="0">
                        <a:solidFill>
                          <a:srgbClr val="C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ea typeface="宋体" panose="02010600030101010101" pitchFamily="2" charset="-122"/>
                        </a:rPr>
                        <a:t>All Intra </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44016">
                <a:tc vMerge="1">
                  <a:txBody>
                    <a:bodyPr/>
                    <a:lstStyle/>
                    <a:p>
                      <a:pPr algn="l" fontAlgn="b"/>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G/Y</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B/U</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R/V</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-0.08%</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Enc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4401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Dec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382843764"/>
              </p:ext>
            </p:extLst>
          </p:nvPr>
        </p:nvGraphicFramePr>
        <p:xfrm>
          <a:off x="4570413" y="4437112"/>
          <a:ext cx="4304473" cy="1722120"/>
        </p:xfrm>
        <a:graphic>
          <a:graphicData uri="http://schemas.openxmlformats.org/drawingml/2006/table">
            <a:tbl>
              <a:tblPr/>
              <a:tblGrid>
                <a:gridCol w="2592288"/>
                <a:gridCol w="509462"/>
                <a:gridCol w="783909"/>
                <a:gridCol w="418814"/>
              </a:tblGrid>
              <a:tr h="138015">
                <a:tc rowSpan="2">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altLang="zh-CN" sz="1600" b="0" i="0" u="none" strike="noStrike" dirty="0" smtClean="0">
                          <a:solidFill>
                            <a:srgbClr val="C00000"/>
                          </a:solidFill>
                          <a:effectLst/>
                          <a:latin typeface="Arial" panose="020B0604020202020204" pitchFamily="34" charset="0"/>
                          <a:ea typeface="宋体" panose="02010600030101010101" pitchFamily="2" charset="-122"/>
                        </a:rPr>
                        <a:t>Aspect 1+2</a:t>
                      </a:r>
                      <a:endParaRPr lang="zh-CN" altLang="en-US" sz="1600" b="0" i="0" u="none" strike="noStrike" dirty="0" smtClean="0">
                        <a:solidFill>
                          <a:srgbClr val="C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ea typeface="宋体" panose="02010600030101010101" pitchFamily="2" charset="-122"/>
                        </a:rPr>
                        <a:t>Random Access </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8015">
                <a:tc vMerge="1">
                  <a:txBody>
                    <a:bodyPr/>
                    <a:lstStyle/>
                    <a:p>
                      <a:pPr algn="l" fontAlgn="b"/>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G/Y</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B/U</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R/V</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-0.10%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0.15%</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0.10%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0.10%</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Enc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8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Dec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2461094143"/>
              </p:ext>
            </p:extLst>
          </p:nvPr>
        </p:nvGraphicFramePr>
        <p:xfrm>
          <a:off x="105917" y="2570976"/>
          <a:ext cx="4176464" cy="1722120"/>
        </p:xfrm>
        <a:graphic>
          <a:graphicData uri="http://schemas.openxmlformats.org/drawingml/2006/table">
            <a:tbl>
              <a:tblPr/>
              <a:tblGrid>
                <a:gridCol w="2729981"/>
                <a:gridCol w="482161"/>
                <a:gridCol w="482161"/>
                <a:gridCol w="482161"/>
              </a:tblGrid>
              <a:tr h="132015">
                <a:tc rowSpan="2">
                  <a:txBody>
                    <a:bodyPr/>
                    <a:lstStyle/>
                    <a:p>
                      <a:pPr algn="l" fontAlgn="b"/>
                      <a:r>
                        <a:rPr lang="en-US" altLang="zh-CN" sz="1600" b="0" i="0" u="none" strike="noStrike" dirty="0" smtClean="0">
                          <a:solidFill>
                            <a:srgbClr val="C00000"/>
                          </a:solidFill>
                          <a:effectLst/>
                          <a:latin typeface="Arial" panose="020B0604020202020204" pitchFamily="34" charset="0"/>
                          <a:ea typeface="宋体" panose="02010600030101010101" pitchFamily="2" charset="-122"/>
                        </a:rPr>
                        <a:t>Aspect 1</a:t>
                      </a:r>
                      <a:endParaRPr lang="zh-CN" altLang="en-US" sz="1600" b="0" i="0" u="none" strike="noStrike" dirty="0">
                        <a:solidFill>
                          <a:srgbClr val="C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ea typeface="宋体" panose="02010600030101010101" pitchFamily="2" charset="-122"/>
                        </a:rPr>
                        <a:t>All Intra </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2015">
                <a:tc vMerge="1">
                  <a:txBody>
                    <a:bodyPr/>
                    <a:lstStyle/>
                    <a:p>
                      <a:pPr algn="l" fontAlgn="b"/>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G/Y</a:t>
                      </a:r>
                    </a:p>
                  </a:txBody>
                  <a:tcPr marL="6350" marR="6350" marT="6350" marB="0" anchor="b">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B/U</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R/V</a:t>
                      </a: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text &amp; graphics with motion, 1080p &amp;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mixed content, 1440p &amp;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Animation,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camera captured,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text &amp; graphics with motion, 1080p &amp;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mixed content, 1440p &amp;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Animation,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camera captured,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Enc Time[%]</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2015">
                <a:tc>
                  <a:txBody>
                    <a:bodyPr/>
                    <a:lstStyle/>
                    <a:p>
                      <a:pPr algn="l" fontAlgn="b"/>
                      <a:r>
                        <a:rPr lang="en-US" sz="900" b="0" i="0" u="none" strike="noStrike" dirty="0">
                          <a:solidFill>
                            <a:srgbClr val="000000"/>
                          </a:solidFill>
                          <a:effectLst/>
                          <a:latin typeface="Arial" panose="020B0604020202020204" pitchFamily="34" charset="0"/>
                          <a:ea typeface="宋体" panose="02010600030101010101" pitchFamily="2" charset="-122"/>
                        </a:rPr>
                        <a:t>Dec Time[%]</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4049110570"/>
              </p:ext>
            </p:extLst>
          </p:nvPr>
        </p:nvGraphicFramePr>
        <p:xfrm>
          <a:off x="159565" y="4442678"/>
          <a:ext cx="4122816" cy="1722626"/>
        </p:xfrm>
        <a:graphic>
          <a:graphicData uri="http://schemas.openxmlformats.org/drawingml/2006/table">
            <a:tbl>
              <a:tblPr/>
              <a:tblGrid>
                <a:gridCol w="2694915"/>
                <a:gridCol w="475967"/>
                <a:gridCol w="475967"/>
                <a:gridCol w="475967"/>
              </a:tblGrid>
              <a:tr h="144016">
                <a:tc rowSpan="2">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altLang="zh-CN" sz="1600" b="0" i="0" u="none" strike="noStrike" dirty="0" smtClean="0">
                          <a:solidFill>
                            <a:srgbClr val="C00000"/>
                          </a:solidFill>
                          <a:effectLst/>
                          <a:latin typeface="Arial" panose="020B0604020202020204" pitchFamily="34" charset="0"/>
                          <a:ea typeface="宋体" panose="02010600030101010101" pitchFamily="2" charset="-122"/>
                        </a:rPr>
                        <a:t>Aspect 1</a:t>
                      </a:r>
                      <a:endParaRPr lang="zh-CN" altLang="en-US" sz="1600" b="0" i="0" u="none" strike="noStrike" dirty="0" smtClean="0">
                        <a:solidFill>
                          <a:srgbClr val="C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ea typeface="宋体" panose="02010600030101010101" pitchFamily="2" charset="-122"/>
                        </a:rPr>
                        <a:t>Random Access </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2015">
                <a:tc vMerge="1">
                  <a:txBody>
                    <a:bodyPr/>
                    <a:lstStyle/>
                    <a:p>
                      <a:pPr algn="l" fontAlgn="b"/>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G/Y</a:t>
                      </a:r>
                    </a:p>
                  </a:txBody>
                  <a:tcPr marL="6350" marR="6350" marT="6350" marB="0" anchor="b">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B/U</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R/V</a:t>
                      </a: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2015">
                <a:tc>
                  <a:txBody>
                    <a:bodyPr/>
                    <a:lstStyle/>
                    <a:p>
                      <a:pPr algn="l" fontAlgn="b"/>
                      <a:r>
                        <a:rPr lang="en-US" sz="900" b="0" i="0" u="none" strike="noStrike" dirty="0">
                          <a:solidFill>
                            <a:srgbClr val="000000"/>
                          </a:solidFill>
                          <a:effectLst/>
                          <a:latin typeface="Arial" panose="020B0604020202020204" pitchFamily="34" charset="0"/>
                          <a:ea typeface="宋体" panose="02010600030101010101" pitchFamily="2" charset="-122"/>
                        </a:rPr>
                        <a:t>RGB, text &amp; graphics with motion, 1080p &amp;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mixed content, 1440p &amp;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Animation,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camera captured,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text &amp; graphics with motion, 1080p &amp;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mixed content, 1440p &amp;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Animation, 720p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rgbClr val="000000"/>
                      </a:solidFill>
                      <a:prstDash val="solid"/>
                      <a:round/>
                      <a:headEnd type="none" w="med" len="med"/>
                      <a:tailEnd type="none" w="med" len="med"/>
                    </a:lnR>
                    <a:lnT>
                      <a:noFill/>
                    </a:lnT>
                    <a:lnB>
                      <a:noFill/>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camera captured, 1080p</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Enc Time[%]</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2015">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Dec Time[%]</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
        <p:nvSpPr>
          <p:cNvPr id="6" name="文本框 5"/>
          <p:cNvSpPr txBox="1"/>
          <p:nvPr/>
        </p:nvSpPr>
        <p:spPr>
          <a:xfrm>
            <a:off x="-396552" y="869950"/>
            <a:ext cx="4992550" cy="1785104"/>
          </a:xfrm>
          <a:prstGeom prst="rect">
            <a:avLst/>
          </a:prstGeom>
          <a:noFill/>
        </p:spPr>
        <p:txBody>
          <a:bodyPr wrap="square" rtlCol="0">
            <a:spAutoFit/>
          </a:bodyPr>
          <a:lstStyle/>
          <a:p>
            <a:pPr marL="942975" lvl="2" indent="-285750" algn="just">
              <a:buFont typeface="Wingdings" panose="05000000000000000000" pitchFamily="2" charset="2"/>
              <a:buChar char="Ø"/>
            </a:pPr>
            <a:r>
              <a:rPr lang="en-CA" altLang="zh-CN" sz="2000" dirty="0">
                <a:latin typeface="Times New Roman" panose="02020603050405020304" pitchFamily="18" charset="0"/>
                <a:ea typeface="Arial Unicode MS" panose="020B0604020202020204" pitchFamily="34" charset="-122"/>
                <a:cs typeface="Times New Roman" panose="02020603050405020304" pitchFamily="18" charset="0"/>
              </a:rPr>
              <a:t>Aspect 1                                 </a:t>
            </a:r>
            <a:endParaRPr lang="en-CA" altLang="zh-CN" sz="2000" dirty="0" smtClean="0">
              <a:latin typeface="Times New Roman" panose="02020603050405020304" pitchFamily="18" charset="0"/>
              <a:ea typeface="Arial Unicode MS" panose="020B0604020202020204" pitchFamily="34" charset="-122"/>
              <a:cs typeface="Times New Roman" panose="02020603050405020304" pitchFamily="18" charset="0"/>
            </a:endParaRPr>
          </a:p>
          <a:p>
            <a:pPr marL="657225" lvl="2" indent="0" algn="just">
              <a:buNone/>
            </a:pP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RGB: {-</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0.03%, -0.02%, -0.03</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 for AI</a:t>
            </a:r>
          </a:p>
          <a:p>
            <a:pPr marL="657225" lvl="2" indent="0" algn="just">
              <a:buNone/>
            </a:pP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RGB: {-</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0.01%, -0.01%,  0.00</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 for RA</a:t>
            </a:r>
          </a:p>
          <a:p>
            <a:pPr marL="657225" lvl="2" indent="0" algn="just">
              <a:buNone/>
            </a:pP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YUV: {0.00</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 0.00%, 0.01</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 for AI</a:t>
            </a:r>
          </a:p>
          <a:p>
            <a:pPr marL="657225" lvl="2" indent="0" algn="just">
              <a:buNone/>
            </a:pP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YUV: {0.00</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 0.00%, 0.00</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 for RA</a:t>
            </a:r>
            <a:endParaRPr lang="en-CA" altLang="zh-CN" dirty="0">
              <a:latin typeface="Times New Roman" panose="02020603050405020304" pitchFamily="18" charset="0"/>
              <a:ea typeface="Arial Unicode MS" panose="020B0604020202020204" pitchFamily="34" charset="-122"/>
              <a:cs typeface="Times New Roman" panose="02020603050405020304" pitchFamily="18" charset="0"/>
            </a:endParaRPr>
          </a:p>
          <a:p>
            <a:pPr marL="285750" indent="-285750" algn="just">
              <a:buFont typeface="Wingdings" panose="05000000000000000000" pitchFamily="2" charset="2"/>
              <a:buChar char="Ø"/>
            </a:pPr>
            <a:endParaRPr lang="en-US" altLang="zh-CN" dirty="0" smtClean="0">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16" name="文本框 15"/>
          <p:cNvSpPr txBox="1"/>
          <p:nvPr/>
        </p:nvSpPr>
        <p:spPr>
          <a:xfrm>
            <a:off x="3962538" y="869950"/>
            <a:ext cx="4992550" cy="1785104"/>
          </a:xfrm>
          <a:prstGeom prst="rect">
            <a:avLst/>
          </a:prstGeom>
          <a:noFill/>
        </p:spPr>
        <p:txBody>
          <a:bodyPr wrap="square" rtlCol="0">
            <a:spAutoFit/>
          </a:bodyPr>
          <a:lstStyle/>
          <a:p>
            <a:pPr marL="942975" lvl="2" indent="-285750" algn="just">
              <a:buFont typeface="Wingdings" panose="05000000000000000000" pitchFamily="2" charset="2"/>
              <a:buChar char="Ø"/>
            </a:pPr>
            <a:r>
              <a:rPr lang="en-CA" altLang="zh-CN" sz="2000" dirty="0">
                <a:latin typeface="Times New Roman" panose="02020603050405020304" pitchFamily="18" charset="0"/>
                <a:ea typeface="Arial Unicode MS" panose="020B0604020202020204" pitchFamily="34" charset="-122"/>
                <a:cs typeface="Times New Roman" panose="02020603050405020304" pitchFamily="18" charset="0"/>
              </a:rPr>
              <a:t>Aspect </a:t>
            </a:r>
            <a:r>
              <a:rPr lang="en-CA" altLang="zh-CN" sz="2000" dirty="0" smtClean="0">
                <a:latin typeface="Times New Roman" panose="02020603050405020304" pitchFamily="18" charset="0"/>
                <a:ea typeface="Arial Unicode MS" panose="020B0604020202020204" pitchFamily="34" charset="-122"/>
                <a:cs typeface="Times New Roman" panose="02020603050405020304" pitchFamily="18" charset="0"/>
              </a:rPr>
              <a:t>1+2                                 </a:t>
            </a:r>
          </a:p>
          <a:p>
            <a:pPr marL="657225" lvl="2" indent="0" algn="just">
              <a:buNone/>
            </a:pP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RGB: </a:t>
            </a:r>
            <a:r>
              <a:rPr lang="en-CA" altLang="zh-CN" dirty="0">
                <a:latin typeface="Times New Roman" panose="02020603050405020304" pitchFamily="18" charset="0"/>
                <a:cs typeface="Times New Roman" panose="02020603050405020304" pitchFamily="18" charset="0"/>
              </a:rPr>
              <a:t>{-0.04%, -0.02%, 0.00</a:t>
            </a:r>
            <a:r>
              <a:rPr lang="en-CA" altLang="zh-CN" dirty="0" smtClean="0">
                <a:latin typeface="Times New Roman" panose="02020603050405020304" pitchFamily="18" charset="0"/>
                <a:cs typeface="Times New Roman" panose="02020603050405020304" pitchFamily="18" charset="0"/>
              </a:rPr>
              <a:t>%} </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for </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AI</a:t>
            </a:r>
          </a:p>
          <a:p>
            <a:pPr marL="657225" lvl="2" indent="0" algn="just">
              <a:buNone/>
            </a:pP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RGB: </a:t>
            </a:r>
            <a:r>
              <a:rPr lang="en-CA" altLang="zh-CN" dirty="0">
                <a:latin typeface="Times New Roman" panose="02020603050405020304" pitchFamily="18" charset="0"/>
                <a:cs typeface="Times New Roman" panose="02020603050405020304" pitchFamily="18" charset="0"/>
              </a:rPr>
              <a:t>{0.02%, 0.00 %, 0.01 %}</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for </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RA</a:t>
            </a:r>
          </a:p>
          <a:p>
            <a:pPr marL="657225" lvl="2" indent="0" algn="just">
              <a:buNone/>
            </a:pP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YUV: </a:t>
            </a:r>
            <a:r>
              <a:rPr lang="en-CA" altLang="zh-CN" dirty="0">
                <a:latin typeface="Times New Roman" panose="02020603050405020304" pitchFamily="18" charset="0"/>
                <a:cs typeface="Times New Roman" panose="02020603050405020304" pitchFamily="18" charset="0"/>
              </a:rPr>
              <a:t>{0.02%, -0.01%, 0.00%}</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for </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AI</a:t>
            </a:r>
          </a:p>
          <a:p>
            <a:pPr marL="657225" lvl="2" indent="0" algn="just">
              <a:buNone/>
            </a:pP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YUV: </a:t>
            </a:r>
            <a:r>
              <a:rPr lang="en-CA" altLang="zh-CN" dirty="0">
                <a:latin typeface="Times New Roman" panose="02020603050405020304" pitchFamily="18" charset="0"/>
                <a:cs typeface="Times New Roman" panose="02020603050405020304" pitchFamily="18" charset="0"/>
              </a:rPr>
              <a:t>{0.01%, 0.03%, 0.02%}</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for </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RA</a:t>
            </a:r>
          </a:p>
          <a:p>
            <a:pPr marL="285750" indent="-285750" algn="just">
              <a:buFont typeface="Wingdings" panose="05000000000000000000" pitchFamily="2" charset="2"/>
              <a:buChar char="Ø"/>
            </a:pPr>
            <a:endParaRPr lang="en-US" altLang="zh-CN" dirty="0" smtClean="0">
              <a:latin typeface="Times New Roman" panose="02020603050405020304" pitchFamily="18" charset="0"/>
              <a:ea typeface="Arial Unicode MS" panose="020B0604020202020204" pitchFamily="34" charset="-122"/>
              <a:cs typeface="Times New Roman" panose="02020603050405020304" pitchFamily="18" charset="0"/>
            </a:endParaRPr>
          </a:p>
        </p:txBody>
      </p:sp>
    </p:spTree>
    <p:extLst>
      <p:ext uri="{BB962C8B-B14F-4D97-AF65-F5344CB8AC3E}">
        <p14:creationId xmlns:p14="http://schemas.microsoft.com/office/powerpoint/2010/main" val="353823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Simulation </a:t>
            </a:r>
            <a:r>
              <a:rPr lang="en-US" altLang="zh-CN" dirty="0" smtClean="0"/>
              <a:t>results over Aspect 1</a:t>
            </a:r>
            <a:endParaRPr lang="zh-CN" altLang="en-US" dirty="0"/>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7</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sp>
        <p:nvSpPr>
          <p:cNvPr id="7" name="内容占位符 6"/>
          <p:cNvSpPr>
            <a:spLocks noGrp="1"/>
          </p:cNvSpPr>
          <p:nvPr>
            <p:ph idx="1"/>
          </p:nvPr>
        </p:nvSpPr>
        <p:spPr/>
        <p:txBody>
          <a:bodyPr/>
          <a:lstStyle/>
          <a:p>
            <a:pPr lvl="2"/>
            <a:endPar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4168161190"/>
              </p:ext>
            </p:extLst>
          </p:nvPr>
        </p:nvGraphicFramePr>
        <p:xfrm>
          <a:off x="1259632" y="2420888"/>
          <a:ext cx="5112569" cy="1741812"/>
        </p:xfrm>
        <a:graphic>
          <a:graphicData uri="http://schemas.openxmlformats.org/drawingml/2006/table">
            <a:tbl>
              <a:tblPr/>
              <a:tblGrid>
                <a:gridCol w="3703159"/>
                <a:gridCol w="488227"/>
                <a:gridCol w="423743"/>
                <a:gridCol w="497440"/>
              </a:tblGrid>
              <a:tr h="111471">
                <a:tc rowSpan="2">
                  <a:txBody>
                    <a:bodyPr/>
                    <a:lstStyle/>
                    <a:p>
                      <a:pPr algn="l" fontAlgn="b"/>
                      <a:r>
                        <a:rPr lang="en-US" altLang="zh-CN" sz="1600" b="1" i="0" u="none" strike="noStrike" dirty="0" smtClean="0">
                          <a:solidFill>
                            <a:srgbClr val="C00000"/>
                          </a:solidFill>
                          <a:effectLst/>
                          <a:latin typeface="Arial" panose="020B0604020202020204" pitchFamily="34" charset="0"/>
                          <a:ea typeface="宋体" panose="02010600030101010101" pitchFamily="2" charset="-122"/>
                        </a:rPr>
                        <a:t>Aspect</a:t>
                      </a:r>
                      <a:r>
                        <a:rPr lang="en-US" altLang="zh-CN" sz="1600" b="1" i="0" u="none" strike="noStrike" baseline="0" dirty="0" smtClean="0">
                          <a:solidFill>
                            <a:srgbClr val="C00000"/>
                          </a:solidFill>
                          <a:effectLst/>
                          <a:latin typeface="Arial" panose="020B0604020202020204" pitchFamily="34" charset="0"/>
                          <a:ea typeface="宋体" panose="02010600030101010101" pitchFamily="2" charset="-122"/>
                        </a:rPr>
                        <a:t> 1+2</a:t>
                      </a:r>
                      <a:endParaRPr lang="zh-CN" altLang="en-US" sz="1600" b="1" i="0" u="none" strike="noStrike" dirty="0">
                        <a:solidFill>
                          <a:srgbClr val="C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ea typeface="宋体" panose="02010600030101010101" pitchFamily="2" charset="-122"/>
                        </a:rPr>
                        <a:t>All Intra </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0213">
                <a:tc vMerge="1">
                  <a:txBody>
                    <a:bodyPr/>
                    <a:lstStyle/>
                    <a:p>
                      <a:pPr algn="l" fontAlgn="b"/>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G/Y</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B/U</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R/V</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11471">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11471">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11471">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-0.07%</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5335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11471">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11471">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53356">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11471">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11471">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Enc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11471">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Dec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3924425590"/>
              </p:ext>
            </p:extLst>
          </p:nvPr>
        </p:nvGraphicFramePr>
        <p:xfrm>
          <a:off x="1259632" y="4293096"/>
          <a:ext cx="5184577" cy="1734276"/>
        </p:xfrm>
        <a:graphic>
          <a:graphicData uri="http://schemas.openxmlformats.org/drawingml/2006/table">
            <a:tbl>
              <a:tblPr/>
              <a:tblGrid>
                <a:gridCol w="3755316"/>
                <a:gridCol w="495103"/>
                <a:gridCol w="429713"/>
                <a:gridCol w="504445"/>
              </a:tblGrid>
              <a:tr h="134833">
                <a:tc rowSpan="2">
                  <a:txBody>
                    <a:bodyPr/>
                    <a:lstStyle/>
                    <a:p>
                      <a:pPr algn="l" fontAlgn="b"/>
                      <a:r>
                        <a:rPr lang="en-US" altLang="zh-CN" sz="1600" b="1" i="0" u="none" strike="noStrike" dirty="0" smtClean="0">
                          <a:solidFill>
                            <a:srgbClr val="C00000"/>
                          </a:solidFill>
                          <a:effectLst/>
                          <a:latin typeface="Arial" panose="020B0604020202020204" pitchFamily="34" charset="0"/>
                          <a:ea typeface="宋体" panose="02010600030101010101" pitchFamily="2" charset="-122"/>
                        </a:rPr>
                        <a:t>Aspect</a:t>
                      </a:r>
                      <a:r>
                        <a:rPr lang="en-US" altLang="zh-CN" sz="1600" b="1" i="0" u="none" strike="noStrike" baseline="0" dirty="0" smtClean="0">
                          <a:solidFill>
                            <a:srgbClr val="C00000"/>
                          </a:solidFill>
                          <a:effectLst/>
                          <a:latin typeface="Arial" panose="020B0604020202020204" pitchFamily="34" charset="0"/>
                          <a:ea typeface="宋体" panose="02010600030101010101" pitchFamily="2" charset="-122"/>
                        </a:rPr>
                        <a:t> 1+2</a:t>
                      </a:r>
                      <a:endParaRPr lang="zh-CN" altLang="en-US" sz="1600" b="1" i="0" u="none" strike="noStrike" dirty="0">
                        <a:solidFill>
                          <a:srgbClr val="C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900" b="1" i="0" u="none" strike="noStrike">
                          <a:solidFill>
                            <a:srgbClr val="000000"/>
                          </a:solidFill>
                          <a:effectLst/>
                          <a:latin typeface="Arial" panose="020B0604020202020204" pitchFamily="34" charset="0"/>
                          <a:ea typeface="宋体" panose="02010600030101010101" pitchFamily="2" charset="-122"/>
                        </a:rPr>
                        <a:t>Random Access </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4833">
                <a:tc vMerge="1">
                  <a:txBody>
                    <a:bodyPr/>
                    <a:lstStyle/>
                    <a:p>
                      <a:pPr algn="l" fontAlgn="b"/>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G/Y</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B/U</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ea typeface="宋体" panose="02010600030101010101" pitchFamily="2" charset="-122"/>
                        </a:rPr>
                        <a:t>R/V</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4833">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7562">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7562">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-0.07%</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4833">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RGB,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0.11%</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47562">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text &amp; graphics with motion, 1080p &amp;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4833">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mixed content, 1440p &amp;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0.09%</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0.08%</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4833">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Animation, 720p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b">
                    <a:lnL>
                      <a:noFill/>
                    </a:lnL>
                    <a:lnR>
                      <a:noFill/>
                    </a:lnR>
                    <a:lnT>
                      <a:noFill/>
                    </a:lnT>
                    <a:lnB>
                      <a:noFill/>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a:noFill/>
                    </a:lnL>
                    <a:lnR w="12700" cap="flat" cmpd="sng" algn="ctr">
                      <a:solidFill>
                        <a:schemeClr val="tx1"/>
                      </a:solidFill>
                      <a:prstDash val="solid"/>
                      <a:round/>
                      <a:headEnd type="none" w="med" len="med"/>
                      <a:tailEnd type="none" w="med" len="med"/>
                    </a:lnR>
                    <a:lnT>
                      <a:noFill/>
                    </a:lnT>
                    <a:lnB>
                      <a:noFill/>
                    </a:lnB>
                  </a:tcPr>
                </a:tc>
              </a:tr>
              <a:tr h="134833">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YUV, camera captured, 1080p</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b">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34833">
                <a:tc>
                  <a:txBody>
                    <a:bodyPr/>
                    <a:lstStyle/>
                    <a:p>
                      <a:pPr algn="l" fontAlgn="b"/>
                      <a:r>
                        <a:rPr lang="en-US" sz="900" b="0" i="0" u="none" strike="noStrike">
                          <a:solidFill>
                            <a:srgbClr val="000000"/>
                          </a:solidFill>
                          <a:effectLst/>
                          <a:latin typeface="Arial" panose="020B0604020202020204" pitchFamily="34" charset="0"/>
                          <a:ea typeface="宋体" panose="02010600030101010101" pitchFamily="2" charset="-122"/>
                        </a:rPr>
                        <a:t>Enc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r>
              <a:tr h="134833">
                <a:tc>
                  <a:txBody>
                    <a:bodyPr/>
                    <a:lstStyle/>
                    <a:p>
                      <a:pPr algn="l" fontAlgn="b"/>
                      <a:r>
                        <a:rPr lang="en-US" sz="900" b="0" i="0" u="none" strike="noStrike" dirty="0">
                          <a:solidFill>
                            <a:srgbClr val="000000"/>
                          </a:solidFill>
                          <a:effectLst/>
                          <a:latin typeface="Arial" panose="020B0604020202020204" pitchFamily="34" charset="0"/>
                          <a:ea typeface="宋体" panose="02010600030101010101" pitchFamily="2" charset="-122"/>
                        </a:rPr>
                        <a:t>Dec Time[%]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gridSpan="3">
                  <a:txBody>
                    <a:bodyPr/>
                    <a:lstStyle/>
                    <a:p>
                      <a:pPr algn="ctr" fontAlgn="b"/>
                      <a:r>
                        <a:rPr lang="en-US" altLang="zh-CN" sz="900" b="0"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
        <p:nvSpPr>
          <p:cNvPr id="11" name="文本框 10"/>
          <p:cNvSpPr txBox="1"/>
          <p:nvPr/>
        </p:nvSpPr>
        <p:spPr>
          <a:xfrm>
            <a:off x="323528" y="869950"/>
            <a:ext cx="4992550" cy="1785104"/>
          </a:xfrm>
          <a:prstGeom prst="rect">
            <a:avLst/>
          </a:prstGeom>
          <a:noFill/>
        </p:spPr>
        <p:txBody>
          <a:bodyPr wrap="square" rtlCol="0">
            <a:spAutoFit/>
          </a:bodyPr>
          <a:lstStyle/>
          <a:p>
            <a:pPr marL="942975" lvl="2" indent="-285750" algn="just">
              <a:buFont typeface="Wingdings" panose="05000000000000000000" pitchFamily="2" charset="2"/>
              <a:buChar char="Ø"/>
            </a:pPr>
            <a:r>
              <a:rPr lang="en-CA" altLang="zh-CN" sz="2000" dirty="0">
                <a:latin typeface="Times New Roman" panose="02020603050405020304" pitchFamily="18" charset="0"/>
                <a:ea typeface="Arial Unicode MS" panose="020B0604020202020204" pitchFamily="34" charset="-122"/>
                <a:cs typeface="Times New Roman" panose="02020603050405020304" pitchFamily="18" charset="0"/>
              </a:rPr>
              <a:t>Aspect </a:t>
            </a:r>
            <a:r>
              <a:rPr lang="en-CA" altLang="zh-CN" sz="2000" dirty="0" smtClean="0">
                <a:latin typeface="Times New Roman" panose="02020603050405020304" pitchFamily="18" charset="0"/>
                <a:ea typeface="Arial Unicode MS" panose="020B0604020202020204" pitchFamily="34" charset="-122"/>
                <a:cs typeface="Times New Roman" panose="02020603050405020304" pitchFamily="18" charset="0"/>
              </a:rPr>
              <a:t>1+2                                 </a:t>
            </a:r>
          </a:p>
          <a:p>
            <a:pPr marL="657225" lvl="2" indent="0" algn="just">
              <a:buNone/>
            </a:pP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RGB: </a:t>
            </a:r>
            <a:r>
              <a:rPr lang="en-CA" altLang="zh-CN" dirty="0">
                <a:latin typeface="Times New Roman" panose="02020603050405020304" pitchFamily="18" charset="0"/>
                <a:cs typeface="Times New Roman" panose="02020603050405020304" pitchFamily="18" charset="0"/>
              </a:rPr>
              <a:t>{-</a:t>
            </a:r>
            <a:r>
              <a:rPr lang="en-CA" altLang="zh-CN" dirty="0" smtClean="0">
                <a:latin typeface="Times New Roman" panose="02020603050405020304" pitchFamily="18" charset="0"/>
                <a:cs typeface="Times New Roman" panose="02020603050405020304" pitchFamily="18" charset="0"/>
              </a:rPr>
              <a:t>0.01%, 0.00%, 0.02%} </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for </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AI</a:t>
            </a:r>
          </a:p>
          <a:p>
            <a:pPr marL="657225" lvl="2" indent="0" algn="just">
              <a:buNone/>
            </a:pP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RGB: </a:t>
            </a:r>
            <a:r>
              <a:rPr lang="en-CA" altLang="zh-CN" dirty="0">
                <a:latin typeface="Times New Roman" panose="02020603050405020304" pitchFamily="18" charset="0"/>
                <a:cs typeface="Times New Roman" panose="02020603050405020304" pitchFamily="18" charset="0"/>
              </a:rPr>
              <a:t>{0.02%, 0.00 %, 0.01 %}</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for </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RA</a:t>
            </a:r>
          </a:p>
          <a:p>
            <a:pPr marL="657225" lvl="2" indent="0" algn="just">
              <a:buNone/>
            </a:pP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YUV: </a:t>
            </a:r>
            <a:r>
              <a:rPr lang="en-CA" altLang="zh-CN" dirty="0">
                <a:latin typeface="Times New Roman" panose="02020603050405020304" pitchFamily="18" charset="0"/>
                <a:cs typeface="Times New Roman" panose="02020603050405020304" pitchFamily="18" charset="0"/>
              </a:rPr>
              <a:t>{</a:t>
            </a:r>
            <a:r>
              <a:rPr lang="en-CA" altLang="zh-CN" dirty="0" smtClean="0">
                <a:latin typeface="Times New Roman" panose="02020603050405020304" pitchFamily="18" charset="0"/>
                <a:cs typeface="Times New Roman" panose="02020603050405020304" pitchFamily="18" charset="0"/>
              </a:rPr>
              <a:t>0.00%, 0.00%, </a:t>
            </a:r>
            <a:r>
              <a:rPr lang="en-CA" altLang="zh-CN" dirty="0">
                <a:latin typeface="Times New Roman" panose="02020603050405020304" pitchFamily="18" charset="0"/>
                <a:cs typeface="Times New Roman" panose="02020603050405020304" pitchFamily="18" charset="0"/>
              </a:rPr>
              <a:t>0.00%}</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for </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AI</a:t>
            </a:r>
          </a:p>
          <a:p>
            <a:pPr marL="657225" lvl="2" indent="0" algn="just">
              <a:buNone/>
            </a:pP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YUV: </a:t>
            </a:r>
            <a:r>
              <a:rPr lang="en-CA" altLang="zh-CN" dirty="0">
                <a:latin typeface="Times New Roman" panose="02020603050405020304" pitchFamily="18" charset="0"/>
                <a:cs typeface="Times New Roman" panose="02020603050405020304" pitchFamily="18" charset="0"/>
              </a:rPr>
              <a:t>{0.01%, 0.03%, 0.02%}</a:t>
            </a:r>
            <a:r>
              <a:rPr lang="en-CA" altLang="zh-CN" dirty="0" smtClean="0">
                <a:latin typeface="Times New Roman" panose="02020603050405020304" pitchFamily="18" charset="0"/>
                <a:ea typeface="Arial Unicode MS" panose="020B0604020202020204" pitchFamily="34" charset="-122"/>
                <a:cs typeface="Times New Roman" panose="02020603050405020304" pitchFamily="18" charset="0"/>
              </a:rPr>
              <a:t>for </a:t>
            </a:r>
            <a:r>
              <a:rPr lang="en-CA" altLang="zh-CN" dirty="0">
                <a:latin typeface="Times New Roman" panose="02020603050405020304" pitchFamily="18" charset="0"/>
                <a:ea typeface="Arial Unicode MS" panose="020B0604020202020204" pitchFamily="34" charset="-122"/>
                <a:cs typeface="Times New Roman" panose="02020603050405020304" pitchFamily="18" charset="0"/>
              </a:rPr>
              <a:t>RA</a:t>
            </a:r>
          </a:p>
          <a:p>
            <a:pPr marL="285750" indent="-285750" algn="just">
              <a:buFont typeface="Wingdings" panose="05000000000000000000" pitchFamily="2" charset="2"/>
              <a:buChar char="Ø"/>
            </a:pPr>
            <a:endParaRPr lang="en-US" altLang="zh-CN" dirty="0" smtClean="0">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12" name="文本框 11"/>
          <p:cNvSpPr txBox="1"/>
          <p:nvPr/>
        </p:nvSpPr>
        <p:spPr>
          <a:xfrm>
            <a:off x="-232252" y="6096298"/>
            <a:ext cx="6104110" cy="461665"/>
          </a:xfrm>
          <a:prstGeom prst="rect">
            <a:avLst/>
          </a:prstGeom>
          <a:noFill/>
        </p:spPr>
        <p:txBody>
          <a:bodyPr wrap="square" rtlCol="0">
            <a:spAutoFit/>
          </a:bodyPr>
          <a:lstStyle/>
          <a:p>
            <a:r>
              <a:rPr lang="en-US" altLang="zh-CN" sz="2400" b="1" dirty="0" smtClean="0">
                <a:latin typeface="Arial" panose="020B0604020202020204" pitchFamily="34" charset="0"/>
                <a:cs typeface="Arial" panose="020B0604020202020204" pitchFamily="34" charset="0"/>
              </a:rPr>
              <a:t>Thanks NHK for crosschecking!</a:t>
            </a:r>
            <a:endParaRPr lang="zh-CN" alt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3968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00" name="Group 38" descr="Message Lockup"/>
          <p:cNvGrpSpPr>
            <a:grpSpLocks/>
          </p:cNvGrpSpPr>
          <p:nvPr/>
        </p:nvGrpSpPr>
        <p:grpSpPr bwMode="auto">
          <a:xfrm>
            <a:off x="0" y="0"/>
            <a:ext cx="9144000" cy="6858000"/>
            <a:chOff x="0" y="0"/>
            <a:chExt cx="5760" cy="4320"/>
          </a:xfrm>
        </p:grpSpPr>
        <p:sp>
          <p:nvSpPr>
            <p:cNvPr id="29701" name="Rectangle 4"/>
            <p:cNvSpPr>
              <a:spLocks noChangeArrowheads="1"/>
            </p:cNvSpPr>
            <p:nvPr/>
          </p:nvSpPr>
          <p:spPr bwMode="gray">
            <a:xfrm>
              <a:off x="0" y="0"/>
              <a:ext cx="5760" cy="4320"/>
            </a:xfrm>
            <a:prstGeom prst="rect">
              <a:avLst/>
            </a:prstGeom>
            <a:solidFill>
              <a:srgbClr val="FFFFFF"/>
            </a:solidFill>
            <a:ln>
              <a:noFill/>
            </a:ln>
            <a:effectLst/>
            <a:extLst>
              <a:ext uri="{91240B29-F687-4F45-9708-019B960494DF}">
                <a14:hiddenLine xmlns:a14="http://schemas.microsoft.com/office/drawing/2010/main" w="9525" algn="ctr">
                  <a:solidFill>
                    <a:srgbClr val="505050"/>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anchor="ctr"/>
            <a:lstStyle>
              <a:lvl1pPr algn="l"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Arial" charset="0"/>
                  <a:ea typeface="ＭＳ Ｐゴシック" charset="-128"/>
                  <a:cs typeface="Arial" charset="0"/>
                </a:defRPr>
              </a:lvl1pPr>
              <a:lvl2pPr marL="742950" indent="-285750" algn="l"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Arial" charset="0"/>
                  <a:ea typeface="ＭＳ Ｐゴシック" charset="-128"/>
                  <a:cs typeface="Arial" charset="0"/>
                </a:defRPr>
              </a:lvl2pPr>
              <a:lvl3pPr marL="1143000" indent="-228600" algn="l" eaLnBrk="0" fontAlgn="base" hangingPunct="0">
                <a:lnSpc>
                  <a:spcPct val="95000"/>
                </a:lnSpc>
                <a:spcBef>
                  <a:spcPct val="20000"/>
                </a:spcBef>
                <a:spcAft>
                  <a:spcPct val="10000"/>
                </a:spcAft>
                <a:buClr>
                  <a:srgbClr val="87867E"/>
                </a:buClr>
                <a:buSzPct val="100000"/>
                <a:buChar char="•"/>
                <a:defRPr kumimoji="1">
                  <a:solidFill>
                    <a:srgbClr val="000000"/>
                  </a:solidFill>
                  <a:latin typeface="Arial" charset="0"/>
                  <a:ea typeface="ＭＳ Ｐゴシック" charset="-128"/>
                  <a:cs typeface="Arial" charset="0"/>
                </a:defRPr>
              </a:lvl3pPr>
              <a:lvl4pPr marL="1600200" indent="-228600" algn="l"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Arial" charset="0"/>
                  <a:ea typeface="ＭＳ Ｐゴシック" charset="-128"/>
                  <a:cs typeface="Arial" charset="0"/>
                </a:defRPr>
              </a:lvl4pPr>
              <a:lvl5pPr marL="2057400" indent="-228600" algn="l" eaLnBrk="0" fontAlgn="base" hangingPunct="0">
                <a:buBlip>
                  <a:blip r:embed="rId3"/>
                </a:buBlip>
                <a:defRPr kumimoji="1" sz="2000">
                  <a:solidFill>
                    <a:srgbClr val="000000"/>
                  </a:solidFill>
                  <a:latin typeface="Arial" charset="0"/>
                  <a:ea typeface="ＭＳ Ｐゴシック" charset="-128"/>
                  <a:cs typeface="Arial" charset="0"/>
                </a:defRPr>
              </a:lvl5pPr>
              <a:lvl6pPr marL="25146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6pPr>
              <a:lvl7pPr marL="29718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7pPr>
              <a:lvl8pPr marL="34290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8pPr>
              <a:lvl9pPr marL="38862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9pPr>
            </a:lstStyle>
            <a:p>
              <a:pPr algn="ctr" eaLnBrk="1" fontAlgn="ctr" hangingPunct="1">
                <a:lnSpc>
                  <a:spcPct val="100000"/>
                </a:lnSpc>
                <a:spcBef>
                  <a:spcPct val="0"/>
                </a:spcBef>
                <a:spcAft>
                  <a:spcPct val="0"/>
                </a:spcAft>
                <a:buClrTx/>
                <a:buFontTx/>
                <a:buNone/>
              </a:pPr>
              <a:endParaRPr lang="ja-JP" altLang="en-US" sz="1800">
                <a:latin typeface="ＭＳ Ｐゴシック" charset="-128"/>
              </a:endParaRPr>
            </a:p>
          </p:txBody>
        </p:sp>
        <p:grpSp>
          <p:nvGrpSpPr>
            <p:cNvPr id="29702" name="Group 7"/>
            <p:cNvGrpSpPr>
              <a:grpSpLocks noChangeAspect="1"/>
            </p:cNvGrpSpPr>
            <p:nvPr/>
          </p:nvGrpSpPr>
          <p:grpSpPr bwMode="auto">
            <a:xfrm>
              <a:off x="0" y="0"/>
              <a:ext cx="5760" cy="4320"/>
              <a:chOff x="0" y="0"/>
              <a:chExt cx="5760" cy="4320"/>
            </a:xfrm>
          </p:grpSpPr>
          <p:sp>
            <p:nvSpPr>
              <p:cNvPr id="29703" name="AutoShape 6"/>
              <p:cNvSpPr>
                <a:spLocks noChangeAspect="1" noChangeArrowheads="1" noTextEdit="1"/>
              </p:cNvSpPr>
              <p:nvPr/>
            </p:nvSpPr>
            <p:spPr bwMode="gray">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29704"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5"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6"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7"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8"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9"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0"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1"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2"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3"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4"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5"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6"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7"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8"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9"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0"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1"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2"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3"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4"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5"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6"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1 h 1913"/>
                  <a:gd name="T8" fmla="*/ 0 w 2477"/>
                  <a:gd name="T9" fmla="*/ 1 h 1913"/>
                  <a:gd name="T10" fmla="*/ 0 w 2477"/>
                  <a:gd name="T11" fmla="*/ 0 h 1913"/>
                  <a:gd name="T12" fmla="*/ 0 w 2477"/>
                  <a:gd name="T13" fmla="*/ 1 h 1913"/>
                  <a:gd name="T14" fmla="*/ 0 w 2477"/>
                  <a:gd name="T15" fmla="*/ 1 h 1913"/>
                  <a:gd name="T16" fmla="*/ 0 w 2477"/>
                  <a:gd name="T17" fmla="*/ 0 h 1913"/>
                  <a:gd name="T18" fmla="*/ 0 w 2477"/>
                  <a:gd name="T19" fmla="*/ 0 h 1913"/>
                  <a:gd name="T20" fmla="*/ 0 w 2477"/>
                  <a:gd name="T21" fmla="*/ 0 h 1913"/>
                  <a:gd name="T22" fmla="*/ 0 w 2477"/>
                  <a:gd name="T23" fmla="*/ 0 h 1913"/>
                  <a:gd name="T24" fmla="*/ 1 w 2477"/>
                  <a:gd name="T25" fmla="*/ 0 h 1913"/>
                  <a:gd name="T26" fmla="*/ 1 w 2477"/>
                  <a:gd name="T27" fmla="*/ 0 h 1913"/>
                  <a:gd name="T28" fmla="*/ 1 w 2477"/>
                  <a:gd name="T29" fmla="*/ 0 h 1913"/>
                  <a:gd name="T30" fmla="*/ 0 w 2477"/>
                  <a:gd name="T31" fmla="*/ 0 h 1913"/>
                  <a:gd name="T32" fmla="*/ 0 w 2477"/>
                  <a:gd name="T33" fmla="*/ 0 h 1913"/>
                  <a:gd name="T34" fmla="*/ 1 w 2477"/>
                  <a:gd name="T35" fmla="*/ 0 h 1913"/>
                  <a:gd name="T36" fmla="*/ 1 w 2477"/>
                  <a:gd name="T37" fmla="*/ 0 h 1913"/>
                  <a:gd name="T38" fmla="*/ 1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7" name="Freeform 31"/>
              <p:cNvSpPr>
                <a:spLocks/>
              </p:cNvSpPr>
              <p:nvPr/>
            </p:nvSpPr>
            <p:spPr bwMode="gray">
              <a:xfrm>
                <a:off x="1671" y="1560"/>
                <a:ext cx="340" cy="556"/>
              </a:xfrm>
              <a:custGeom>
                <a:avLst/>
                <a:gdLst>
                  <a:gd name="T0" fmla="*/ 0 w 1700"/>
                  <a:gd name="T1" fmla="*/ 0 h 2777"/>
                  <a:gd name="T2" fmla="*/ 1 w 1700"/>
                  <a:gd name="T3" fmla="*/ 0 h 2777"/>
                  <a:gd name="T4" fmla="*/ 1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1 h 2777"/>
                  <a:gd name="T22" fmla="*/ 0 w 1700"/>
                  <a:gd name="T23" fmla="*/ 1 h 2777"/>
                  <a:gd name="T24" fmla="*/ 0 w 1700"/>
                  <a:gd name="T25" fmla="*/ 1 h 2777"/>
                  <a:gd name="T26" fmla="*/ 0 w 1700"/>
                  <a:gd name="T27" fmla="*/ 1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8"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1 h 3872"/>
                  <a:gd name="T8" fmla="*/ 0 w 1123"/>
                  <a:gd name="T9" fmla="*/ 1 h 3872"/>
                  <a:gd name="T10" fmla="*/ 0 w 1123"/>
                  <a:gd name="T11" fmla="*/ 1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9"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1 h 2778"/>
                  <a:gd name="T8" fmla="*/ 0 w 868"/>
                  <a:gd name="T9" fmla="*/ 1 h 2778"/>
                  <a:gd name="T10" fmla="*/ 0 w 868"/>
                  <a:gd name="T11" fmla="*/ 1 h 2778"/>
                  <a:gd name="T12" fmla="*/ 0 w 868"/>
                  <a:gd name="T13" fmla="*/ 1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0" name="Freeform 34"/>
              <p:cNvSpPr>
                <a:spLocks/>
              </p:cNvSpPr>
              <p:nvPr/>
            </p:nvSpPr>
            <p:spPr bwMode="gray">
              <a:xfrm>
                <a:off x="2898" y="1560"/>
                <a:ext cx="416" cy="556"/>
              </a:xfrm>
              <a:custGeom>
                <a:avLst/>
                <a:gdLst>
                  <a:gd name="T0" fmla="*/ 0 w 2079"/>
                  <a:gd name="T1" fmla="*/ 0 h 2777"/>
                  <a:gd name="T2" fmla="*/ 1 w 2079"/>
                  <a:gd name="T3" fmla="*/ 0 h 2777"/>
                  <a:gd name="T4" fmla="*/ 1 w 2079"/>
                  <a:gd name="T5" fmla="*/ 0 h 2777"/>
                  <a:gd name="T6" fmla="*/ 1 w 2079"/>
                  <a:gd name="T7" fmla="*/ 0 h 2777"/>
                  <a:gd name="T8" fmla="*/ 0 w 2079"/>
                  <a:gd name="T9" fmla="*/ 0 h 2777"/>
                  <a:gd name="T10" fmla="*/ 0 w 2079"/>
                  <a:gd name="T11" fmla="*/ 1 h 2777"/>
                  <a:gd name="T12" fmla="*/ 0 w 2079"/>
                  <a:gd name="T13" fmla="*/ 1 h 2777"/>
                  <a:gd name="T14" fmla="*/ 0 w 2079"/>
                  <a:gd name="T15" fmla="*/ 1 h 2777"/>
                  <a:gd name="T16" fmla="*/ 0 w 2079"/>
                  <a:gd name="T17" fmla="*/ 1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1" name="Freeform 35"/>
              <p:cNvSpPr>
                <a:spLocks/>
              </p:cNvSpPr>
              <p:nvPr/>
            </p:nvSpPr>
            <p:spPr bwMode="gray">
              <a:xfrm>
                <a:off x="3654" y="1560"/>
                <a:ext cx="465" cy="564"/>
              </a:xfrm>
              <a:custGeom>
                <a:avLst/>
                <a:gdLst>
                  <a:gd name="T0" fmla="*/ 0 w 2324"/>
                  <a:gd name="T1" fmla="*/ 0 h 2820"/>
                  <a:gd name="T2" fmla="*/ 1 w 2324"/>
                  <a:gd name="T3" fmla="*/ 0 h 2820"/>
                  <a:gd name="T4" fmla="*/ 1 w 2324"/>
                  <a:gd name="T5" fmla="*/ 0 h 2820"/>
                  <a:gd name="T6" fmla="*/ 1 w 2324"/>
                  <a:gd name="T7" fmla="*/ 1 h 2820"/>
                  <a:gd name="T8" fmla="*/ 0 w 2324"/>
                  <a:gd name="T9" fmla="*/ 1 h 2820"/>
                  <a:gd name="T10" fmla="*/ 0 w 2324"/>
                  <a:gd name="T11" fmla="*/ 1 h 2820"/>
                  <a:gd name="T12" fmla="*/ 0 w 2324"/>
                  <a:gd name="T13" fmla="*/ 0 h 2820"/>
                  <a:gd name="T14" fmla="*/ 0 w 2324"/>
                  <a:gd name="T15" fmla="*/ 0 h 2820"/>
                  <a:gd name="T16" fmla="*/ 0 w 2324"/>
                  <a:gd name="T17" fmla="*/ 0 h 2820"/>
                  <a:gd name="T18" fmla="*/ 0 w 2324"/>
                  <a:gd name="T19" fmla="*/ 0 h 2820"/>
                  <a:gd name="T20" fmla="*/ 0 w 2324"/>
                  <a:gd name="T21" fmla="*/ 1 h 2820"/>
                  <a:gd name="T22" fmla="*/ 0 w 2324"/>
                  <a:gd name="T23" fmla="*/ 1 h 2820"/>
                  <a:gd name="T24" fmla="*/ 1 w 2324"/>
                  <a:gd name="T25" fmla="*/ 1 h 2820"/>
                  <a:gd name="T26" fmla="*/ 1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2" name="Freeform 36"/>
              <p:cNvSpPr>
                <a:spLocks/>
              </p:cNvSpPr>
              <p:nvPr/>
            </p:nvSpPr>
            <p:spPr bwMode="gray">
              <a:xfrm>
                <a:off x="2027" y="1560"/>
                <a:ext cx="469" cy="566"/>
              </a:xfrm>
              <a:custGeom>
                <a:avLst/>
                <a:gdLst>
                  <a:gd name="T0" fmla="*/ 0 w 2347"/>
                  <a:gd name="T1" fmla="*/ 0 h 2827"/>
                  <a:gd name="T2" fmla="*/ 1 w 2347"/>
                  <a:gd name="T3" fmla="*/ 0 h 2827"/>
                  <a:gd name="T4" fmla="*/ 1 w 2347"/>
                  <a:gd name="T5" fmla="*/ 0 h 2827"/>
                  <a:gd name="T6" fmla="*/ 1 w 2347"/>
                  <a:gd name="T7" fmla="*/ 1 h 2827"/>
                  <a:gd name="T8" fmla="*/ 0 w 2347"/>
                  <a:gd name="T9" fmla="*/ 1 h 2827"/>
                  <a:gd name="T10" fmla="*/ 0 w 2347"/>
                  <a:gd name="T11" fmla="*/ 1 h 2827"/>
                  <a:gd name="T12" fmla="*/ 0 w 2347"/>
                  <a:gd name="T13" fmla="*/ 0 h 2827"/>
                  <a:gd name="T14" fmla="*/ 0 w 2347"/>
                  <a:gd name="T15" fmla="*/ 0 h 2827"/>
                  <a:gd name="T16" fmla="*/ 0 w 2347"/>
                  <a:gd name="T17" fmla="*/ 0 h 2827"/>
                  <a:gd name="T18" fmla="*/ 0 w 2347"/>
                  <a:gd name="T19" fmla="*/ 0 h 2827"/>
                  <a:gd name="T20" fmla="*/ 0 w 2347"/>
                  <a:gd name="T21" fmla="*/ 1 h 2827"/>
                  <a:gd name="T22" fmla="*/ 0 w 2347"/>
                  <a:gd name="T23" fmla="*/ 1 h 2827"/>
                  <a:gd name="T24" fmla="*/ 1 w 2347"/>
                  <a:gd name="T25" fmla="*/ 1 h 2827"/>
                  <a:gd name="T26" fmla="*/ 1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3"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1 w 1788"/>
                  <a:gd name="T9" fmla="*/ 1 h 2885"/>
                  <a:gd name="T10" fmla="*/ 0 w 1788"/>
                  <a:gd name="T11" fmla="*/ 1 h 2885"/>
                  <a:gd name="T12" fmla="*/ 0 w 1788"/>
                  <a:gd name="T13" fmla="*/ 1 h 2885"/>
                  <a:gd name="T14" fmla="*/ 0 w 1788"/>
                  <a:gd name="T15" fmla="*/ 1 h 2885"/>
                  <a:gd name="T16" fmla="*/ 0 w 1788"/>
                  <a:gd name="T17" fmla="*/ 1 h 2885"/>
                  <a:gd name="T18" fmla="*/ 0 w 1788"/>
                  <a:gd name="T19" fmla="*/ 1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grpSp>
      <p:sp>
        <p:nvSpPr>
          <p:cNvPr id="2" name="页脚占位符 1"/>
          <p:cNvSpPr>
            <a:spLocks noGrp="1"/>
          </p:cNvSpPr>
          <p:nvPr>
            <p:ph type="ftr" sz="quarter" idx="11"/>
          </p:nvPr>
        </p:nvSpPr>
        <p:spPr/>
        <p:txBody>
          <a:bodyPr/>
          <a:lstStyle/>
          <a:p>
            <a:pPr>
              <a:defRPr/>
            </a:pPr>
            <a:r>
              <a:rPr lang="en-US" altLang="ja-JP" smtClean="0"/>
              <a:t>Copyright 2020 FUJITSU R&amp;D CENTER CO., LTD.</a:t>
            </a:r>
            <a:endParaRPr lang="de-DE" altLang="ja-JP" dirty="0"/>
          </a:p>
        </p:txBody>
      </p:sp>
      <p:sp>
        <p:nvSpPr>
          <p:cNvPr id="3" name="灯片编号占位符 2"/>
          <p:cNvSpPr>
            <a:spLocks noGrp="1"/>
          </p:cNvSpPr>
          <p:nvPr>
            <p:ph type="sldNum" sz="quarter" idx="10"/>
          </p:nvPr>
        </p:nvSpPr>
        <p:spPr/>
        <p:txBody>
          <a:bodyPr/>
          <a:lstStyle/>
          <a:p>
            <a:pPr>
              <a:defRPr/>
            </a:pPr>
            <a:fld id="{5564626F-57A5-49A7-8147-6690601DC936}" type="slidenum">
              <a:rPr lang="de-DE" altLang="ja-JP" smtClean="0"/>
              <a:pPr>
                <a:defRPr/>
              </a:pPr>
              <a:t>8</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F_Tool_2_JA_R">
  <a:themeElements>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自定义 2">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1529</Words>
  <Application>Microsoft Office PowerPoint</Application>
  <PresentationFormat>全屏显示(4:3)</PresentationFormat>
  <Paragraphs>478</Paragraphs>
  <Slides>9</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vt:i4>
      </vt:variant>
    </vt:vector>
  </HeadingPairs>
  <TitlesOfParts>
    <vt:vector size="20" baseType="lpstr">
      <vt:lpstr>Arial Unicode MS</vt:lpstr>
      <vt:lpstr>Malgun Gothic</vt:lpstr>
      <vt:lpstr>メイリオ</vt:lpstr>
      <vt:lpstr>Meiryo UI</vt:lpstr>
      <vt:lpstr>ＭＳ Ｐゴシック</vt:lpstr>
      <vt:lpstr>等线</vt:lpstr>
      <vt:lpstr>宋体</vt:lpstr>
      <vt:lpstr>Arial</vt:lpstr>
      <vt:lpstr>Times New Roman</vt:lpstr>
      <vt:lpstr>Wingdings</vt:lpstr>
      <vt:lpstr>F_Tool_2_JA_R</vt:lpstr>
      <vt:lpstr>JVET-Q0369 Restricting MIP for ACT coded CUs</vt:lpstr>
      <vt:lpstr>Summary</vt:lpstr>
      <vt:lpstr>On Aspect 1</vt:lpstr>
      <vt:lpstr>On Aspect 2</vt:lpstr>
      <vt:lpstr>On Aspect 2</vt:lpstr>
      <vt:lpstr>On Aspect 2</vt:lpstr>
      <vt:lpstr>Simulation results over VTM.7.1</vt:lpstr>
      <vt:lpstr>Simulation results over Aspect 1</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0</cp:revision>
  <dcterms:created xsi:type="dcterms:W3CDTF">2005-05-17T00:06:03Z</dcterms:created>
  <dcterms:modified xsi:type="dcterms:W3CDTF">2020-01-10T10:19:41Z</dcterms:modified>
</cp:coreProperties>
</file>