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10"/>
  </p:notesMasterIdLst>
  <p:handoutMasterIdLst>
    <p:handoutMasterId r:id="rId11"/>
  </p:handoutMasterIdLst>
  <p:sldIdLst>
    <p:sldId id="535" r:id="rId2"/>
    <p:sldId id="622" r:id="rId3"/>
    <p:sldId id="620" r:id="rId4"/>
    <p:sldId id="623" r:id="rId5"/>
    <p:sldId id="624" r:id="rId6"/>
    <p:sldId id="625" r:id="rId7"/>
    <p:sldId id="626" r:id="rId8"/>
    <p:sldId id="537" r:id="rId9"/>
  </p:sldIdLst>
  <p:sldSz cx="9144000" cy="6858000" type="screen4x3"/>
  <p:notesSz cx="6797675" cy="99266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26">
          <p15:clr>
            <a:srgbClr val="A4A3A4"/>
          </p15:clr>
        </p15:guide>
        <p15:guide id="4"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FF"/>
    <a:srgbClr val="CCECFF"/>
    <a:srgbClr val="FFFF99"/>
    <a:srgbClr val="66FF99"/>
    <a:srgbClr val="FF6699"/>
    <a:srgbClr val="66CCFF"/>
    <a:srgbClr val="3333FF"/>
    <a:srgbClr val="66FF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9833" autoAdjust="0"/>
  </p:normalViewPr>
  <p:slideViewPr>
    <p:cSldViewPr>
      <p:cViewPr>
        <p:scale>
          <a:sx n="70" d="100"/>
          <a:sy n="70" d="100"/>
        </p:scale>
        <p:origin x="1088" y="52"/>
      </p:cViewPr>
      <p:guideLst>
        <p:guide orient="horz" pos="4073"/>
        <p:guide orient="horz" pos="551"/>
        <p:guide pos="5641"/>
        <p:guide pos="113"/>
        <p:guide pos="2880"/>
      </p:guideLst>
    </p:cSldViewPr>
  </p:slideViewPr>
  <p:outlineViewPr>
    <p:cViewPr>
      <p:scale>
        <a:sx n="33" d="100"/>
        <a:sy n="33" d="100"/>
      </p:scale>
      <p:origin x="0" y="-12956"/>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8658" y="4715194"/>
            <a:ext cx="5440360" cy="446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p:spPr>
        <p:txBody>
          <a:bodyPr/>
          <a:lstStyle/>
          <a:p>
            <a:pPr eaLnBrk="1" hangingPunct="1"/>
            <a:endParaRPr lang="en-GB" altLang="ja-JP" dirty="0" smtClean="0"/>
          </a:p>
        </p:txBody>
      </p:sp>
    </p:spTree>
    <p:extLst>
      <p:ext uri="{BB962C8B-B14F-4D97-AF65-F5344CB8AC3E}">
        <p14:creationId xmlns:p14="http://schemas.microsoft.com/office/powerpoint/2010/main" val="362218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57434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r>
              <a:rPr lang="en-US" altLang="ja-JP" smtClean="0"/>
              <a:t>Copyright 2016 FUJITSU R&amp;D CENTER CO., LTD.</a:t>
            </a:r>
            <a:endParaRPr lang="en-US" altLang="ja-JP"/>
          </a:p>
        </p:txBody>
      </p:sp>
      <p:sp>
        <p:nvSpPr>
          <p:cNvPr id="5" name="スライド番号プレースホルダー 4"/>
          <p:cNvSpPr>
            <a:spLocks noGrp="1"/>
          </p:cNvSpPr>
          <p:nvPr>
            <p:ph type="sldNum" sz="quarter" idx="11"/>
          </p:nvPr>
        </p:nvSpPr>
        <p:spPr/>
        <p:txBody>
          <a:bodyPr/>
          <a:lstStyle/>
          <a:p>
            <a:fld id="{9F92722A-13CA-49BB-B125-2A56C31837E2}" type="slidenum">
              <a:rPr lang="en-US" altLang="ja-JP" smtClean="0"/>
              <a:pPr/>
              <a:t>2</a:t>
            </a:fld>
            <a:endParaRPr lang="en-US" altLang="ja-JP"/>
          </a:p>
        </p:txBody>
      </p:sp>
    </p:spTree>
    <p:extLst>
      <p:ext uri="{BB962C8B-B14F-4D97-AF65-F5344CB8AC3E}">
        <p14:creationId xmlns:p14="http://schemas.microsoft.com/office/powerpoint/2010/main" val="540300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3"/>
            <a:r>
              <a:rPr lang="en-CA" altLang="zh-CN" dirty="0" smtClean="0"/>
              <a:t>For RGB sequences, when </a:t>
            </a:r>
            <a:r>
              <a:rPr lang="en-CA" altLang="zh-CN" b="1" dirty="0" smtClean="0"/>
              <a:t>ACT is applied</a:t>
            </a:r>
            <a:r>
              <a:rPr lang="en-CA" altLang="zh-CN" dirty="0" smtClean="0"/>
              <a:t>, the ratio of CU with MIP flag signaled is much more than 50%, but the hit rate of MIP among them is less than 3%. </a:t>
            </a:r>
            <a:endParaRPr lang="zh-CN" altLang="zh-CN" dirty="0" smtClean="0"/>
          </a:p>
          <a:p>
            <a:pPr lvl="3"/>
            <a:r>
              <a:rPr lang="en-CA" altLang="zh-CN" dirty="0" smtClean="0"/>
              <a:t>For YUV sequences, when </a:t>
            </a:r>
            <a:r>
              <a:rPr lang="en-CA" altLang="zh-CN" b="1" dirty="0" smtClean="0"/>
              <a:t>ACT is applied</a:t>
            </a:r>
            <a:r>
              <a:rPr lang="en-CA" altLang="zh-CN" dirty="0" smtClean="0"/>
              <a:t>, although the hits of MIP is higher (3%~25%) , the ratio of CU with MIP flag signaled is very small (&lt;1%).</a:t>
            </a:r>
            <a:endParaRPr lang="zh-CN" altLang="zh-CN" dirty="0" smtClean="0"/>
          </a:p>
          <a:p>
            <a:pPr lvl="3"/>
            <a:r>
              <a:rPr lang="en-CA" altLang="zh-CN" dirty="0" smtClean="0"/>
              <a:t>When </a:t>
            </a:r>
            <a:r>
              <a:rPr lang="en-CA" altLang="zh-CN" b="1" dirty="0" smtClean="0"/>
              <a:t>ACT is not applied</a:t>
            </a:r>
            <a:r>
              <a:rPr lang="en-CA" altLang="zh-CN" dirty="0" smtClean="0"/>
              <a:t>, MIP is applied by a large number of intra CUs for YUV sequences.</a:t>
            </a:r>
            <a:endParaRPr lang="en-CA" altLang="zh-CN" dirty="0" smtClean="0">
              <a:latin typeface="Arial" panose="020B0604020202020204" pitchFamily="34" charset="0"/>
              <a:cs typeface="Arial" panose="020B0604020202020204" pitchFamily="34" charset="0"/>
            </a:endParaRPr>
          </a:p>
          <a:p>
            <a:endParaRPr lang="zh-CN" altLang="en-US" dirty="0"/>
          </a:p>
        </p:txBody>
      </p:sp>
    </p:spTree>
    <p:extLst>
      <p:ext uri="{BB962C8B-B14F-4D97-AF65-F5344CB8AC3E}">
        <p14:creationId xmlns:p14="http://schemas.microsoft.com/office/powerpoint/2010/main" val="168279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p:spPr>
        <p:txBody>
          <a:bodyPr/>
          <a:lstStyle/>
          <a:p>
            <a:pPr eaLnBrk="1" hangingPunct="1"/>
            <a:r>
              <a:rPr lang="ja-JP" altLang="en-US" dirty="0" smtClean="0"/>
              <a:t>以上で発表を終わります。</a:t>
            </a:r>
            <a:endParaRPr lang="en-US" altLang="ja-JP" dirty="0" smtClean="0"/>
          </a:p>
          <a:p>
            <a:pPr eaLnBrk="1" hangingPunct="1"/>
            <a:r>
              <a:rPr lang="ja-JP" altLang="en-US" dirty="0" smtClean="0"/>
              <a:t>ご清聴ありがとうございました。</a:t>
            </a:r>
          </a:p>
        </p:txBody>
      </p:sp>
    </p:spTree>
    <p:extLst>
      <p:ext uri="{BB962C8B-B14F-4D97-AF65-F5344CB8AC3E}">
        <p14:creationId xmlns:p14="http://schemas.microsoft.com/office/powerpoint/2010/main" val="307749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2020 FUJITSU R&amp;D CENTER CO., LTD.</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ctrTitle"/>
          </p:nvPr>
        </p:nvSpPr>
        <p:spPr/>
        <p:txBody>
          <a:bodyPr/>
          <a:lstStyle/>
          <a:p>
            <a:pPr eaLnBrk="1" hangingPunct="1"/>
            <a:r>
              <a:rPr lang="en-US" altLang="ja-JP" dirty="0" smtClean="0">
                <a:latin typeface="Arial" pitchFamily="34" charset="0"/>
                <a:cs typeface="Arial" pitchFamily="34" charset="0"/>
              </a:rPr>
              <a:t>JVET-Q0369</a:t>
            </a:r>
            <a:br>
              <a:rPr lang="en-US" altLang="ja-JP" dirty="0" smtClean="0">
                <a:latin typeface="Arial" pitchFamily="34" charset="0"/>
                <a:cs typeface="Arial" pitchFamily="34" charset="0"/>
              </a:rPr>
            </a:br>
            <a:r>
              <a:rPr lang="en-CA" altLang="zh-CN" b="1" dirty="0">
                <a:latin typeface="Arial" panose="020B0604020202020204" pitchFamily="34" charset="0"/>
                <a:ea typeface="Arial Unicode MS" panose="020B0604020202020204" pitchFamily="34" charset="-122"/>
                <a:cs typeface="Arial" panose="020B0604020202020204" pitchFamily="34" charset="0"/>
              </a:rPr>
              <a:t>Restricting MIP for ACT coded CUs</a:t>
            </a:r>
            <a:endParaRPr lang="ja-JP" altLang="ja-JP" sz="3200" dirty="0" smtClean="0">
              <a:latin typeface="Arial" panose="020B0604020202020204" pitchFamily="34" charset="0"/>
              <a:ea typeface="Arial Unicode MS" pitchFamily="34" charset="-122"/>
              <a:cs typeface="Arial" panose="020B0604020202020204" pitchFamily="34" charset="0"/>
            </a:endParaRPr>
          </a:p>
        </p:txBody>
      </p:sp>
      <p:sp>
        <p:nvSpPr>
          <p:cNvPr id="13316" name="Rectangle 3"/>
          <p:cNvSpPr>
            <a:spLocks noGrp="1" noChangeArrowheads="1"/>
          </p:cNvSpPr>
          <p:nvPr>
            <p:ph type="subTitle" idx="1"/>
            <p:custDataLst>
              <p:tags r:id="rId1"/>
            </p:custDataLst>
          </p:nvPr>
        </p:nvSpPr>
        <p:spPr>
          <a:xfrm>
            <a:off x="323850" y="4572000"/>
            <a:ext cx="8496300" cy="1784350"/>
          </a:xfrm>
        </p:spPr>
        <p:txBody>
          <a:bodyPr/>
          <a:lstStyle/>
          <a:p>
            <a:r>
              <a:rPr lang="en-US" altLang="ja-JP" dirty="0"/>
              <a:t>Fujitsu</a:t>
            </a:r>
          </a:p>
          <a:p>
            <a:endParaRPr lang="en-US" altLang="ja-JP" dirty="0"/>
          </a:p>
          <a:p>
            <a:r>
              <a:rPr lang="en-US" altLang="zh-CN" dirty="0"/>
              <a:t>17th JVET </a:t>
            </a:r>
            <a:r>
              <a:rPr lang="en-US" altLang="zh-CN" dirty="0" smtClean="0"/>
              <a:t>meeting</a:t>
            </a:r>
            <a:r>
              <a:rPr lang="en-US" altLang="ja-JP" dirty="0" smtClean="0"/>
              <a:t>, </a:t>
            </a:r>
            <a:r>
              <a:rPr lang="en-US" altLang="zh-CN" dirty="0"/>
              <a:t>Brussels</a:t>
            </a:r>
            <a:r>
              <a:rPr lang="en-US" altLang="ja-JP" dirty="0" smtClean="0"/>
              <a:t> , </a:t>
            </a:r>
            <a:r>
              <a:rPr lang="en-US" altLang="zh-CN" dirty="0" smtClean="0"/>
              <a:t>2020</a:t>
            </a:r>
            <a:r>
              <a:rPr lang="en-US" altLang="ja-JP" dirty="0" smtClean="0"/>
              <a:t>/1/</a:t>
            </a:r>
            <a:r>
              <a:rPr lang="en-US" altLang="zh-CN" dirty="0" smtClean="0"/>
              <a:t>7</a:t>
            </a:r>
            <a:r>
              <a:rPr lang="en-US" altLang="ja-JP" dirty="0" smtClean="0"/>
              <a:t>-1</a:t>
            </a:r>
            <a:r>
              <a:rPr lang="en-US" altLang="zh-CN" dirty="0" smtClean="0"/>
              <a:t>7</a:t>
            </a:r>
            <a:endParaRPr lang="en-US"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Summary</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cs typeface="Arial" panose="020B0604020202020204" pitchFamily="34" charset="0"/>
              </a:rPr>
              <a:t>Two modifications are proposed:</a:t>
            </a:r>
          </a:p>
          <a:p>
            <a:endParaRPr lang="en-US" altLang="zh-CN" dirty="0" smtClean="0">
              <a:latin typeface="Arial" panose="020B0604020202020204" pitchFamily="34" charset="0"/>
              <a:cs typeface="Arial" panose="020B0604020202020204" pitchFamily="34" charset="0"/>
            </a:endParaRPr>
          </a:p>
          <a:p>
            <a:pPr lvl="1"/>
            <a:r>
              <a:rPr lang="en-CA" altLang="zh-CN" dirty="0">
                <a:latin typeface="Arial" panose="020B0604020202020204" pitchFamily="34" charset="0"/>
                <a:cs typeface="Arial" panose="020B0604020202020204" pitchFamily="34" charset="0"/>
              </a:rPr>
              <a:t>Aspect 1: </a:t>
            </a:r>
            <a:r>
              <a:rPr lang="en-CA" altLang="zh-CN" dirty="0" smtClean="0">
                <a:latin typeface="Arial" panose="020B0604020202020204" pitchFamily="34" charset="0"/>
                <a:cs typeface="Arial" panose="020B0604020202020204" pitchFamily="34" charset="0"/>
              </a:rPr>
              <a:t>to fix </a:t>
            </a:r>
            <a:r>
              <a:rPr lang="en-CA" altLang="zh-CN" dirty="0">
                <a:latin typeface="Arial" panose="020B0604020202020204" pitchFamily="34" charset="0"/>
                <a:cs typeface="Arial" panose="020B0604020202020204" pitchFamily="34" charset="0"/>
              </a:rPr>
              <a:t>a bug in the software </a:t>
            </a:r>
            <a:r>
              <a:rPr lang="en-US" altLang="zh-CN" dirty="0" smtClean="0">
                <a:latin typeface="Arial" panose="020B0604020202020204" pitchFamily="34" charset="0"/>
                <a:cs typeface="Arial" panose="020B0604020202020204" pitchFamily="34" charset="0"/>
              </a:rPr>
              <a:t>by </a:t>
            </a:r>
            <a:r>
              <a:rPr lang="en-US" altLang="zh-CN" dirty="0">
                <a:latin typeface="Arial" panose="020B0604020202020204" pitchFamily="34" charset="0"/>
                <a:cs typeface="Arial" panose="020B0604020202020204" pitchFamily="34" charset="0"/>
              </a:rPr>
              <a:t>skipping BDPCM signaling for Chroma</a:t>
            </a:r>
            <a:r>
              <a:rPr lang="en-CA" altLang="zh-CN" dirty="0">
                <a:latin typeface="Arial" panose="020B0604020202020204" pitchFamily="34" charset="0"/>
                <a:cs typeface="Arial" panose="020B0604020202020204" pitchFamily="34" charset="0"/>
              </a:rPr>
              <a:t> when ACT is </a:t>
            </a:r>
            <a:r>
              <a:rPr lang="en-CA" altLang="zh-CN" dirty="0" smtClean="0">
                <a:latin typeface="Arial" panose="020B0604020202020204" pitchFamily="34" charset="0"/>
                <a:cs typeface="Arial" panose="020B0604020202020204" pitchFamily="34" charset="0"/>
              </a:rPr>
              <a:t>used</a:t>
            </a:r>
          </a:p>
          <a:p>
            <a:pPr lvl="1"/>
            <a:endParaRPr lang="zh-CN" altLang="zh-CN" dirty="0">
              <a:latin typeface="Arial" panose="020B0604020202020204" pitchFamily="34" charset="0"/>
              <a:cs typeface="Arial" panose="020B0604020202020204" pitchFamily="34" charset="0"/>
            </a:endParaRPr>
          </a:p>
          <a:p>
            <a:pPr lvl="1"/>
            <a:r>
              <a:rPr lang="en-US" altLang="zh-CN" dirty="0">
                <a:latin typeface="Arial" panose="020B0604020202020204" pitchFamily="34" charset="0"/>
                <a:cs typeface="Arial" panose="020B0604020202020204" pitchFamily="34" charset="0"/>
              </a:rPr>
              <a:t>Aspect 2: </a:t>
            </a:r>
            <a:r>
              <a:rPr lang="en-US" altLang="zh-CN" dirty="0" smtClean="0">
                <a:latin typeface="Arial" panose="020B0604020202020204" pitchFamily="34" charset="0"/>
                <a:cs typeface="Arial" panose="020B0604020202020204" pitchFamily="34" charset="0"/>
              </a:rPr>
              <a:t>to disallow </a:t>
            </a:r>
            <a:r>
              <a:rPr lang="en-US" altLang="zh-CN" dirty="0">
                <a:latin typeface="Arial" panose="020B0604020202020204" pitchFamily="34" charset="0"/>
                <a:cs typeface="Arial" panose="020B0604020202020204" pitchFamily="34" charset="0"/>
              </a:rPr>
              <a:t>MIP </a:t>
            </a:r>
            <a:r>
              <a:rPr lang="en-US" altLang="zh-CN" dirty="0" smtClean="0">
                <a:latin typeface="Arial" panose="020B0604020202020204" pitchFamily="34" charset="0"/>
                <a:cs typeface="Arial" panose="020B0604020202020204" pitchFamily="34" charset="0"/>
              </a:rPr>
              <a:t>for ACT</a:t>
            </a:r>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
        <p:nvSpPr>
          <p:cNvPr id="5" name="页脚占位符 4"/>
          <p:cNvSpPr>
            <a:spLocks noGrp="1"/>
          </p:cNvSpPr>
          <p:nvPr>
            <p:ph type="ftr" sz="quarter" idx="11"/>
          </p:nvPr>
        </p:nvSpPr>
        <p:spPr/>
        <p:txBody>
          <a:bodyPr/>
          <a:lstStyle/>
          <a:p>
            <a:pPr>
              <a:defRPr/>
            </a:pPr>
            <a:r>
              <a:rPr lang="en-US" altLang="ja-JP" dirty="0" smtClean="0"/>
              <a:t>Copyright 2020 FUJITSU R&amp;D CENTER CO., LTD.</a:t>
            </a:r>
            <a:endParaRPr lang="de-DE" altLang="ja-JP" dirty="0"/>
          </a:p>
        </p:txBody>
      </p:sp>
    </p:spTree>
    <p:extLst>
      <p:ext uri="{BB962C8B-B14F-4D97-AF65-F5344CB8AC3E}">
        <p14:creationId xmlns:p14="http://schemas.microsoft.com/office/powerpoint/2010/main" val="116284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On Aspect 1</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フッター プレースホルダー 3"/>
          <p:cNvSpPr>
            <a:spLocks noGrp="1"/>
          </p:cNvSpPr>
          <p:nvPr>
            <p:ph type="ftr" sz="quarter" idx="11"/>
          </p:nvPr>
        </p:nvSpPr>
        <p:spPr/>
        <p:txBody>
          <a:bodyPr/>
          <a:lstStyle/>
          <a:p>
            <a:r>
              <a:rPr lang="en-US" altLang="ja-JP" smtClean="0"/>
              <a:t>Copyright 2020 FUJITSU R&amp;D CENTER CO., LTD.</a:t>
            </a:r>
            <a:endParaRPr lang="de-DE" altLang="ja-JP" dirty="0"/>
          </a:p>
        </p:txBody>
      </p:sp>
      <p:sp>
        <p:nvSpPr>
          <p:cNvPr id="18" name="内容占位符 2"/>
          <p:cNvSpPr>
            <a:spLocks noGrp="1"/>
          </p:cNvSpPr>
          <p:nvPr>
            <p:ph idx="1"/>
          </p:nvPr>
        </p:nvSpPr>
        <p:spPr>
          <a:xfrm>
            <a:off x="168275" y="869950"/>
            <a:ext cx="8786813" cy="5592763"/>
          </a:xfrm>
        </p:spPr>
        <p:txBody>
          <a:bodyPr/>
          <a:lstStyle/>
          <a:p>
            <a:pPr marL="0" indent="0"/>
            <a:r>
              <a:rPr lang="en-CA" altLang="zh-CN" dirty="0" smtClean="0">
                <a:latin typeface="Arial" panose="020B0604020202020204" pitchFamily="34" charset="0"/>
                <a:cs typeface="Arial" panose="020B0604020202020204" pitchFamily="34" charset="0"/>
              </a:rPr>
              <a:t> </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Problem</a:t>
            </a:r>
          </a:p>
          <a:p>
            <a:pPr marL="290512" lvl="1" indent="0"/>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In </a:t>
            </a:r>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spec, </a:t>
            </a:r>
            <a:r>
              <a:rPr lang="en-CA" altLang="zh-CN" dirty="0" err="1" smtClean="0">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BDPCM is </a:t>
            </a:r>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not signalled when </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ACT is used</a:t>
            </a:r>
            <a:endPar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290512" lvl="1" indent="0"/>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In VTM7.1, </a:t>
            </a:r>
            <a:r>
              <a:rPr lang="en-CA" altLang="zh-CN" dirty="0" err="1" smtClean="0">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BDPCM will </a:t>
            </a:r>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always be signalled no matter if ACT is </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used</a:t>
            </a:r>
          </a:p>
          <a:p>
            <a:pPr marL="290512" lvl="1" indent="0"/>
            <a:endPar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Solution</a:t>
            </a:r>
          </a:p>
          <a:p>
            <a:pPr marL="290512" lvl="1" indent="0"/>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Align SW with the Draft 7</a:t>
            </a:r>
          </a:p>
          <a:p>
            <a:pPr marL="0" indent="0"/>
            <a:endParaRPr lang="en-CA" altLang="zh-CN" dirty="0" smtClean="0"/>
          </a:p>
          <a:p>
            <a:pPr marL="0" indent="0"/>
            <a:endParaRPr lang="en-CA" altLang="zh-CN" dirty="0" smtClean="0"/>
          </a:p>
          <a:p>
            <a:pPr marL="0" indent="0">
              <a:buNone/>
            </a:pPr>
            <a:endParaRPr lang="en-GB" altLang="zh-CN" dirty="0" smtClean="0"/>
          </a:p>
          <a:p>
            <a:endParaRPr lang="en-CA" altLang="zh-CN" dirty="0" smtClean="0"/>
          </a:p>
          <a:p>
            <a:endParaRPr lang="en-US" altLang="zh-CN" dirty="0" smtClean="0"/>
          </a:p>
        </p:txBody>
      </p:sp>
      <p:sp>
        <p:nvSpPr>
          <p:cNvPr id="39" name="灯片编号占位符 38"/>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spTree>
    <p:extLst>
      <p:ext uri="{BB962C8B-B14F-4D97-AF65-F5344CB8AC3E}">
        <p14:creationId xmlns:p14="http://schemas.microsoft.com/office/powerpoint/2010/main" val="340403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On Aspect 2</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ea typeface="Arial Unicode MS" panose="020B0604020202020204" pitchFamily="34" charset="-122"/>
                <a:cs typeface="Arial" panose="020B0604020202020204" pitchFamily="34" charset="0"/>
              </a:rPr>
              <a:t>Introduction</a:t>
            </a:r>
          </a:p>
          <a:p>
            <a:pPr lvl="1"/>
            <a:r>
              <a:rPr lang="en-US" altLang="zh-CN" dirty="0" smtClean="0">
                <a:latin typeface="Arial" panose="020B0604020202020204" pitchFamily="34" charset="0"/>
                <a:ea typeface="Arial Unicode MS" panose="020B0604020202020204" pitchFamily="34" charset="-122"/>
                <a:cs typeface="Arial" panose="020B0604020202020204" pitchFamily="34" charset="0"/>
              </a:rPr>
              <a:t>In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the </a:t>
            </a:r>
            <a:r>
              <a:rPr lang="en-CA" altLang="zh-CN" dirty="0">
                <a:latin typeface="Arial" panose="020B0604020202020204" pitchFamily="34" charset="0"/>
                <a:ea typeface="Arial Unicode MS" panose="020B0604020202020204" pitchFamily="34" charset="-122"/>
                <a:cs typeface="Arial" panose="020B0604020202020204" pitchFamily="34" charset="0"/>
              </a:rPr>
              <a:t>single tree, MIP flag is signaled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if the </a:t>
            </a:r>
            <a:r>
              <a:rPr lang="en-CA" altLang="zh-CN" dirty="0" err="1" smtClean="0">
                <a:latin typeface="Arial" panose="020B0604020202020204" pitchFamily="34" charset="0"/>
                <a:ea typeface="Arial Unicode MS" panose="020B0604020202020204" pitchFamily="34" charset="-122"/>
                <a:cs typeface="Arial" panose="020B0604020202020204" pitchFamily="34" charset="0"/>
              </a:rPr>
              <a:t>luma</a:t>
            </a:r>
            <a:r>
              <a:rPr lang="en-CA" altLang="zh-CN" dirty="0" smtClean="0">
                <a:latin typeface="Arial" panose="020B0604020202020204" pitchFamily="34" charset="0"/>
                <a:ea typeface="Arial Unicode MS" panose="020B0604020202020204" pitchFamily="34" charset="-122"/>
                <a:cs typeface="Arial" panose="020B0604020202020204" pitchFamily="34" charset="0"/>
              </a:rPr>
              <a:t> </a:t>
            </a:r>
            <a:r>
              <a:rPr lang="en-CA" altLang="zh-CN" dirty="0">
                <a:latin typeface="Arial" panose="020B0604020202020204" pitchFamily="34" charset="0"/>
                <a:ea typeface="Arial Unicode MS" panose="020B0604020202020204" pitchFamily="34" charset="-122"/>
                <a:cs typeface="Arial" panose="020B0604020202020204" pitchFamily="34" charset="0"/>
              </a:rPr>
              <a:t>intra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prediction mode is  not </a:t>
            </a:r>
            <a:r>
              <a:rPr lang="en-CA" altLang="zh-CN" dirty="0">
                <a:latin typeface="Arial" panose="020B0604020202020204" pitchFamily="34" charset="0"/>
                <a:ea typeface="Arial Unicode MS" panose="020B0604020202020204" pitchFamily="34" charset="-122"/>
                <a:cs typeface="Arial" panose="020B0604020202020204" pitchFamily="34" charset="0"/>
              </a:rPr>
              <a:t>PLT and BDPCM. </a:t>
            </a:r>
            <a:endParaRPr lang="en-US" altLang="zh-CN" dirty="0" smtClean="0">
              <a:latin typeface="Arial" panose="020B0604020202020204" pitchFamily="34" charset="0"/>
              <a:ea typeface="Arial Unicode MS" panose="020B0604020202020204" pitchFamily="34" charset="-122"/>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946874544"/>
              </p:ext>
            </p:extLst>
          </p:nvPr>
        </p:nvGraphicFramePr>
        <p:xfrm>
          <a:off x="971600" y="2588096"/>
          <a:ext cx="6480720" cy="3505200"/>
        </p:xfrm>
        <a:graphic>
          <a:graphicData uri="http://schemas.openxmlformats.org/drawingml/2006/table">
            <a:tbl>
              <a:tblPr>
                <a:tableStyleId>{5C22544A-7EE6-4342-B048-85BDC9FD1C3A}</a:tableStyleId>
              </a:tblPr>
              <a:tblGrid>
                <a:gridCol w="5544616"/>
                <a:gridCol w="936104"/>
              </a:tblGrid>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dirty="0">
                          <a:effectLst/>
                        </a:rPr>
                        <a:t>descriptor</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CuPredMode[ chType ][ x0 ][ y0 ]  = =  MODE_INTRA  | |</a:t>
                      </a:r>
                      <a:br>
                        <a:rPr lang="en-CA" sz="1000" kern="100">
                          <a:effectLst/>
                        </a:rPr>
                      </a:br>
                      <a:r>
                        <a:rPr lang="en-CA" sz="1000" kern="100">
                          <a:effectLst/>
                        </a:rPr>
                        <a:t>			CuPredMode[ chType ][ x0 ][ y0 ]  = =  MODE_PLT )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treeType  = =  SINGLE_TREE  | |  treeType  = =  DUAL_TREE_LUMA )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pred_mode_plt_flag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palette_coding( x0, y0, cbWidth, cbHeight, treeType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else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sps_bdpcm_enabled_flag  &amp;&amp;</a:t>
                      </a:r>
                      <a:br>
                        <a:rPr lang="en-CA" sz="1000" kern="100">
                          <a:effectLst/>
                        </a:rPr>
                      </a:br>
                      <a:r>
                        <a:rPr lang="en-CA" sz="1000" kern="100">
                          <a:effectLst/>
                        </a:rPr>
                        <a:t>						cbWidth  &lt;=  MaxTsSize  &amp;&amp;  cbHeight  &lt;=  MaxTsSize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r>
                        <a:rPr lang="en-CA" sz="1000" b="1" kern="100" dirty="0" err="1">
                          <a:effectLst/>
                        </a:rPr>
                        <a:t>intra_bdpcm_luma_flag</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intra_bdpcm_luma_flag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r>
                        <a:rPr lang="en-CA" sz="1000" b="1" kern="100" dirty="0" err="1">
                          <a:effectLst/>
                        </a:rPr>
                        <a:t>intra_bdpcm_luma_dir_flag</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else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sps_mip_enabled_flag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648">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r>
                        <a:rPr lang="en-CA" sz="1000" b="1" kern="100" dirty="0" err="1">
                          <a:effectLst/>
                        </a:rPr>
                        <a:t>intra_mip_flag</a:t>
                      </a:r>
                      <a:r>
                        <a:rPr lang="en-CA" sz="1000" b="1" kern="100" dirty="0">
                          <a:effectLst/>
                        </a:rPr>
                        <a:t>[ x0 ][ y0 ]</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intra_mip_flag[ x0 ][ y0 ] )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kern="100" dirty="0">
                          <a:effectLst/>
                        </a:rPr>
                        <a:t>						</a:t>
                      </a:r>
                      <a:r>
                        <a:rPr lang="fr-FR" sz="1000" b="1" kern="100" dirty="0">
                          <a:effectLst/>
                        </a:rPr>
                        <a:t>intra_mip_transposed[ x0 ][ y0 ]</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fr-FR"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kern="100" dirty="0">
                          <a:effectLst/>
                        </a:rPr>
                        <a:t>						</a:t>
                      </a:r>
                      <a:r>
                        <a:rPr lang="en-CA" sz="1000" b="1" kern="100" dirty="0" err="1">
                          <a:effectLst/>
                        </a:rPr>
                        <a:t>intra_mip_mode</a:t>
                      </a:r>
                      <a:r>
                        <a:rPr lang="en-CA" sz="1000" b="1" kern="100" dirty="0">
                          <a:effectLst/>
                        </a:rPr>
                        <a:t>[ x0 ][ y0 ]</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 else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dirty="0">
                          <a:effectLst/>
                        </a:rPr>
                        <a:t> </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矩形 6"/>
          <p:cNvSpPr/>
          <p:nvPr/>
        </p:nvSpPr>
        <p:spPr>
          <a:xfrm>
            <a:off x="899592" y="2348880"/>
            <a:ext cx="2138727" cy="276999"/>
          </a:xfrm>
          <a:prstGeom prst="rect">
            <a:avLst/>
          </a:prstGeom>
        </p:spPr>
        <p:txBody>
          <a:bodyPr wrap="non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sz="1200" dirty="0">
                <a:solidFill>
                  <a:schemeClr val="tx1"/>
                </a:solidFill>
                <a:latin typeface="Arial" panose="020B0604020202020204" pitchFamily="34" charset="0"/>
                <a:cs typeface="Arial" panose="020B0604020202020204" pitchFamily="34" charset="0"/>
              </a:rPr>
              <a:t>7.3.9.5	Coding unit syntax</a:t>
            </a:r>
            <a:endParaRPr lang="zh-CN" altLang="zh-CN" sz="1200" dirty="0">
              <a:solidFill>
                <a:schemeClr val="tx1"/>
              </a:solidFill>
              <a:latin typeface="Arial" panose="020B0604020202020204" pitchFamily="34" charset="0"/>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30472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On Aspect 2</a:t>
            </a:r>
            <a:endParaRPr lang="zh-CN" altLang="en-US" dirty="0"/>
          </a:p>
        </p:txBody>
      </p:sp>
      <p:sp>
        <p:nvSpPr>
          <p:cNvPr id="3" name="内容占位符 2"/>
          <p:cNvSpPr>
            <a:spLocks noGrp="1"/>
          </p:cNvSpPr>
          <p:nvPr>
            <p:ph idx="1"/>
          </p:nvPr>
        </p:nvSpPr>
        <p:spPr/>
        <p:txBody>
          <a:bodyPr/>
          <a:lstStyle/>
          <a:p>
            <a:pPr marL="0" lvl="1" indent="0">
              <a:buClr>
                <a:srgbClr val="A30B1A"/>
              </a:buClr>
              <a:buNone/>
            </a:pPr>
            <a:endParaRPr lang="en-CA" altLang="zh-CN" sz="2400" dirty="0" smtClean="0">
              <a:latin typeface="Arial" panose="020B0604020202020204" pitchFamily="34" charset="0"/>
              <a:ea typeface="Arial Unicode MS" panose="020B0604020202020204" pitchFamily="34" charset="-122"/>
              <a:cs typeface="Arial" panose="020B0604020202020204" pitchFamily="34" charset="0"/>
            </a:endParaRPr>
          </a:p>
          <a:p>
            <a:pPr lvl="1"/>
            <a:r>
              <a:rPr lang="en-US" altLang="zh-CN" b="1" dirty="0" smtClean="0">
                <a:latin typeface="Arial" panose="020B0604020202020204" pitchFamily="34" charset="0"/>
                <a:cs typeface="Arial" panose="020B0604020202020204" pitchFamily="34" charset="0"/>
              </a:rPr>
              <a:t>The </a:t>
            </a:r>
            <a:r>
              <a:rPr lang="en-CA" altLang="zh-CN" b="1" dirty="0" smtClean="0">
                <a:latin typeface="Arial" panose="020B0604020202020204" pitchFamily="34" charset="0"/>
                <a:ea typeface="Arial Unicode MS" panose="020B0604020202020204" pitchFamily="34" charset="-122"/>
                <a:cs typeface="Arial" panose="020B0604020202020204" pitchFamily="34" charset="0"/>
              </a:rPr>
              <a:t>hit rate of MIP is very small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when ACT is applied</a:t>
            </a:r>
            <a:endParaRPr lang="en-US" altLang="zh-CN" dirty="0" smtClean="0">
              <a:latin typeface="Arial" panose="020B0604020202020204" pitchFamily="34" charset="0"/>
              <a:cs typeface="Arial" panose="020B0604020202020204" pitchFamily="34" charset="0"/>
            </a:endParaRPr>
          </a:p>
          <a:p>
            <a:pPr lvl="2"/>
            <a:r>
              <a:rPr lang="en-US" altLang="zh-CN" dirty="0" smtClean="0">
                <a:latin typeface="Arial" panose="020B0604020202020204" pitchFamily="34" charset="0"/>
                <a:cs typeface="Arial" panose="020B0604020202020204" pitchFamily="34" charset="0"/>
              </a:rPr>
              <a:t>Statistics of </a:t>
            </a:r>
            <a:r>
              <a:rPr lang="en-CA" altLang="zh-CN" dirty="0">
                <a:latin typeface="Arial" panose="020B0604020202020204" pitchFamily="34" charset="0"/>
                <a:cs typeface="Arial" panose="020B0604020202020204" pitchFamily="34" charset="0"/>
              </a:rPr>
              <a:t>MIP hit rate with MIP flag(0 or 1) </a:t>
            </a:r>
            <a:r>
              <a:rPr lang="en-CA" altLang="zh-CN" dirty="0" smtClean="0">
                <a:latin typeface="Arial" panose="020B0604020202020204" pitchFamily="34" charset="0"/>
                <a:cs typeface="Arial" panose="020B0604020202020204" pitchFamily="34" charset="0"/>
              </a:rPr>
              <a:t>signaled</a:t>
            </a:r>
          </a:p>
          <a:p>
            <a:pPr marL="879475" lvl="3" indent="0">
              <a:buNone/>
            </a:pPr>
            <a:r>
              <a:rPr lang="en-CA" altLang="zh-CN" sz="1400" dirty="0">
                <a:latin typeface="Arial" panose="020B0604020202020204" pitchFamily="34" charset="0"/>
                <a:cs typeface="Arial" panose="020B0604020202020204" pitchFamily="34" charset="0"/>
              </a:rPr>
              <a:t> </a:t>
            </a:r>
            <a:r>
              <a:rPr lang="en-CA" altLang="zh-CN" sz="1400" dirty="0" smtClean="0">
                <a:latin typeface="Arial" panose="020B0604020202020204" pitchFamily="34" charset="0"/>
                <a:cs typeface="Arial" panose="020B0604020202020204" pitchFamily="34" charset="0"/>
              </a:rPr>
              <a:t>from VTM7.1 with AI configuration</a:t>
            </a:r>
          </a:p>
          <a:p>
            <a:pPr lvl="3">
              <a:buFont typeface="Wingdings" panose="05000000000000000000" pitchFamily="2" charset="2"/>
              <a:buChar char="p"/>
            </a:pPr>
            <a:r>
              <a:rPr lang="en-CA" altLang="zh-CN" sz="1200" dirty="0">
                <a:latin typeface="Arial" panose="020B0604020202020204" pitchFamily="34" charset="0"/>
                <a:cs typeface="Arial" panose="020B0604020202020204" pitchFamily="34" charset="0"/>
              </a:rPr>
              <a:t>Separate-tree is OFF</a:t>
            </a:r>
          </a:p>
          <a:p>
            <a:pPr lvl="3">
              <a:buFont typeface="Wingdings" panose="05000000000000000000" pitchFamily="2" charset="2"/>
              <a:buChar char="p"/>
            </a:pPr>
            <a:r>
              <a:rPr lang="en-CA" altLang="zh-CN" sz="1200" dirty="0" smtClean="0">
                <a:latin typeface="Arial" panose="020B0604020202020204" pitchFamily="34" charset="0"/>
                <a:cs typeface="Arial" panose="020B0604020202020204" pitchFamily="34" charset="0"/>
              </a:rPr>
              <a:t>IBC</a:t>
            </a:r>
            <a:r>
              <a:rPr lang="en-CA" altLang="zh-CN" sz="1200" dirty="0">
                <a:latin typeface="Arial" panose="020B0604020202020204" pitchFamily="34" charset="0"/>
                <a:cs typeface="Arial" panose="020B0604020202020204" pitchFamily="34" charset="0"/>
              </a:rPr>
              <a:t>, PLT, </a:t>
            </a:r>
            <a:r>
              <a:rPr lang="en-CA" altLang="zh-CN" sz="1200" dirty="0" err="1">
                <a:latin typeface="Arial" panose="020B0604020202020204" pitchFamily="34" charset="0"/>
                <a:cs typeface="Arial" panose="020B0604020202020204" pitchFamily="34" charset="0"/>
              </a:rPr>
              <a:t>luma</a:t>
            </a:r>
            <a:r>
              <a:rPr lang="en-CA" altLang="zh-CN" sz="1200" dirty="0">
                <a:latin typeface="Arial" panose="020B0604020202020204" pitchFamily="34" charset="0"/>
                <a:cs typeface="Arial" panose="020B0604020202020204" pitchFamily="34" charset="0"/>
              </a:rPr>
              <a:t> BDPCM, </a:t>
            </a:r>
            <a:r>
              <a:rPr lang="en-CA" altLang="zh-CN" sz="1200" dirty="0" err="1">
                <a:latin typeface="Arial" panose="020B0604020202020204" pitchFamily="34" charset="0"/>
                <a:cs typeface="Arial" panose="020B0604020202020204" pitchFamily="34" charset="0"/>
              </a:rPr>
              <a:t>chroma</a:t>
            </a:r>
            <a:r>
              <a:rPr lang="en-CA" altLang="zh-CN" sz="1200" dirty="0">
                <a:latin typeface="Arial" panose="020B0604020202020204" pitchFamily="34" charset="0"/>
                <a:cs typeface="Arial" panose="020B0604020202020204" pitchFamily="34" charset="0"/>
              </a:rPr>
              <a:t> BDPCM, inter </a:t>
            </a:r>
            <a:r>
              <a:rPr lang="en-CA" altLang="zh-CN" sz="1200" dirty="0" err="1">
                <a:latin typeface="Arial" panose="020B0604020202020204" pitchFamily="34" charset="0"/>
                <a:cs typeface="Arial" panose="020B0604020202020204" pitchFamily="34" charset="0"/>
              </a:rPr>
              <a:t>HashME</a:t>
            </a:r>
            <a:r>
              <a:rPr lang="en-CA" altLang="zh-CN" sz="1200" dirty="0">
                <a:latin typeface="Arial" panose="020B0604020202020204" pitchFamily="34" charset="0"/>
                <a:cs typeface="Arial" panose="020B0604020202020204" pitchFamily="34" charset="0"/>
              </a:rPr>
              <a:t> and </a:t>
            </a:r>
            <a:r>
              <a:rPr lang="en-CA" altLang="zh-CN" sz="1200" dirty="0" smtClean="0">
                <a:latin typeface="Arial" panose="020B0604020202020204" pitchFamily="34" charset="0"/>
                <a:cs typeface="Arial" panose="020B0604020202020204" pitchFamily="34" charset="0"/>
              </a:rPr>
              <a:t>ACT enabled</a:t>
            </a:r>
          </a:p>
          <a:p>
            <a:pPr lvl="2"/>
            <a:endParaRPr lang="en-CA" altLang="zh-CN" dirty="0">
              <a:latin typeface="Arial" panose="020B0604020202020204" pitchFamily="34" charset="0"/>
              <a:cs typeface="Arial" panose="020B0604020202020204" pitchFamily="34" charset="0"/>
            </a:endParaRPr>
          </a:p>
          <a:p>
            <a:pPr lvl="2"/>
            <a:endParaRPr lang="en-CA" altLang="zh-CN" dirty="0">
              <a:latin typeface="Arial" panose="020B0604020202020204" pitchFamily="34" charset="0"/>
              <a:cs typeface="Arial" panose="020B0604020202020204" pitchFamily="34" charset="0"/>
            </a:endParaRPr>
          </a:p>
          <a:p>
            <a:pPr lvl="1"/>
            <a:endParaRPr lang="en-CA" altLang="zh-CN" dirty="0">
              <a:latin typeface="Arial" panose="020B0604020202020204" pitchFamily="34" charset="0"/>
              <a:cs typeface="Arial" panose="020B0604020202020204" pitchFamily="34" charset="0"/>
            </a:endParaRPr>
          </a:p>
          <a:p>
            <a:pPr lvl="1"/>
            <a:endParaRPr lang="en-CA" altLang="zh-CN" dirty="0" smtClean="0">
              <a:latin typeface="Arial" panose="020B0604020202020204" pitchFamily="34" charset="0"/>
              <a:cs typeface="Arial" panose="020B0604020202020204" pitchFamily="34" charset="0"/>
            </a:endParaRPr>
          </a:p>
          <a:p>
            <a:pPr lvl="1"/>
            <a:endParaRPr lang="en-CA" altLang="zh-CN" dirty="0">
              <a:latin typeface="Arial" panose="020B0604020202020204" pitchFamily="34" charset="0"/>
              <a:cs typeface="Arial" panose="020B0604020202020204" pitchFamily="34" charset="0"/>
            </a:endParaRPr>
          </a:p>
          <a:p>
            <a:pPr lvl="1"/>
            <a:endParaRPr lang="en-CA" altLang="zh-CN" dirty="0" smtClean="0">
              <a:latin typeface="Arial" panose="020B0604020202020204" pitchFamily="34" charset="0"/>
              <a:cs typeface="Arial" panose="020B0604020202020204" pitchFamily="34" charset="0"/>
            </a:endParaRPr>
          </a:p>
          <a:p>
            <a:pPr marL="338137" lvl="1" indent="0">
              <a:buNone/>
            </a:pPr>
            <a:endParaRPr lang="en-CA" altLang="zh-CN" dirty="0">
              <a:latin typeface="Arial" panose="020B0604020202020204" pitchFamily="34" charset="0"/>
              <a:cs typeface="Arial" panose="020B0604020202020204" pitchFamily="34" charset="0"/>
            </a:endParaRPr>
          </a:p>
          <a:p>
            <a:pPr lvl="2"/>
            <a:endParaRPr lang="en-CA" altLang="zh-CN" dirty="0" smtClean="0">
              <a:latin typeface="Arial" panose="020B0604020202020204" pitchFamily="34" charset="0"/>
              <a:cs typeface="Arial" panose="020B0604020202020204" pitchFamily="34" charset="0"/>
            </a:endParaRPr>
          </a:p>
          <a:p>
            <a:pPr lvl="2"/>
            <a:endParaRPr lang="en-CA" altLang="zh-CN" dirty="0">
              <a:latin typeface="Arial" panose="020B0604020202020204" pitchFamily="34" charset="0"/>
              <a:cs typeface="Arial" panose="020B0604020202020204" pitchFamily="34" charset="0"/>
            </a:endParaRPr>
          </a:p>
          <a:p>
            <a:pPr lvl="2"/>
            <a:endParaRPr lang="en-CA" altLang="zh-CN" dirty="0" smtClean="0">
              <a:latin typeface="Arial" panose="020B0604020202020204" pitchFamily="34" charset="0"/>
              <a:cs typeface="Arial" panose="020B0604020202020204" pitchFamily="34" charset="0"/>
            </a:endParaRPr>
          </a:p>
          <a:p>
            <a:pPr lvl="2"/>
            <a:endParaRPr lang="en-CA" altLang="zh-CN" dirty="0">
              <a:latin typeface="Arial" panose="020B0604020202020204" pitchFamily="34" charset="0"/>
              <a:cs typeface="Arial" panose="020B0604020202020204" pitchFamily="34" charset="0"/>
            </a:endParaRPr>
          </a:p>
          <a:p>
            <a:pPr lvl="2"/>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4</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3764902032"/>
              </p:ext>
            </p:extLst>
          </p:nvPr>
        </p:nvGraphicFramePr>
        <p:xfrm>
          <a:off x="179510" y="2939669"/>
          <a:ext cx="8712970" cy="2505555"/>
        </p:xfrm>
        <a:graphic>
          <a:graphicData uri="http://schemas.openxmlformats.org/drawingml/2006/table">
            <a:tbl>
              <a:tblPr firstRow="1" firstCol="1" bandRow="1">
                <a:tableStyleId>{5C22544A-7EE6-4342-B048-85BDC9FD1C3A}</a:tableStyleId>
              </a:tblPr>
              <a:tblGrid>
                <a:gridCol w="2728007"/>
                <a:gridCol w="737299"/>
                <a:gridCol w="663569"/>
                <a:gridCol w="1487751"/>
                <a:gridCol w="724145"/>
                <a:gridCol w="811029"/>
                <a:gridCol w="1561170"/>
              </a:tblGrid>
              <a:tr h="235941">
                <a:tc>
                  <a:txBody>
                    <a:bodyPr/>
                    <a:lstStyle/>
                    <a:p>
                      <a:endParaRPr lang="zh-CN" sz="1000" dirty="0">
                        <a:solidFill>
                          <a:schemeClr val="tx1"/>
                        </a:solidFill>
                        <a:effectLst/>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ACT = 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ACT = 0</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244368">
                <a:tc>
                  <a:txBody>
                    <a:bodyPr/>
                    <a:lstStyle/>
                    <a:p>
                      <a:endParaRPr lang="zh-CN" sz="1000" dirty="0">
                        <a:solidFill>
                          <a:schemeClr val="tx1"/>
                        </a:solidFill>
                        <a:effectLst/>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0</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CA" altLang="zh-CN" sz="1100" dirty="0" smtClean="0">
                          <a:latin typeface="Times New Roman" panose="02020603050405020304" pitchFamily="18" charset="0"/>
                          <a:ea typeface="等线" panose="02010600030101010101" pitchFamily="2" charset="-122"/>
                        </a:rPr>
                        <a:t>Ratio of CU with MIP flag(0 or 1) signaled</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0</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CA" altLang="zh-CN" sz="1100" dirty="0" smtClean="0">
                          <a:latin typeface="Times New Roman" panose="02020603050405020304" pitchFamily="18" charset="0"/>
                          <a:ea typeface="等线" panose="02010600030101010101" pitchFamily="2" charset="-122"/>
                        </a:rPr>
                        <a:t>Ratio of CU with MIP flag (0</a:t>
                      </a:r>
                      <a:r>
                        <a:rPr lang="en-CA" altLang="zh-CN" sz="1100" baseline="0" dirty="0" smtClean="0">
                          <a:latin typeface="Times New Roman" panose="02020603050405020304" pitchFamily="18" charset="0"/>
                          <a:ea typeface="等线" panose="02010600030101010101" pitchFamily="2" charset="-122"/>
                        </a:rPr>
                        <a:t> or 1</a:t>
                      </a:r>
                      <a:r>
                        <a:rPr lang="en-CA" altLang="zh-CN" sz="1100" dirty="0" smtClean="0">
                          <a:latin typeface="Times New Roman" panose="02020603050405020304" pitchFamily="18" charset="0"/>
                          <a:ea typeface="等线" panose="02010600030101010101" pitchFamily="2" charset="-122"/>
                        </a:rPr>
                        <a:t>) signaled</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smtClean="0">
                          <a:solidFill>
                            <a:schemeClr val="tx1"/>
                          </a:solidFill>
                          <a:effectLst/>
                          <a:latin typeface="Arial" panose="020B0604020202020204" pitchFamily="34" charset="0"/>
                          <a:cs typeface="Arial" panose="020B0604020202020204" pitchFamily="34" charset="0"/>
                        </a:rPr>
                        <a:t>RGB, </a:t>
                      </a:r>
                      <a:r>
                        <a:rPr lang="en-US" sz="900" dirty="0">
                          <a:solidFill>
                            <a:schemeClr val="tx1"/>
                          </a:solidFill>
                          <a:effectLst/>
                          <a:latin typeface="Arial" panose="020B0604020202020204" pitchFamily="34" charset="0"/>
                          <a:cs typeface="Arial" panose="020B0604020202020204" pitchFamily="34" charset="0"/>
                        </a:rPr>
                        <a:t>text &amp; graphics with motion, 1080p &amp; 720p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0.59%</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99.41%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51.34%</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0.66%</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99.34%</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48.66%</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chemeClr val="tx1"/>
                          </a:solidFill>
                          <a:effectLst/>
                          <a:latin typeface="Arial" panose="020B0604020202020204" pitchFamily="34" charset="0"/>
                          <a:cs typeface="Arial" panose="020B0604020202020204" pitchFamily="34" charset="0"/>
                        </a:rPr>
                        <a:t>RGB, mixed content, 1440p &amp; 1080p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0.43%</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99.57%</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84.35%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0.39%</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99.61%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15.65%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smtClean="0">
                          <a:solidFill>
                            <a:schemeClr val="tx1"/>
                          </a:solidFill>
                          <a:effectLst/>
                          <a:latin typeface="Arial" panose="020B0604020202020204" pitchFamily="34" charset="0"/>
                          <a:cs typeface="Arial" panose="020B0604020202020204" pitchFamily="34" charset="0"/>
                        </a:rPr>
                        <a:t>RGB, </a:t>
                      </a:r>
                      <a:r>
                        <a:rPr lang="en-US" sz="900" dirty="0">
                          <a:solidFill>
                            <a:schemeClr val="tx1"/>
                          </a:solidFill>
                          <a:effectLst/>
                          <a:latin typeface="Arial" panose="020B0604020202020204" pitchFamily="34" charset="0"/>
                          <a:cs typeface="Arial" panose="020B0604020202020204" pitchFamily="34" charset="0"/>
                        </a:rPr>
                        <a:t>Animation, 720p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1.51%</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98.49%</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89.95%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1.73%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98.27%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10.05%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chemeClr val="tx1"/>
                          </a:solidFill>
                          <a:effectLst/>
                          <a:latin typeface="Arial" panose="020B0604020202020204" pitchFamily="34" charset="0"/>
                          <a:cs typeface="Arial" panose="020B0604020202020204" pitchFamily="34" charset="0"/>
                        </a:rPr>
                        <a:t>RGB, camera captured, 1080p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2.65%</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97.35%</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90.83%</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4.53%</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95.47%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9.17%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text &amp; graphics with motion, 1080p &amp; 720p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3.72%</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96.28%</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0.07%</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4.30%</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95.70%</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99.93%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mixed content, 1440p &amp; 1080p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7.95%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92.05%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0.05%</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10.52%</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89.48%</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99.95%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Animation, 720p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14.03%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85.97%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0.02%</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7.41%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92.59%</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99.98%</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4368">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camera captured, 1080p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24.38%</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75.63%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0.01%</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22.75%</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77.25%</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99.99%</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50772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On Aspect 2</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cs typeface="Arial" panose="020B0604020202020204" pitchFamily="34" charset="0"/>
              </a:rPr>
              <a:t>Proposed method</a:t>
            </a:r>
          </a:p>
          <a:p>
            <a:pPr lvl="1"/>
            <a:r>
              <a:rPr lang="en-US" altLang="zh-CN" dirty="0" smtClean="0">
                <a:latin typeface="Arial" panose="020B0604020202020204" pitchFamily="34" charset="0"/>
                <a:cs typeface="Arial" panose="020B0604020202020204" pitchFamily="34" charset="0"/>
              </a:rPr>
              <a:t>To disallow MIP for ACT to enhance the throughput</a:t>
            </a:r>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5</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1338583561"/>
              </p:ext>
            </p:extLst>
          </p:nvPr>
        </p:nvGraphicFramePr>
        <p:xfrm>
          <a:off x="539552" y="2060848"/>
          <a:ext cx="5152390" cy="3810000"/>
        </p:xfrm>
        <a:graphic>
          <a:graphicData uri="http://schemas.openxmlformats.org/drawingml/2006/table">
            <a:tbl>
              <a:tblPr>
                <a:tableStyleId>{5C22544A-7EE6-4342-B048-85BDC9FD1C3A}</a:tableStyleId>
              </a:tblPr>
              <a:tblGrid>
                <a:gridCol w="4665980"/>
                <a:gridCol w="486410"/>
              </a:tblGrid>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CuPredMode[ chType ][ x0 ][ y0 ]  = =  MODE_INTRA  &amp;&amp;  sps_act_enabled_flag  &amp;&amp;</a:t>
                      </a:r>
                      <a:br>
                        <a:rPr lang="en-CA" sz="1000">
                          <a:effectLst/>
                        </a:rPr>
                      </a:br>
                      <a:r>
                        <a:rPr lang="en-CA" sz="1000">
                          <a:effectLst/>
                        </a:rPr>
                        <a:t>			treeType  = =  SINGLE_TREE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cu_act_enabled_flag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CuPredMode[ chType ][ x0 ][ y0 ]  = =  MODE_INTRA  | |</a:t>
                      </a:r>
                      <a:br>
                        <a:rPr lang="en-CA" sz="1000">
                          <a:effectLst/>
                        </a:rPr>
                      </a:br>
                      <a:r>
                        <a:rPr lang="en-CA" sz="1000">
                          <a:effectLst/>
                        </a:rPr>
                        <a:t>			CuPredMode[ chType ][ x0 ][ y0 ]  = =  MODE_PLT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treeType  = =  SINGLE_TREE  | |  treeType  = =  DUAL_TREE_LUMA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pred_mode_plt_flag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palette_coding( x0, y0, cbWidth, cbHeight, treeType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else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sps_bdpcm_enabled_flag  &amp;&amp;</a:t>
                      </a:r>
                      <a:br>
                        <a:rPr lang="en-CA" sz="1000">
                          <a:effectLst/>
                        </a:rPr>
                      </a:br>
                      <a:r>
                        <a:rPr lang="en-CA" sz="1000">
                          <a:effectLst/>
                        </a:rPr>
                        <a:t>						cbWidth  &lt;=  MaxTsSize  &amp;&amp;  cbHeight  &lt;=  MaxTsSize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intra_bdpcm_luma_flag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intra_bdpcm_luma_flag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intra_bdpcm_luma_dir_flag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else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sps_mip_enabled_flag </a:t>
                      </a:r>
                      <a:r>
                        <a:rPr lang="en-CA" sz="1000">
                          <a:effectLst/>
                          <a:highlight>
                            <a:srgbClr val="FFFF00"/>
                          </a:highlight>
                        </a:rPr>
                        <a:t>&amp;&amp; !cu_act_enable_flag</a:t>
                      </a: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intra_mip_flag</a:t>
                      </a:r>
                      <a:r>
                        <a:rPr lang="en-CA" sz="1000" b="1" dirty="0">
                          <a:effectLst/>
                        </a:rPr>
                        <a:t>[ x0 ][ y0 ]</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intra_mip_flag[ x0 ][ y0 ]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dirty="0">
                          <a:effectLst/>
                        </a:rPr>
                        <a:t>						</a:t>
                      </a:r>
                      <a:r>
                        <a:rPr lang="fr-FR" sz="1000" b="1" dirty="0">
                          <a:effectLst/>
                        </a:rPr>
                        <a:t>intra_mip_transposed[ x0 ][ y0 ]</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fr-FR"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dirty="0">
                          <a:effectLst/>
                        </a:rPr>
                        <a:t>						</a:t>
                      </a:r>
                      <a:r>
                        <a:rPr lang="en-CA" sz="1000" b="1" dirty="0" err="1">
                          <a:effectLst/>
                        </a:rPr>
                        <a:t>intra_mip_mode</a:t>
                      </a:r>
                      <a:r>
                        <a:rPr lang="en-CA" sz="1000" b="1" dirty="0">
                          <a:effectLst/>
                        </a:rPr>
                        <a:t>[ x0 ][ y0 ]</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effectLst/>
                        </a:rPr>
                        <a:t>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1"/>
          <p:cNvSpPr>
            <a:spLocks noChangeArrowheads="1"/>
          </p:cNvSpPr>
          <p:nvPr/>
        </p:nvSpPr>
        <p:spPr bwMode="auto">
          <a:xfrm>
            <a:off x="467544" y="1804120"/>
            <a:ext cx="5256584"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1pPr>
            <a:lvl2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2pPr>
            <a:lvl3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3pPr>
            <a:lvl4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4pPr>
            <a:lvl5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5pPr>
            <a:lvl6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6pPr>
            <a:lvl7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7pPr>
            <a:lvl8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8pPr>
            <a:lvl9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r>
              <a:rPr kumimoji="0" lang="en-CA" altLang="zh-CN" sz="1100" b="0" i="0" u="none" strike="noStrike" cap="none" normalizeH="0" baseline="0" dirty="0" smtClean="0">
                <a:ln>
                  <a:noFill/>
                </a:ln>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rPr>
              <a:t>7.3.9.5	Coding unit syntax</a:t>
            </a:r>
            <a:endParaRPr kumimoji="0" lang="en-CA" altLang="zh-CN" sz="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endParaRPr kumimoji="0" lang="en-CA"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8623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a:t>
            </a:r>
            <a:endParaRPr lang="zh-CN" altLang="en-US" dirty="0"/>
          </a:p>
        </p:txBody>
      </p:sp>
      <p:sp>
        <p:nvSpPr>
          <p:cNvPr id="3" name="内容占位符 2"/>
          <p:cNvSpPr>
            <a:spLocks noGrp="1"/>
          </p:cNvSpPr>
          <p:nvPr>
            <p:ph idx="1"/>
          </p:nvPr>
        </p:nvSpPr>
        <p:spPr/>
        <p:txBody>
          <a:bodyPr/>
          <a:lstStyle/>
          <a:p>
            <a:pPr lvl="2"/>
            <a:r>
              <a:rPr lang="en-CA" altLang="zh-CN" dirty="0" smtClean="0">
                <a:latin typeface="Arial" panose="020B0604020202020204" pitchFamily="34" charset="0"/>
                <a:cs typeface="Arial" panose="020B0604020202020204" pitchFamily="34" charset="0"/>
              </a:rPr>
              <a:t>Anchor: VTM-7.1</a:t>
            </a:r>
            <a:endParaRPr lang="en-CA" altLang="zh-CN" dirty="0">
              <a:latin typeface="Arial" panose="020B0604020202020204" pitchFamily="34" charset="0"/>
              <a:cs typeface="Arial" panose="020B0604020202020204" pitchFamily="34" charset="0"/>
            </a:endParaRPr>
          </a:p>
          <a:p>
            <a:endParaRPr lang="zh-CN" altLang="en-US" dirty="0"/>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6</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11" name="文本框 10"/>
          <p:cNvSpPr txBox="1"/>
          <p:nvPr/>
        </p:nvSpPr>
        <p:spPr>
          <a:xfrm>
            <a:off x="-277547" y="5517232"/>
            <a:ext cx="4392488" cy="400110"/>
          </a:xfrm>
          <a:prstGeom prst="rect">
            <a:avLst/>
          </a:prstGeom>
          <a:noFill/>
        </p:spPr>
        <p:txBody>
          <a:bodyPr wrap="square" rtlCol="0">
            <a:spAutoFit/>
          </a:bodyPr>
          <a:lstStyle/>
          <a:p>
            <a:r>
              <a:rPr lang="en-US" altLang="zh-CN" sz="2000" dirty="0" smtClean="0">
                <a:latin typeface="Arial" panose="020B0604020202020204" pitchFamily="34" charset="0"/>
                <a:cs typeface="Arial" panose="020B0604020202020204" pitchFamily="34" charset="0"/>
              </a:rPr>
              <a:t>Thank NHK for crosschecking!</a:t>
            </a:r>
            <a:endParaRPr lang="zh-CN" altLang="en-US" sz="2000" dirty="0">
              <a:latin typeface="Arial" panose="020B0604020202020204" pitchFamily="34" charset="0"/>
              <a:cs typeface="Arial" panose="020B0604020202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1770040339"/>
              </p:ext>
            </p:extLst>
          </p:nvPr>
        </p:nvGraphicFramePr>
        <p:xfrm>
          <a:off x="4552441" y="1340768"/>
          <a:ext cx="4268032" cy="1728192"/>
        </p:xfrm>
        <a:graphic>
          <a:graphicData uri="http://schemas.openxmlformats.org/drawingml/2006/table">
            <a:tbl>
              <a:tblPr/>
              <a:tblGrid>
                <a:gridCol w="2639326"/>
                <a:gridCol w="380604"/>
                <a:gridCol w="832834"/>
                <a:gridCol w="415268"/>
              </a:tblGrid>
              <a:tr h="144016">
                <a:tc rowSpan="2">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1+2</a:t>
                      </a:r>
                      <a:endParaRPr lang="zh-CN" altLang="en-US" sz="1600" b="0" i="0" u="none" strike="noStrike" dirty="0" smtClean="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All Intra </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44016">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-0.08%</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2506299333"/>
              </p:ext>
            </p:extLst>
          </p:nvPr>
        </p:nvGraphicFramePr>
        <p:xfrm>
          <a:off x="4572000" y="3429000"/>
          <a:ext cx="4304473" cy="1722120"/>
        </p:xfrm>
        <a:graphic>
          <a:graphicData uri="http://schemas.openxmlformats.org/drawingml/2006/table">
            <a:tbl>
              <a:tblPr/>
              <a:tblGrid>
                <a:gridCol w="2592288"/>
                <a:gridCol w="509462"/>
                <a:gridCol w="783909"/>
                <a:gridCol w="418814"/>
              </a:tblGrid>
              <a:tr h="138015">
                <a:tc rowSpan="2">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1+2</a:t>
                      </a:r>
                      <a:endParaRPr lang="zh-CN" altLang="en-US" sz="1600" b="0" i="0" u="none" strike="noStrike" dirty="0" smtClean="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Random Access </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8015">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-0.10%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0.15%</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3627415114"/>
              </p:ext>
            </p:extLst>
          </p:nvPr>
        </p:nvGraphicFramePr>
        <p:xfrm>
          <a:off x="107504" y="1340768"/>
          <a:ext cx="4176464" cy="1722120"/>
        </p:xfrm>
        <a:graphic>
          <a:graphicData uri="http://schemas.openxmlformats.org/drawingml/2006/table">
            <a:tbl>
              <a:tblPr/>
              <a:tblGrid>
                <a:gridCol w="2729981"/>
                <a:gridCol w="482161"/>
                <a:gridCol w="482161"/>
                <a:gridCol w="482161"/>
              </a:tblGrid>
              <a:tr h="132015">
                <a:tc rowSpan="2">
                  <a:txBody>
                    <a:bodyPr/>
                    <a:lstStyle/>
                    <a:p>
                      <a:pPr algn="l" fontAlgn="b"/>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a:t>
                      </a:r>
                      <a:endParaRPr lang="zh-CN" altLang="en-US" sz="1600" b="0" i="0" u="none" strike="noStrike" dirty="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All Intra </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a:txBody>
                    <a:bodyPr/>
                    <a:lstStyle/>
                    <a:p>
                      <a:pPr algn="l" fontAlgn="b"/>
                      <a:r>
                        <a:rPr lang="en-US" sz="900" b="0" i="0" u="none" strike="noStrike" dirty="0">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1091010529"/>
              </p:ext>
            </p:extLst>
          </p:nvPr>
        </p:nvGraphicFramePr>
        <p:xfrm>
          <a:off x="161152" y="3434566"/>
          <a:ext cx="4122816" cy="1722626"/>
        </p:xfrm>
        <a:graphic>
          <a:graphicData uri="http://schemas.openxmlformats.org/drawingml/2006/table">
            <a:tbl>
              <a:tblPr/>
              <a:tblGrid>
                <a:gridCol w="2694915"/>
                <a:gridCol w="475967"/>
                <a:gridCol w="475967"/>
                <a:gridCol w="475967"/>
              </a:tblGrid>
              <a:tr h="144016">
                <a:tc rowSpan="2">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a:t>
                      </a:r>
                      <a:endParaRPr lang="zh-CN" altLang="en-US" sz="1600" b="0" i="0" u="none" strike="noStrike" dirty="0" smtClean="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Random Access </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dirty="0">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53823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38" descr="Message Lockup"/>
          <p:cNvGrpSpPr>
            <a:grpSpLocks/>
          </p:cNvGrpSpPr>
          <p:nvPr/>
        </p:nvGrpSpPr>
        <p:grpSpPr bwMode="auto">
          <a:xfrm>
            <a:off x="0" y="0"/>
            <a:ext cx="9144000" cy="6858000"/>
            <a:chOff x="0" y="0"/>
            <a:chExt cx="5760" cy="4320"/>
          </a:xfrm>
        </p:grpSpPr>
        <p:sp>
          <p:nvSpPr>
            <p:cNvPr id="29701"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lvl1pPr algn="l"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Arial" charset="0"/>
                  <a:ea typeface="ＭＳ Ｐゴシック" charset="-128"/>
                  <a:cs typeface="Arial" charset="0"/>
                </a:defRPr>
              </a:lvl1pPr>
              <a:lvl2pPr marL="742950" indent="-285750" algn="l"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Arial" charset="0"/>
                  <a:ea typeface="ＭＳ Ｐゴシック" charset="-128"/>
                  <a:cs typeface="Arial" charset="0"/>
                </a:defRPr>
              </a:lvl2pPr>
              <a:lvl3pPr marL="1143000" indent="-228600" algn="l" eaLnBrk="0" fontAlgn="base" hangingPunct="0">
                <a:lnSpc>
                  <a:spcPct val="95000"/>
                </a:lnSpc>
                <a:spcBef>
                  <a:spcPct val="20000"/>
                </a:spcBef>
                <a:spcAft>
                  <a:spcPct val="10000"/>
                </a:spcAft>
                <a:buClr>
                  <a:srgbClr val="87867E"/>
                </a:buClr>
                <a:buSzPct val="100000"/>
                <a:buChar char="•"/>
                <a:defRPr kumimoji="1">
                  <a:solidFill>
                    <a:srgbClr val="000000"/>
                  </a:solidFill>
                  <a:latin typeface="Arial" charset="0"/>
                  <a:ea typeface="ＭＳ Ｐゴシック" charset="-128"/>
                  <a:cs typeface="Arial" charset="0"/>
                </a:defRPr>
              </a:lvl3pPr>
              <a:lvl4pPr marL="1600200" indent="-228600" algn="l"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Arial" charset="0"/>
                  <a:ea typeface="ＭＳ Ｐゴシック" charset="-128"/>
                  <a:cs typeface="Arial" charset="0"/>
                </a:defRPr>
              </a:lvl4pPr>
              <a:lvl5pPr marL="2057400" indent="-228600" algn="l" eaLnBrk="0" fontAlgn="base" hangingPunct="0">
                <a:buBlip>
                  <a:blip r:embed="rId3"/>
                </a:buBlip>
                <a:defRPr kumimoji="1" sz="2000">
                  <a:solidFill>
                    <a:srgbClr val="000000"/>
                  </a:solidFill>
                  <a:latin typeface="Arial" charset="0"/>
                  <a:ea typeface="ＭＳ Ｐゴシック" charset="-128"/>
                  <a:cs typeface="Arial" charset="0"/>
                </a:defRPr>
              </a:lvl5pPr>
              <a:lvl6pPr marL="25146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6pPr>
              <a:lvl7pPr marL="29718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7pPr>
              <a:lvl8pPr marL="34290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8pPr>
              <a:lvl9pPr marL="38862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9pPr>
            </a:lstStyle>
            <a:p>
              <a:pPr algn="ctr" eaLnBrk="1" fontAlgn="ctr" hangingPunct="1">
                <a:lnSpc>
                  <a:spcPct val="100000"/>
                </a:lnSpc>
                <a:spcBef>
                  <a:spcPct val="0"/>
                </a:spcBef>
                <a:spcAft>
                  <a:spcPct val="0"/>
                </a:spcAft>
                <a:buClrTx/>
                <a:buFontTx/>
                <a:buNone/>
              </a:pPr>
              <a:endParaRPr lang="ja-JP" altLang="en-US" sz="1800">
                <a:latin typeface="ＭＳ Ｐゴシック" charset="-128"/>
              </a:endParaRPr>
            </a:p>
          </p:txBody>
        </p:sp>
        <p:grpSp>
          <p:nvGrpSpPr>
            <p:cNvPr id="29702" name="Group 7"/>
            <p:cNvGrpSpPr>
              <a:grpSpLocks noChangeAspect="1"/>
            </p:cNvGrpSpPr>
            <p:nvPr/>
          </p:nvGrpSpPr>
          <p:grpSpPr bwMode="auto">
            <a:xfrm>
              <a:off x="0" y="0"/>
              <a:ext cx="5760" cy="4320"/>
              <a:chOff x="0" y="0"/>
              <a:chExt cx="5760" cy="4320"/>
            </a:xfrm>
          </p:grpSpPr>
          <p:sp>
            <p:nvSpPr>
              <p:cNvPr id="29703"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9704"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5"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6"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7"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8"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9"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0"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1"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2"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3"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4"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5"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6"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7"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8"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9"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0"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1"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2"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3"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4"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5"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6"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1 h 1913"/>
                  <a:gd name="T8" fmla="*/ 0 w 2477"/>
                  <a:gd name="T9" fmla="*/ 1 h 1913"/>
                  <a:gd name="T10" fmla="*/ 0 w 2477"/>
                  <a:gd name="T11" fmla="*/ 0 h 1913"/>
                  <a:gd name="T12" fmla="*/ 0 w 2477"/>
                  <a:gd name="T13" fmla="*/ 1 h 1913"/>
                  <a:gd name="T14" fmla="*/ 0 w 2477"/>
                  <a:gd name="T15" fmla="*/ 1 h 1913"/>
                  <a:gd name="T16" fmla="*/ 0 w 2477"/>
                  <a:gd name="T17" fmla="*/ 0 h 1913"/>
                  <a:gd name="T18" fmla="*/ 0 w 2477"/>
                  <a:gd name="T19" fmla="*/ 0 h 1913"/>
                  <a:gd name="T20" fmla="*/ 0 w 2477"/>
                  <a:gd name="T21" fmla="*/ 0 h 1913"/>
                  <a:gd name="T22" fmla="*/ 0 w 2477"/>
                  <a:gd name="T23" fmla="*/ 0 h 1913"/>
                  <a:gd name="T24" fmla="*/ 1 w 2477"/>
                  <a:gd name="T25" fmla="*/ 0 h 1913"/>
                  <a:gd name="T26" fmla="*/ 1 w 2477"/>
                  <a:gd name="T27" fmla="*/ 0 h 1913"/>
                  <a:gd name="T28" fmla="*/ 1 w 2477"/>
                  <a:gd name="T29" fmla="*/ 0 h 1913"/>
                  <a:gd name="T30" fmla="*/ 0 w 2477"/>
                  <a:gd name="T31" fmla="*/ 0 h 1913"/>
                  <a:gd name="T32" fmla="*/ 0 w 2477"/>
                  <a:gd name="T33" fmla="*/ 0 h 1913"/>
                  <a:gd name="T34" fmla="*/ 1 w 2477"/>
                  <a:gd name="T35" fmla="*/ 0 h 1913"/>
                  <a:gd name="T36" fmla="*/ 1 w 2477"/>
                  <a:gd name="T37" fmla="*/ 0 h 1913"/>
                  <a:gd name="T38" fmla="*/ 1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7" name="Freeform 31"/>
              <p:cNvSpPr>
                <a:spLocks/>
              </p:cNvSpPr>
              <p:nvPr/>
            </p:nvSpPr>
            <p:spPr bwMode="gray">
              <a:xfrm>
                <a:off x="1671" y="1560"/>
                <a:ext cx="340" cy="556"/>
              </a:xfrm>
              <a:custGeom>
                <a:avLst/>
                <a:gdLst>
                  <a:gd name="T0" fmla="*/ 0 w 1700"/>
                  <a:gd name="T1" fmla="*/ 0 h 2777"/>
                  <a:gd name="T2" fmla="*/ 1 w 1700"/>
                  <a:gd name="T3" fmla="*/ 0 h 2777"/>
                  <a:gd name="T4" fmla="*/ 1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1 h 2777"/>
                  <a:gd name="T22" fmla="*/ 0 w 1700"/>
                  <a:gd name="T23" fmla="*/ 1 h 2777"/>
                  <a:gd name="T24" fmla="*/ 0 w 1700"/>
                  <a:gd name="T25" fmla="*/ 1 h 2777"/>
                  <a:gd name="T26" fmla="*/ 0 w 1700"/>
                  <a:gd name="T27" fmla="*/ 1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8"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1 h 3872"/>
                  <a:gd name="T8" fmla="*/ 0 w 1123"/>
                  <a:gd name="T9" fmla="*/ 1 h 3872"/>
                  <a:gd name="T10" fmla="*/ 0 w 1123"/>
                  <a:gd name="T11" fmla="*/ 1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9"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1 h 2778"/>
                  <a:gd name="T8" fmla="*/ 0 w 868"/>
                  <a:gd name="T9" fmla="*/ 1 h 2778"/>
                  <a:gd name="T10" fmla="*/ 0 w 868"/>
                  <a:gd name="T11" fmla="*/ 1 h 2778"/>
                  <a:gd name="T12" fmla="*/ 0 w 868"/>
                  <a:gd name="T13" fmla="*/ 1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0" name="Freeform 34"/>
              <p:cNvSpPr>
                <a:spLocks/>
              </p:cNvSpPr>
              <p:nvPr/>
            </p:nvSpPr>
            <p:spPr bwMode="gray">
              <a:xfrm>
                <a:off x="2898" y="1560"/>
                <a:ext cx="416" cy="556"/>
              </a:xfrm>
              <a:custGeom>
                <a:avLst/>
                <a:gdLst>
                  <a:gd name="T0" fmla="*/ 0 w 2079"/>
                  <a:gd name="T1" fmla="*/ 0 h 2777"/>
                  <a:gd name="T2" fmla="*/ 1 w 2079"/>
                  <a:gd name="T3" fmla="*/ 0 h 2777"/>
                  <a:gd name="T4" fmla="*/ 1 w 2079"/>
                  <a:gd name="T5" fmla="*/ 0 h 2777"/>
                  <a:gd name="T6" fmla="*/ 1 w 2079"/>
                  <a:gd name="T7" fmla="*/ 0 h 2777"/>
                  <a:gd name="T8" fmla="*/ 0 w 2079"/>
                  <a:gd name="T9" fmla="*/ 0 h 2777"/>
                  <a:gd name="T10" fmla="*/ 0 w 2079"/>
                  <a:gd name="T11" fmla="*/ 1 h 2777"/>
                  <a:gd name="T12" fmla="*/ 0 w 2079"/>
                  <a:gd name="T13" fmla="*/ 1 h 2777"/>
                  <a:gd name="T14" fmla="*/ 0 w 2079"/>
                  <a:gd name="T15" fmla="*/ 1 h 2777"/>
                  <a:gd name="T16" fmla="*/ 0 w 2079"/>
                  <a:gd name="T17" fmla="*/ 1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1" name="Freeform 35"/>
              <p:cNvSpPr>
                <a:spLocks/>
              </p:cNvSpPr>
              <p:nvPr/>
            </p:nvSpPr>
            <p:spPr bwMode="gray">
              <a:xfrm>
                <a:off x="3654" y="1560"/>
                <a:ext cx="465" cy="564"/>
              </a:xfrm>
              <a:custGeom>
                <a:avLst/>
                <a:gdLst>
                  <a:gd name="T0" fmla="*/ 0 w 2324"/>
                  <a:gd name="T1" fmla="*/ 0 h 2820"/>
                  <a:gd name="T2" fmla="*/ 1 w 2324"/>
                  <a:gd name="T3" fmla="*/ 0 h 2820"/>
                  <a:gd name="T4" fmla="*/ 1 w 2324"/>
                  <a:gd name="T5" fmla="*/ 0 h 2820"/>
                  <a:gd name="T6" fmla="*/ 1 w 2324"/>
                  <a:gd name="T7" fmla="*/ 1 h 2820"/>
                  <a:gd name="T8" fmla="*/ 0 w 2324"/>
                  <a:gd name="T9" fmla="*/ 1 h 2820"/>
                  <a:gd name="T10" fmla="*/ 0 w 2324"/>
                  <a:gd name="T11" fmla="*/ 1 h 2820"/>
                  <a:gd name="T12" fmla="*/ 0 w 2324"/>
                  <a:gd name="T13" fmla="*/ 0 h 2820"/>
                  <a:gd name="T14" fmla="*/ 0 w 2324"/>
                  <a:gd name="T15" fmla="*/ 0 h 2820"/>
                  <a:gd name="T16" fmla="*/ 0 w 2324"/>
                  <a:gd name="T17" fmla="*/ 0 h 2820"/>
                  <a:gd name="T18" fmla="*/ 0 w 2324"/>
                  <a:gd name="T19" fmla="*/ 0 h 2820"/>
                  <a:gd name="T20" fmla="*/ 0 w 2324"/>
                  <a:gd name="T21" fmla="*/ 1 h 2820"/>
                  <a:gd name="T22" fmla="*/ 0 w 2324"/>
                  <a:gd name="T23" fmla="*/ 1 h 2820"/>
                  <a:gd name="T24" fmla="*/ 1 w 2324"/>
                  <a:gd name="T25" fmla="*/ 1 h 2820"/>
                  <a:gd name="T26" fmla="*/ 1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2" name="Freeform 36"/>
              <p:cNvSpPr>
                <a:spLocks/>
              </p:cNvSpPr>
              <p:nvPr/>
            </p:nvSpPr>
            <p:spPr bwMode="gray">
              <a:xfrm>
                <a:off x="2027" y="1560"/>
                <a:ext cx="469" cy="566"/>
              </a:xfrm>
              <a:custGeom>
                <a:avLst/>
                <a:gdLst>
                  <a:gd name="T0" fmla="*/ 0 w 2347"/>
                  <a:gd name="T1" fmla="*/ 0 h 2827"/>
                  <a:gd name="T2" fmla="*/ 1 w 2347"/>
                  <a:gd name="T3" fmla="*/ 0 h 2827"/>
                  <a:gd name="T4" fmla="*/ 1 w 2347"/>
                  <a:gd name="T5" fmla="*/ 0 h 2827"/>
                  <a:gd name="T6" fmla="*/ 1 w 2347"/>
                  <a:gd name="T7" fmla="*/ 1 h 2827"/>
                  <a:gd name="T8" fmla="*/ 0 w 2347"/>
                  <a:gd name="T9" fmla="*/ 1 h 2827"/>
                  <a:gd name="T10" fmla="*/ 0 w 2347"/>
                  <a:gd name="T11" fmla="*/ 1 h 2827"/>
                  <a:gd name="T12" fmla="*/ 0 w 2347"/>
                  <a:gd name="T13" fmla="*/ 0 h 2827"/>
                  <a:gd name="T14" fmla="*/ 0 w 2347"/>
                  <a:gd name="T15" fmla="*/ 0 h 2827"/>
                  <a:gd name="T16" fmla="*/ 0 w 2347"/>
                  <a:gd name="T17" fmla="*/ 0 h 2827"/>
                  <a:gd name="T18" fmla="*/ 0 w 2347"/>
                  <a:gd name="T19" fmla="*/ 0 h 2827"/>
                  <a:gd name="T20" fmla="*/ 0 w 2347"/>
                  <a:gd name="T21" fmla="*/ 1 h 2827"/>
                  <a:gd name="T22" fmla="*/ 0 w 2347"/>
                  <a:gd name="T23" fmla="*/ 1 h 2827"/>
                  <a:gd name="T24" fmla="*/ 1 w 2347"/>
                  <a:gd name="T25" fmla="*/ 1 h 2827"/>
                  <a:gd name="T26" fmla="*/ 1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3"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1 w 1788"/>
                  <a:gd name="T9" fmla="*/ 1 h 2885"/>
                  <a:gd name="T10" fmla="*/ 0 w 1788"/>
                  <a:gd name="T11" fmla="*/ 1 h 2885"/>
                  <a:gd name="T12" fmla="*/ 0 w 1788"/>
                  <a:gd name="T13" fmla="*/ 1 h 2885"/>
                  <a:gd name="T14" fmla="*/ 0 w 1788"/>
                  <a:gd name="T15" fmla="*/ 1 h 2885"/>
                  <a:gd name="T16" fmla="*/ 0 w 1788"/>
                  <a:gd name="T17" fmla="*/ 1 h 2885"/>
                  <a:gd name="T18" fmla="*/ 0 w 1788"/>
                  <a:gd name="T19" fmla="*/ 1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
        <p:nvSpPr>
          <p:cNvPr id="2" name="页脚占位符 1"/>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3" name="灯片编号占位符 2"/>
          <p:cNvSpPr>
            <a:spLocks noGrp="1"/>
          </p:cNvSpPr>
          <p:nvPr>
            <p:ph type="sldNum" sz="quarter" idx="10"/>
          </p:nvPr>
        </p:nvSpPr>
        <p:spPr/>
        <p:txBody>
          <a:bodyPr/>
          <a:lstStyle/>
          <a:p>
            <a:pPr>
              <a:defRPr/>
            </a:pPr>
            <a:fld id="{5564626F-57A5-49A7-8147-6690601DC936}" type="slidenum">
              <a:rPr lang="de-DE" altLang="ja-JP" smtClean="0"/>
              <a:pPr>
                <a:defRPr/>
              </a:pPr>
              <a:t>7</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1132</Words>
  <Application>Microsoft Office PowerPoint</Application>
  <PresentationFormat>全屏显示(4:3)</PresentationFormat>
  <Paragraphs>379</Paragraphs>
  <Slides>8</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 Unicode MS</vt:lpstr>
      <vt:lpstr>Malgun Gothic</vt:lpstr>
      <vt:lpstr>メイリオ</vt:lpstr>
      <vt:lpstr>Meiryo UI</vt:lpstr>
      <vt:lpstr>ＭＳ Ｐゴシック</vt:lpstr>
      <vt:lpstr>等线</vt:lpstr>
      <vt:lpstr>宋体</vt:lpstr>
      <vt:lpstr>Arial</vt:lpstr>
      <vt:lpstr>Times New Roman</vt:lpstr>
      <vt:lpstr>Wingdings</vt:lpstr>
      <vt:lpstr>F_Tool_2_JA_R</vt:lpstr>
      <vt:lpstr>JVET-Q0369 Restricting MIP for ACT coded CUs</vt:lpstr>
      <vt:lpstr>Summary</vt:lpstr>
      <vt:lpstr>On Aspect 1</vt:lpstr>
      <vt:lpstr>On Aspect 2</vt:lpstr>
      <vt:lpstr>On Aspect 2</vt:lpstr>
      <vt:lpstr>On Aspect 2</vt:lpstr>
      <vt:lpstr>Simulation results</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2020-01-08T23:35:51Z</dcterms:modified>
</cp:coreProperties>
</file>