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6"/>
  </p:notesMasterIdLst>
  <p:handoutMasterIdLst>
    <p:handoutMasterId r:id="rId17"/>
  </p:handoutMasterIdLst>
  <p:sldIdLst>
    <p:sldId id="445" r:id="rId6"/>
    <p:sldId id="468" r:id="rId7"/>
    <p:sldId id="470" r:id="rId8"/>
    <p:sldId id="469" r:id="rId9"/>
    <p:sldId id="467" r:id="rId10"/>
    <p:sldId id="454" r:id="rId11"/>
    <p:sldId id="463" r:id="rId12"/>
    <p:sldId id="446" r:id="rId13"/>
    <p:sldId id="465" r:id="rId14"/>
    <p:sldId id="464" r:id="rId15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89514" autoAdjust="0"/>
  </p:normalViewPr>
  <p:slideViewPr>
    <p:cSldViewPr snapToGrid="0">
      <p:cViewPr varScale="1">
        <p:scale>
          <a:sx n="149" d="100"/>
          <a:sy n="149" d="100"/>
        </p:scale>
        <p:origin x="894" y="114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Background: intra prediction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012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50783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50267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  <p:sldLayoutId id="2147483777" r:id="rId6"/>
    <p:sldLayoutId id="2147483778" r:id="rId7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41B9685-7844-4FA3-8063-0F41466DA25A}"/>
              </a:ext>
            </a:extLst>
          </p:cNvPr>
          <p:cNvSpPr txBox="1">
            <a:spLocks/>
          </p:cNvSpPr>
          <p:nvPr/>
        </p:nvSpPr>
        <p:spPr>
          <a:xfrm>
            <a:off x="368591" y="1012742"/>
            <a:ext cx="6293466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latin typeface="Century Gothic" panose="020B0502020202020204" pitchFamily="34" charset="0"/>
              </a:rPr>
              <a:t>JVET-Q0366</a:t>
            </a:r>
          </a:p>
          <a:p>
            <a:r>
              <a:rPr lang="en-US" sz="3200" dirty="0">
                <a:latin typeface="Century Gothic" panose="020B0502020202020204" pitchFamily="34" charset="0"/>
              </a:rPr>
              <a:t>Simplification of interpolation filtering</a:t>
            </a:r>
          </a:p>
          <a:p>
            <a:endParaRPr lang="en-US" sz="3200" dirty="0">
              <a:latin typeface="Century Gothic" panose="020B0502020202020204" pitchFamily="34" charset="0"/>
            </a:endParaRPr>
          </a:p>
          <a:p>
            <a:r>
              <a:rPr lang="en-US" sz="3200" b="0" dirty="0">
                <a:latin typeface="Century Gothic" panose="020B0502020202020204" pitchFamily="34" charset="0"/>
              </a:rPr>
              <a:t>G. Rath, F. Galpin, F. Urban</a:t>
            </a:r>
          </a:p>
          <a:p>
            <a:endParaRPr lang="en-US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38965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84A986F-2060-40A7-B3D0-199A6214691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BEB419-4093-4A15-9493-A729B659CA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7254C08C-BD00-456C-BB78-7317248C6BF8}"/>
              </a:ext>
            </a:extLst>
          </p:cNvPr>
          <p:cNvSpPr txBox="1">
            <a:spLocks/>
          </p:cNvSpPr>
          <p:nvPr/>
        </p:nvSpPr>
        <p:spPr>
          <a:xfrm>
            <a:off x="2682339" y="154378"/>
            <a:ext cx="4264470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latin typeface="Century Gothic" panose="020B0502020202020204" pitchFamily="34" charset="0"/>
                <a:cs typeface="Calibri"/>
              </a:rPr>
              <a:t>Proposed simplification</a:t>
            </a:r>
            <a:endParaRPr lang="fr-FR" sz="2800" b="1" dirty="0">
              <a:latin typeface="Century Gothic" panose="020B0502020202020204" pitchFamily="34" charset="0"/>
              <a:cs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CCFF2EF-59D9-4080-974E-5065DC5EDD54}"/>
                  </a:ext>
                </a:extLst>
              </p:cNvPr>
              <p:cNvSpPr txBox="1"/>
              <p:nvPr/>
            </p:nvSpPr>
            <p:spPr>
              <a:xfrm>
                <a:off x="4195622" y="786164"/>
                <a:ext cx="4734822" cy="19159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600" u="sng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Prediction:</a:t>
                </a:r>
              </a:p>
              <a:p>
                <a:pPr>
                  <a:spcAft>
                    <a:spcPts val="300"/>
                  </a:spcAft>
                </a:pPr>
                <a:r>
                  <a:rPr lang="en-US" sz="1600" u="sng" dirty="0">
                    <a:latin typeface="Century Gothic" panose="020B0502020202020204" pitchFamily="34" charset="0"/>
                  </a:rPr>
                  <a:t>Angles with integer slopes (</a:t>
                </a:r>
                <a:r>
                  <a:rPr lang="en-US" sz="1600" i="1" u="sng" dirty="0" err="1">
                    <a:latin typeface="Century Gothic" panose="020B0502020202020204" pitchFamily="34" charset="0"/>
                  </a:rPr>
                  <a:t>predIntraAngle</a:t>
                </a:r>
                <a:r>
                  <a:rPr lang="en-US" sz="1600" u="sng" dirty="0">
                    <a:latin typeface="Century Gothic" panose="020B0502020202020204" pitchFamily="34" charset="0"/>
                  </a:rPr>
                  <a:t> is 32, 64, …) </a:t>
                </a:r>
                <a:r>
                  <a:rPr lang="en-US" sz="1600" dirty="0">
                    <a:latin typeface="Century Gothic" panose="020B0502020202020204" pitchFamily="34" charset="0"/>
                  </a:rPr>
                  <a:t>(</a:t>
                </a:r>
                <a:r>
                  <a:rPr lang="en-US" sz="1600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no change</a:t>
                </a:r>
                <a:r>
                  <a:rPr lang="en-US" sz="1600" dirty="0">
                    <a:latin typeface="Century Gothic" panose="020B0502020202020204" pitchFamily="34" charset="0"/>
                  </a:rPr>
                  <a:t>)</a:t>
                </a:r>
                <a:endParaRPr lang="en-US" sz="1600" u="sng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600" dirty="0">
                    <a:latin typeface="Century Gothic" panose="020B0502020202020204" pitchFamily="34" charset="0"/>
                  </a:rPr>
                  <a:t>Direct reference sample copy:</a:t>
                </a:r>
              </a:p>
              <a:p>
                <a:pPr>
                  <a:spcAft>
                    <a:spcPts val="3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𝑟𝑒𝑓𝑀𝑎𝑖𝑛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𝑑𝑒𝑙𝑡𝑎𝐼𝑛𝑡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+1]</m:t>
                      </m:r>
                    </m:oMath>
                  </m:oMathPara>
                </a14:m>
                <a:endParaRPr lang="fr-FR" sz="12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endParaRPr lang="en-US" sz="16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endParaRPr lang="fr-FR" sz="1600" dirty="0">
                  <a:latin typeface="Century Gothic" panose="020B0502020202020204" pitchFamily="34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CCFF2EF-59D9-4080-974E-5065DC5EDD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5622" y="786164"/>
                <a:ext cx="4734822" cy="1915909"/>
              </a:xfrm>
              <a:prstGeom prst="rect">
                <a:avLst/>
              </a:prstGeom>
              <a:blipFill>
                <a:blip r:embed="rId2"/>
                <a:stretch>
                  <a:fillRect l="-2574" t="-3503" r="-244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87DAD64-36C5-4207-A69B-C4059BD43F4A}"/>
                  </a:ext>
                </a:extLst>
              </p:cNvPr>
              <p:cNvSpPr txBox="1"/>
              <p:nvPr/>
            </p:nvSpPr>
            <p:spPr>
              <a:xfrm>
                <a:off x="4195622" y="2362403"/>
                <a:ext cx="4612879" cy="20390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spcAft>
                    <a:spcPts val="300"/>
                  </a:spcAft>
                </a:pPr>
                <a:r>
                  <a:rPr lang="en-US" sz="1600" u="sng" dirty="0">
                    <a:latin typeface="Century Gothic" panose="020B0502020202020204" pitchFamily="34" charset="0"/>
                  </a:rPr>
                  <a:t>Angles with non-integer slopes: </a:t>
                </a:r>
                <a:r>
                  <a:rPr lang="en-US" sz="1600" dirty="0">
                    <a:latin typeface="Century Gothic" panose="020B0502020202020204" pitchFamily="34" charset="0"/>
                  </a:rPr>
                  <a:t>interpolation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600" dirty="0">
                    <a:latin typeface="Century Gothic" panose="020B0502020202020204" pitchFamily="34" charset="0"/>
                  </a:rPr>
                  <a:t>If Luma </a:t>
                </a:r>
                <a:r>
                  <a:rPr lang="en-US" sz="1600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and reference not filtered</a:t>
                </a:r>
                <a:r>
                  <a:rPr lang="en-US" sz="1600" dirty="0">
                    <a:latin typeface="Century Gothic" panose="020B0502020202020204" pitchFamily="34" charset="0"/>
                  </a:rPr>
                  <a:t>:</a:t>
                </a:r>
              </a:p>
              <a:p>
                <a:pPr algn="ctr">
                  <a:spcAft>
                    <a:spcPts val="300"/>
                  </a:spcAft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=(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0+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1+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2+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3+32)≫6</m:t>
                      </m:r>
                    </m:oMath>
                  </m:oMathPara>
                </a14:m>
                <a:endParaRPr lang="fr-FR" sz="12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fr-FR" sz="1600" dirty="0" err="1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where</a:t>
                </a:r>
                <a:r>
                  <a:rPr lang="fr-FR" sz="1600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f =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always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 4-tap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cubic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filter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 (no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smooting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filter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)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fr-FR" sz="1600" dirty="0" err="1">
                    <a:latin typeface="Century Gothic" panose="020B0502020202020204" pitchFamily="34" charset="0"/>
                  </a:rPr>
                  <a:t>Else</a:t>
                </a:r>
                <a:r>
                  <a:rPr lang="fr-FR" sz="1600" dirty="0">
                    <a:latin typeface="Century Gothic" panose="020B0502020202020204" pitchFamily="34" charset="0"/>
                  </a:rPr>
                  <a:t> (</a:t>
                </a:r>
                <a:r>
                  <a:rPr lang="fr-FR" sz="1600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i.e., chroma 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or</a:t>
                </a:r>
                <a:r>
                  <a:rPr lang="fr-FR" sz="1600" dirty="0">
                    <a:solidFill>
                      <a:schemeClr val="accent1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luma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with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filtered</a:t>
                </a:r>
                <a:r>
                  <a:rPr lang="fr-FR" sz="1600" dirty="0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fr-FR" sz="1600" dirty="0" err="1">
                    <a:solidFill>
                      <a:srgbClr val="FF0000"/>
                    </a:solidFill>
                    <a:latin typeface="Century Gothic" panose="020B0502020202020204" pitchFamily="34" charset="0"/>
                  </a:rPr>
                  <a:t>reference</a:t>
                </a:r>
                <a:r>
                  <a:rPr lang="fr-FR" sz="1600" dirty="0">
                    <a:latin typeface="Century Gothic" panose="020B0502020202020204" pitchFamily="34" charset="0"/>
                  </a:rPr>
                  <a:t>) </a:t>
                </a:r>
                <a:r>
                  <a:rPr lang="fr-FR" sz="1600" dirty="0" err="1">
                    <a:latin typeface="Century Gothic" panose="020B0502020202020204" pitchFamily="34" charset="0"/>
                  </a:rPr>
                  <a:t>linear</a:t>
                </a:r>
                <a:r>
                  <a:rPr lang="fr-FR" sz="1600" dirty="0">
                    <a:latin typeface="Century Gothic" panose="020B0502020202020204" pitchFamily="34" charset="0"/>
                  </a:rPr>
                  <a:t>  interpolation:</a:t>
                </a:r>
              </a:p>
              <a:p>
                <a:pPr algn="ctr">
                  <a:spcAft>
                    <a:spcPts val="300"/>
                  </a:spcAft>
                </a:pPr>
                <a14:m>
                  <m:oMath xmlns:m="http://schemas.openxmlformats.org/officeDocument/2006/math">
                    <m:r>
                      <a:rPr lang="en-US" sz="12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1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1+((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𝑑𝑒𝑙𝑡𝑎𝐹𝑟𝑎𝑐𝑡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∗(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2−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1)+16)≫5</m:t>
                    </m:r>
                  </m:oMath>
                </a14:m>
                <a:r>
                  <a:rPr lang="fr-FR" sz="1200" dirty="0">
                    <a:latin typeface="Century Gothic" panose="020B0502020202020204" pitchFamily="34" charset="0"/>
                  </a:rPr>
                  <a:t>)</a:t>
                </a:r>
                <a:endParaRPr lang="fr-FR" sz="1600" dirty="0">
                  <a:latin typeface="Century Gothic" panose="020B0502020202020204" pitchFamily="34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87DAD64-36C5-4207-A69B-C4059BD43F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5622" y="2362403"/>
                <a:ext cx="4612879" cy="2039020"/>
              </a:xfrm>
              <a:prstGeom prst="rect">
                <a:avLst/>
              </a:prstGeom>
              <a:blipFill>
                <a:blip r:embed="rId3"/>
                <a:stretch>
                  <a:fillRect l="-2642" t="-3293" b="-38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1271C82B-BEF2-4816-B24C-09F6B4332681}"/>
              </a:ext>
            </a:extLst>
          </p:cNvPr>
          <p:cNvSpPr txBox="1"/>
          <p:nvPr/>
        </p:nvSpPr>
        <p:spPr>
          <a:xfrm>
            <a:off x="471899" y="737656"/>
            <a:ext cx="3398366" cy="28084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Filtering of reference samples: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Reference filtered if: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Luma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 err="1">
                <a:latin typeface="Century Gothic" panose="020B0502020202020204" pitchFamily="34" charset="0"/>
              </a:rPr>
              <a:t>refIdx</a:t>
            </a:r>
            <a:r>
              <a:rPr lang="en-US" sz="1600" dirty="0">
                <a:latin typeface="Century Gothic" panose="020B0502020202020204" pitchFamily="34" charset="0"/>
              </a:rPr>
              <a:t> = 0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 err="1">
                <a:latin typeface="Century Gothic" panose="020B0502020202020204" pitchFamily="34" charset="0"/>
              </a:rPr>
              <a:t>ISPmode</a:t>
            </a:r>
            <a:r>
              <a:rPr lang="en-US" sz="1600" dirty="0">
                <a:latin typeface="Century Gothic" panose="020B0502020202020204" pitchFamily="34" charset="0"/>
              </a:rPr>
              <a:t> = 0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non-MIP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W*H &gt; 32 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rgbClr val="FF0000"/>
                </a:solidFill>
                <a:latin typeface="Century Gothic" panose="020B0502020202020204" pitchFamily="34" charset="0"/>
              </a:rPr>
              <a:t>mode angularity &gt; Th(W,H)</a:t>
            </a:r>
          </a:p>
          <a:p>
            <a:pPr lvl="1"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  <a:latin typeface="Century Gothic" panose="020B0502020202020204" pitchFamily="34" charset="0"/>
              </a:rPr>
              <a:t>(irrespective of if the angle has</a:t>
            </a:r>
          </a:p>
          <a:p>
            <a:pPr lvl="1"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  <a:latin typeface="Century Gothic" panose="020B0502020202020204" pitchFamily="34" charset="0"/>
              </a:rPr>
              <a:t>Integer slope or not)</a:t>
            </a:r>
          </a:p>
        </p:txBody>
      </p:sp>
    </p:spTree>
    <p:extLst>
      <p:ext uri="{BB962C8B-B14F-4D97-AF65-F5344CB8AC3E}">
        <p14:creationId xmlns:p14="http://schemas.microsoft.com/office/powerpoint/2010/main" val="827206138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277DA7-D7F1-41F7-A7BB-BEEEE7B03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summary</a:t>
            </a:r>
            <a:br>
              <a:rPr lang="fr-FR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2E3F394-43FB-4F70-9D87-90DB2CDF3ED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 err="1"/>
              <a:t>Remove</a:t>
            </a:r>
            <a:r>
              <a:rPr lang="fr-FR" dirty="0"/>
              <a:t> a </a:t>
            </a:r>
            <a:r>
              <a:rPr lang="fr-FR" dirty="0" err="1"/>
              <a:t>filter</a:t>
            </a:r>
            <a:r>
              <a:rPr lang="fr-FR" dirty="0"/>
              <a:t> </a:t>
            </a:r>
            <a:r>
              <a:rPr lang="fr-FR" dirty="0" err="1"/>
              <a:t>from</a:t>
            </a:r>
            <a:r>
              <a:rPr lang="fr-FR" dirty="0"/>
              <a:t> the intra </a:t>
            </a:r>
            <a:r>
              <a:rPr lang="fr-FR" dirty="0" err="1"/>
              <a:t>prediction</a:t>
            </a:r>
            <a:r>
              <a:rPr lang="fr-FR" dirty="0"/>
              <a:t> process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 err="1"/>
              <a:t>Reduced</a:t>
            </a:r>
            <a:r>
              <a:rPr lang="fr-FR" dirty="0"/>
              <a:t> intra </a:t>
            </a:r>
            <a:r>
              <a:rPr lang="fr-FR" dirty="0" err="1"/>
              <a:t>prediction</a:t>
            </a:r>
            <a:r>
              <a:rPr lang="fr-FR" dirty="0"/>
              <a:t> process </a:t>
            </a:r>
            <a:r>
              <a:rPr lang="fr-FR" dirty="0" err="1"/>
              <a:t>complexity</a:t>
            </a:r>
            <a:r>
              <a:rPr lang="fr-FR" dirty="0"/>
              <a:t> for </a:t>
            </a:r>
            <a:r>
              <a:rPr lang="fr-FR" dirty="0" err="1"/>
              <a:t>smoothing</a:t>
            </a:r>
            <a:r>
              <a:rPr lang="fr-FR" dirty="0"/>
              <a:t> case (</a:t>
            </a:r>
            <a:r>
              <a:rPr lang="fr-FR" dirty="0" err="1"/>
              <a:t>reduce</a:t>
            </a:r>
            <a:r>
              <a:rPr lang="fr-FR" dirty="0"/>
              <a:t> </a:t>
            </a:r>
            <a:r>
              <a:rPr lang="fr-FR" dirty="0" err="1"/>
              <a:t>number</a:t>
            </a:r>
            <a:r>
              <a:rPr lang="fr-FR" dirty="0"/>
              <a:t> of multiplications by a factor 4)</a:t>
            </a:r>
          </a:p>
          <a:p>
            <a:endParaRPr lang="en-US" dirty="0"/>
          </a:p>
          <a:p>
            <a:r>
              <a:rPr lang="fr-FR" dirty="0" err="1"/>
              <a:t>Simplify</a:t>
            </a:r>
            <a:r>
              <a:rPr lang="fr-FR" dirty="0"/>
              <a:t> </a:t>
            </a:r>
            <a:r>
              <a:rPr lang="fr-FR" dirty="0" err="1"/>
              <a:t>spec</a:t>
            </a:r>
            <a:r>
              <a:rPr lang="fr-FR" dirty="0"/>
              <a:t> </a:t>
            </a:r>
            <a:r>
              <a:rPr lang="fr-FR" dirty="0">
                <a:highlight>
                  <a:srgbClr val="FFFF00"/>
                </a:highlight>
              </a:rPr>
              <a:t>(11 </a:t>
            </a:r>
            <a:r>
              <a:rPr lang="fr-FR" dirty="0" err="1">
                <a:highlight>
                  <a:srgbClr val="FFFF00"/>
                </a:highlight>
              </a:rPr>
              <a:t>lines</a:t>
            </a:r>
            <a:r>
              <a:rPr lang="fr-FR" dirty="0">
                <a:highlight>
                  <a:srgbClr val="FFFF00"/>
                </a:highlight>
              </a:rPr>
              <a:t> </a:t>
            </a:r>
            <a:r>
              <a:rPr lang="fr-FR" dirty="0" err="1">
                <a:highlight>
                  <a:srgbClr val="FFFF00"/>
                </a:highlight>
              </a:rPr>
              <a:t>removed</a:t>
            </a:r>
            <a:r>
              <a:rPr lang="fr-FR" dirty="0">
                <a:highlight>
                  <a:srgbClr val="FFFF00"/>
                </a:highlight>
              </a:rPr>
              <a:t>)</a:t>
            </a:r>
          </a:p>
          <a:p>
            <a:endParaRPr lang="en-US" dirty="0"/>
          </a:p>
          <a:p>
            <a:r>
              <a:rPr lang="en-US" dirty="0"/>
              <a:t>No significant changes in BD-rate ( +0.02% in both AI and RA)</a:t>
            </a:r>
          </a:p>
          <a:p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DD4A5EB-F175-499C-A3C4-78387849E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09B29A-961F-46CF-82A9-A14666CFD3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73989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7F6BFFA-C054-4F1F-B00B-05168A65C31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465E01-ABD3-4269-909F-BABF11B12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5D9E6825-6159-436F-97B7-849D691F43BE}" type="slidenum">
              <a:rPr lang="en-US" smtClean="0"/>
              <a:pPr algn="ctr"/>
              <a:t>3</a:t>
            </a:fld>
            <a:endParaRPr lang="en-US" dirty="0"/>
          </a:p>
        </p:txBody>
      </p:sp>
      <p:sp>
        <p:nvSpPr>
          <p:cNvPr id="61" name="Diamond 60">
            <a:extLst>
              <a:ext uri="{FF2B5EF4-FFF2-40B4-BE49-F238E27FC236}">
                <a16:creationId xmlns:a16="http://schemas.microsoft.com/office/drawing/2014/main" id="{D98FA941-7658-4717-9EA7-132207704522}"/>
              </a:ext>
            </a:extLst>
          </p:cNvPr>
          <p:cNvSpPr/>
          <p:nvPr/>
        </p:nvSpPr>
        <p:spPr>
          <a:xfrm>
            <a:off x="3761193" y="374720"/>
            <a:ext cx="1791375" cy="416215"/>
          </a:xfrm>
          <a:prstGeom prst="diamond">
            <a:avLst/>
          </a:prstGeom>
          <a:ln w="22225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buNone/>
            </a:pPr>
            <a:r>
              <a:rPr lang="fr-FR" sz="1200" b="1" dirty="0">
                <a:latin typeface="Century Gothic" panose="020B0502020202020204" pitchFamily="34" charset="0"/>
              </a:rPr>
              <a:t>condition A?</a:t>
            </a:r>
            <a:endParaRPr lang="en-US" sz="1200" b="1" dirty="0">
              <a:latin typeface="Century Gothic" panose="020B0502020202020204" pitchFamily="34" charset="0"/>
            </a:endParaRPr>
          </a:p>
        </p:txBody>
      </p:sp>
      <p:sp>
        <p:nvSpPr>
          <p:cNvPr id="62" name="Diamond 61">
            <a:extLst>
              <a:ext uri="{FF2B5EF4-FFF2-40B4-BE49-F238E27FC236}">
                <a16:creationId xmlns:a16="http://schemas.microsoft.com/office/drawing/2014/main" id="{2A1CF027-F618-4995-968F-7FC32E5F5BE0}"/>
              </a:ext>
            </a:extLst>
          </p:cNvPr>
          <p:cNvSpPr/>
          <p:nvPr/>
        </p:nvSpPr>
        <p:spPr>
          <a:xfrm>
            <a:off x="1245566" y="1387559"/>
            <a:ext cx="1791375" cy="503056"/>
          </a:xfrm>
          <a:prstGeom prst="diamond">
            <a:avLst/>
          </a:prstGeom>
          <a:ln w="22225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spcAft>
                <a:spcPts val="3750"/>
              </a:spcAft>
              <a:buNone/>
            </a:pPr>
            <a:r>
              <a:rPr lang="fr-FR" sz="1200" b="1" dirty="0" err="1">
                <a:latin typeface="Century Gothic" panose="020B0502020202020204" pitchFamily="34" charset="0"/>
              </a:rPr>
              <a:t>integer</a:t>
            </a:r>
            <a:r>
              <a:rPr lang="fr-FR" sz="1200" b="1" dirty="0">
                <a:latin typeface="Century Gothic" panose="020B0502020202020204" pitchFamily="34" charset="0"/>
              </a:rPr>
              <a:t> </a:t>
            </a:r>
            <a:r>
              <a:rPr lang="fr-FR" sz="1200" b="1" dirty="0" err="1">
                <a:latin typeface="Century Gothic" panose="020B0502020202020204" pitchFamily="34" charset="0"/>
              </a:rPr>
              <a:t>slope</a:t>
            </a:r>
            <a:r>
              <a:rPr lang="fr-FR" sz="1200" b="1" dirty="0">
                <a:latin typeface="Century Gothic" panose="020B0502020202020204" pitchFamily="34" charset="0"/>
              </a:rPr>
              <a:t>?</a:t>
            </a:r>
            <a:endParaRPr lang="en-US" sz="1200" b="1" dirty="0">
              <a:latin typeface="Century Gothic" panose="020B0502020202020204" pitchFamily="34" charset="0"/>
            </a:endParaRPr>
          </a:p>
        </p:txBody>
      </p:sp>
      <p:sp>
        <p:nvSpPr>
          <p:cNvPr id="63" name="Diamond 62">
            <a:extLst>
              <a:ext uri="{FF2B5EF4-FFF2-40B4-BE49-F238E27FC236}">
                <a16:creationId xmlns:a16="http://schemas.microsoft.com/office/drawing/2014/main" id="{8F8C5344-7207-4CBC-B867-DF8AEB3BE6AF}"/>
              </a:ext>
            </a:extLst>
          </p:cNvPr>
          <p:cNvSpPr/>
          <p:nvPr/>
        </p:nvSpPr>
        <p:spPr>
          <a:xfrm>
            <a:off x="6104681" y="1396604"/>
            <a:ext cx="1791375" cy="503056"/>
          </a:xfrm>
          <a:prstGeom prst="diamond">
            <a:avLst/>
          </a:prstGeom>
          <a:ln w="22225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buNone/>
            </a:pPr>
            <a:r>
              <a:rPr lang="fr-FR" sz="1200" b="1" dirty="0" err="1">
                <a:latin typeface="Century Gothic" panose="020B0502020202020204" pitchFamily="34" charset="0"/>
              </a:rPr>
              <a:t>integer</a:t>
            </a:r>
            <a:r>
              <a:rPr lang="fr-FR" sz="1200" b="1" dirty="0">
                <a:latin typeface="Century Gothic" panose="020B0502020202020204" pitchFamily="34" charset="0"/>
              </a:rPr>
              <a:t> </a:t>
            </a:r>
            <a:r>
              <a:rPr lang="fr-FR" sz="1200" b="1" dirty="0" err="1">
                <a:latin typeface="Century Gothic" panose="020B0502020202020204" pitchFamily="34" charset="0"/>
              </a:rPr>
              <a:t>slope</a:t>
            </a:r>
            <a:r>
              <a:rPr lang="fr-FR" sz="1200" b="1" dirty="0">
                <a:latin typeface="Century Gothic" panose="020B0502020202020204" pitchFamily="34" charset="0"/>
              </a:rPr>
              <a:t>?</a:t>
            </a:r>
            <a:endParaRPr lang="en-US" sz="1200" b="1" dirty="0">
              <a:latin typeface="Century Gothic" panose="020B0502020202020204" pitchFamily="34" charset="0"/>
            </a:endParaRPr>
          </a:p>
        </p:txBody>
      </p:sp>
      <p:cxnSp>
        <p:nvCxnSpPr>
          <p:cNvPr id="66" name="Connector: Elbow 65">
            <a:extLst>
              <a:ext uri="{FF2B5EF4-FFF2-40B4-BE49-F238E27FC236}">
                <a16:creationId xmlns:a16="http://schemas.microsoft.com/office/drawing/2014/main" id="{B0BFFF72-33D7-463B-B9D9-7264270A653B}"/>
              </a:ext>
            </a:extLst>
          </p:cNvPr>
          <p:cNvCxnSpPr>
            <a:cxnSpLocks/>
            <a:stCxn id="61" idx="1"/>
            <a:endCxn id="62" idx="0"/>
          </p:cNvCxnSpPr>
          <p:nvPr/>
        </p:nvCxnSpPr>
        <p:spPr>
          <a:xfrm rot="10800000" flipV="1">
            <a:off x="2141255" y="582827"/>
            <a:ext cx="1619939" cy="804731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C82B2A1A-7F1A-441B-97C5-7B98B1CF6AE9}"/>
              </a:ext>
            </a:extLst>
          </p:cNvPr>
          <p:cNvCxnSpPr>
            <a:stCxn id="61" idx="3"/>
            <a:endCxn id="63" idx="0"/>
          </p:cNvCxnSpPr>
          <p:nvPr/>
        </p:nvCxnSpPr>
        <p:spPr>
          <a:xfrm>
            <a:off x="5552568" y="582828"/>
            <a:ext cx="1447801" cy="813776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022977FD-8CEB-45FF-A4A8-63C176060020}"/>
              </a:ext>
            </a:extLst>
          </p:cNvPr>
          <p:cNvCxnSpPr>
            <a:cxnSpLocks/>
            <a:stCxn id="62" idx="1"/>
            <a:endCxn id="25" idx="0"/>
          </p:cNvCxnSpPr>
          <p:nvPr/>
        </p:nvCxnSpPr>
        <p:spPr>
          <a:xfrm rot="10800000" flipV="1">
            <a:off x="708306" y="1639087"/>
            <a:ext cx="537260" cy="517642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or: Elbow 69">
            <a:extLst>
              <a:ext uri="{FF2B5EF4-FFF2-40B4-BE49-F238E27FC236}">
                <a16:creationId xmlns:a16="http://schemas.microsoft.com/office/drawing/2014/main" id="{7CD3F689-4EE2-4096-9FD7-D2DF927ECD22}"/>
              </a:ext>
            </a:extLst>
          </p:cNvPr>
          <p:cNvCxnSpPr>
            <a:cxnSpLocks/>
            <a:stCxn id="63" idx="1"/>
            <a:endCxn id="83" idx="0"/>
          </p:cNvCxnSpPr>
          <p:nvPr/>
        </p:nvCxnSpPr>
        <p:spPr>
          <a:xfrm rot="10800000" flipV="1">
            <a:off x="5493659" y="1648132"/>
            <a:ext cx="611022" cy="1184548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or: Elbow 70">
            <a:extLst>
              <a:ext uri="{FF2B5EF4-FFF2-40B4-BE49-F238E27FC236}">
                <a16:creationId xmlns:a16="http://schemas.microsoft.com/office/drawing/2014/main" id="{25381F29-5BDA-4F07-8B70-4630B453E919}"/>
              </a:ext>
            </a:extLst>
          </p:cNvPr>
          <p:cNvCxnSpPr>
            <a:cxnSpLocks/>
            <a:stCxn id="63" idx="3"/>
            <a:endCxn id="84" idx="0"/>
          </p:cNvCxnSpPr>
          <p:nvPr/>
        </p:nvCxnSpPr>
        <p:spPr>
          <a:xfrm>
            <a:off x="7896056" y="1648132"/>
            <a:ext cx="504825" cy="1184547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272AF14D-CB7B-408F-B9CE-2098FD80975E}"/>
              </a:ext>
            </a:extLst>
          </p:cNvPr>
          <p:cNvSpPr/>
          <p:nvPr/>
        </p:nvSpPr>
        <p:spPr>
          <a:xfrm>
            <a:off x="170186" y="2832680"/>
            <a:ext cx="1076240" cy="276999"/>
          </a:xfrm>
          <a:prstGeom prst="rect">
            <a:avLst/>
          </a:prstGeom>
          <a:ln w="25400">
            <a:solidFill>
              <a:schemeClr val="tx1">
                <a:alpha val="89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fr-FR" sz="1100" b="1" dirty="0">
                <a:latin typeface="Century Gothic" panose="020B0502020202020204" pitchFamily="34" charset="0"/>
              </a:rPr>
              <a:t>copy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825D1F5-4339-4298-8A5A-1A305AD72187}"/>
              </a:ext>
            </a:extLst>
          </p:cNvPr>
          <p:cNvSpPr txBox="1"/>
          <p:nvPr/>
        </p:nvSpPr>
        <p:spPr>
          <a:xfrm>
            <a:off x="3259486" y="331300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yes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360EC5C-8A4F-4544-BB6A-DE3962D7282D}"/>
              </a:ext>
            </a:extLst>
          </p:cNvPr>
          <p:cNvSpPr txBox="1"/>
          <p:nvPr/>
        </p:nvSpPr>
        <p:spPr>
          <a:xfrm>
            <a:off x="2914392" y="1399856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no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64B7111-DC00-4EC5-875D-0838D7BEE9C7}"/>
              </a:ext>
            </a:extLst>
          </p:cNvPr>
          <p:cNvSpPr txBox="1"/>
          <p:nvPr/>
        </p:nvSpPr>
        <p:spPr>
          <a:xfrm>
            <a:off x="5510251" y="331300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no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616B0C1-FD21-4A11-AA06-15C6FF951012}"/>
              </a:ext>
            </a:extLst>
          </p:cNvPr>
          <p:cNvSpPr txBox="1"/>
          <p:nvPr/>
        </p:nvSpPr>
        <p:spPr>
          <a:xfrm>
            <a:off x="5705640" y="1370838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no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F8AA33D-E946-4DA6-A1E1-2DDA547C3B15}"/>
              </a:ext>
            </a:extLst>
          </p:cNvPr>
          <p:cNvSpPr txBox="1"/>
          <p:nvPr/>
        </p:nvSpPr>
        <p:spPr>
          <a:xfrm>
            <a:off x="7862761" y="1370838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yes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8D9BA69F-075C-4BBD-8B4E-8AA5F5A497AD}"/>
              </a:ext>
            </a:extLst>
          </p:cNvPr>
          <p:cNvCxnSpPr>
            <a:cxnSpLocks/>
            <a:stCxn id="62" idx="3"/>
            <a:endCxn id="27" idx="0"/>
          </p:cNvCxnSpPr>
          <p:nvPr/>
        </p:nvCxnSpPr>
        <p:spPr>
          <a:xfrm>
            <a:off x="3036941" y="1639087"/>
            <a:ext cx="1266754" cy="50917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D6E01F91-4086-465A-82CA-C9F428C5A846}"/>
              </a:ext>
            </a:extLst>
          </p:cNvPr>
          <p:cNvSpPr txBox="1"/>
          <p:nvPr/>
        </p:nvSpPr>
        <p:spPr>
          <a:xfrm>
            <a:off x="879985" y="1380509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yes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A56C10B-7310-4BC2-99CB-B26DC9C9895B}"/>
              </a:ext>
            </a:extLst>
          </p:cNvPr>
          <p:cNvSpPr/>
          <p:nvPr/>
        </p:nvSpPr>
        <p:spPr>
          <a:xfrm>
            <a:off x="4955539" y="2832680"/>
            <a:ext cx="1076240" cy="276999"/>
          </a:xfrm>
          <a:prstGeom prst="rect">
            <a:avLst/>
          </a:prstGeom>
          <a:ln w="25400">
            <a:solidFill>
              <a:schemeClr val="tx1">
                <a:alpha val="89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fr-FR" sz="1100" b="1" dirty="0" err="1">
                <a:latin typeface="Century Gothic" panose="020B0502020202020204" pitchFamily="34" charset="0"/>
              </a:rPr>
              <a:t>cubic</a:t>
            </a:r>
            <a:r>
              <a:rPr lang="fr-FR" sz="1100" b="1" dirty="0">
                <a:latin typeface="Century Gothic" panose="020B0502020202020204" pitchFamily="34" charset="0"/>
              </a:rPr>
              <a:t> 4-tap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3B82A0AA-7CAA-47AF-8515-6DFC5781FDFE}"/>
              </a:ext>
            </a:extLst>
          </p:cNvPr>
          <p:cNvSpPr/>
          <p:nvPr/>
        </p:nvSpPr>
        <p:spPr>
          <a:xfrm>
            <a:off x="7862761" y="2832679"/>
            <a:ext cx="1076240" cy="276999"/>
          </a:xfrm>
          <a:prstGeom prst="rect">
            <a:avLst/>
          </a:prstGeom>
          <a:ln w="25400">
            <a:solidFill>
              <a:schemeClr val="tx1">
                <a:alpha val="89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fr-FR" sz="1100" b="1" dirty="0">
                <a:latin typeface="Century Gothic" panose="020B0502020202020204" pitchFamily="34" charset="0"/>
              </a:rPr>
              <a:t>copy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5FFBC10-A80B-4593-AFDC-790C8FBF5F42}"/>
              </a:ext>
            </a:extLst>
          </p:cNvPr>
          <p:cNvSpPr/>
          <p:nvPr/>
        </p:nvSpPr>
        <p:spPr>
          <a:xfrm>
            <a:off x="170186" y="2156729"/>
            <a:ext cx="1076240" cy="276999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buNone/>
            </a:pPr>
            <a:r>
              <a:rPr lang="fr-FR" sz="1100" b="1" dirty="0" err="1">
                <a:latin typeface="Century Gothic" panose="020B0502020202020204" pitchFamily="34" charset="0"/>
              </a:rPr>
              <a:t>Filter</a:t>
            </a:r>
            <a:r>
              <a:rPr lang="fr-FR" sz="1100" b="1" dirty="0">
                <a:latin typeface="Century Gothic" panose="020B0502020202020204" pitchFamily="34" charset="0"/>
              </a:rPr>
              <a:t> </a:t>
            </a:r>
            <a:r>
              <a:rPr lang="fr-FR" sz="1100" b="1" dirty="0" err="1">
                <a:latin typeface="Century Gothic" panose="020B0502020202020204" pitchFamily="34" charset="0"/>
              </a:rPr>
              <a:t>ref</a:t>
            </a:r>
            <a:r>
              <a:rPr lang="fr-FR" sz="1100" b="1" dirty="0">
                <a:latin typeface="Century Gothic" panose="020B0502020202020204" pitchFamily="34" charset="0"/>
              </a:rPr>
              <a:t>.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sp>
        <p:nvSpPr>
          <p:cNvPr id="27" name="Diamond 26">
            <a:extLst>
              <a:ext uri="{FF2B5EF4-FFF2-40B4-BE49-F238E27FC236}">
                <a16:creationId xmlns:a16="http://schemas.microsoft.com/office/drawing/2014/main" id="{3012272A-FA48-46F0-92F6-A1EDA53D8405}"/>
              </a:ext>
            </a:extLst>
          </p:cNvPr>
          <p:cNvSpPr/>
          <p:nvPr/>
        </p:nvSpPr>
        <p:spPr>
          <a:xfrm>
            <a:off x="3408007" y="2148260"/>
            <a:ext cx="1791375" cy="503056"/>
          </a:xfrm>
          <a:prstGeom prst="diamond">
            <a:avLst/>
          </a:prstGeom>
          <a:ln w="22225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spcAft>
                <a:spcPts val="3750"/>
              </a:spcAft>
              <a:buNone/>
            </a:pPr>
            <a:r>
              <a:rPr lang="fr-FR" sz="1200" b="1" dirty="0">
                <a:latin typeface="Century Gothic" panose="020B0502020202020204" pitchFamily="34" charset="0"/>
              </a:rPr>
              <a:t>Condition B?</a:t>
            </a:r>
            <a:endParaRPr lang="en-US" sz="1200" b="1" dirty="0">
              <a:latin typeface="Century Gothic" panose="020B0502020202020204" pitchFamily="34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4972E76-BAB9-4EBF-A9D1-C1A63D500678}"/>
              </a:ext>
            </a:extLst>
          </p:cNvPr>
          <p:cNvCxnSpPr>
            <a:stCxn id="25" idx="2"/>
            <a:endCxn id="72" idx="0"/>
          </p:cNvCxnSpPr>
          <p:nvPr/>
        </p:nvCxnSpPr>
        <p:spPr>
          <a:xfrm>
            <a:off x="708306" y="2433728"/>
            <a:ext cx="0" cy="398952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749530A4-0845-4008-903E-A5A6E37DA147}"/>
              </a:ext>
            </a:extLst>
          </p:cNvPr>
          <p:cNvSpPr/>
          <p:nvPr/>
        </p:nvSpPr>
        <p:spPr>
          <a:xfrm>
            <a:off x="2721366" y="2845367"/>
            <a:ext cx="1076240" cy="276999"/>
          </a:xfrm>
          <a:prstGeom prst="rect">
            <a:avLst/>
          </a:prstGeom>
          <a:ln w="25400">
            <a:solidFill>
              <a:schemeClr val="tx1">
                <a:alpha val="89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fr-FR" sz="1100" b="1" dirty="0" err="1">
                <a:latin typeface="Century Gothic" panose="020B0502020202020204" pitchFamily="34" charset="0"/>
              </a:rPr>
              <a:t>Smooth</a:t>
            </a:r>
            <a:r>
              <a:rPr lang="fr-FR" sz="1100" b="1" dirty="0">
                <a:latin typeface="Century Gothic" panose="020B0502020202020204" pitchFamily="34" charset="0"/>
              </a:rPr>
              <a:t> 4-tap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7A92482D-0083-4C25-90BB-0AF082DB8980}"/>
              </a:ext>
            </a:extLst>
          </p:cNvPr>
          <p:cNvCxnSpPr>
            <a:stCxn id="27" idx="1"/>
            <a:endCxn id="34" idx="0"/>
          </p:cNvCxnSpPr>
          <p:nvPr/>
        </p:nvCxnSpPr>
        <p:spPr>
          <a:xfrm rot="10800000" flipV="1">
            <a:off x="3259487" y="2399787"/>
            <a:ext cx="148521" cy="445579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509C1BBF-F7B2-440E-A14E-ECC89ECF5169}"/>
              </a:ext>
            </a:extLst>
          </p:cNvPr>
          <p:cNvCxnSpPr>
            <a:cxnSpLocks/>
            <a:stCxn id="27" idx="3"/>
            <a:endCxn id="83" idx="0"/>
          </p:cNvCxnSpPr>
          <p:nvPr/>
        </p:nvCxnSpPr>
        <p:spPr>
          <a:xfrm>
            <a:off x="5199382" y="2399788"/>
            <a:ext cx="294277" cy="432892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315ED7F0-6F86-4CA3-B32D-A2A29D118D01}"/>
              </a:ext>
            </a:extLst>
          </p:cNvPr>
          <p:cNvSpPr txBox="1"/>
          <p:nvPr/>
        </p:nvSpPr>
        <p:spPr>
          <a:xfrm>
            <a:off x="2951224" y="2149572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yes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A4B9C9-5873-4ACA-A57E-3DC11BD1C33F}"/>
              </a:ext>
            </a:extLst>
          </p:cNvPr>
          <p:cNvSpPr txBox="1"/>
          <p:nvPr/>
        </p:nvSpPr>
        <p:spPr>
          <a:xfrm>
            <a:off x="4808625" y="2111762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no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93EB299-6339-4BED-952B-A3E1C191D88B}"/>
              </a:ext>
            </a:extLst>
          </p:cNvPr>
          <p:cNvSpPr txBox="1"/>
          <p:nvPr/>
        </p:nvSpPr>
        <p:spPr>
          <a:xfrm>
            <a:off x="14577" y="4227925"/>
            <a:ext cx="3783029" cy="469359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vert="horz" wrap="square" lIns="91440" tIns="91440" rIns="91440" bIns="91440" rtlCol="0">
            <a:spAutoFit/>
          </a:bodyPr>
          <a:lstStyle/>
          <a:p>
            <a:pPr marL="0" lvl="1">
              <a:spcAft>
                <a:spcPts val="300"/>
              </a:spcAft>
            </a:pPr>
            <a:r>
              <a:rPr lang="en-US" sz="800" b="1" dirty="0">
                <a:latin typeface="Century Gothic" panose="020B0502020202020204" pitchFamily="34" charset="0"/>
              </a:rPr>
              <a:t>Cond. A:  </a:t>
            </a:r>
            <a:r>
              <a:rPr lang="en-US" sz="800" dirty="0" err="1">
                <a:latin typeface="Century Gothic" panose="020B0502020202020204" pitchFamily="34" charset="0"/>
              </a:rPr>
              <a:t>Luma</a:t>
            </a:r>
            <a:r>
              <a:rPr lang="en-US" sz="800" dirty="0">
                <a:latin typeface="Century Gothic" panose="020B0502020202020204" pitchFamily="34" charset="0"/>
              </a:rPr>
              <a:t> &amp;&amp; </a:t>
            </a:r>
            <a:r>
              <a:rPr lang="en-US" sz="800" dirty="0" err="1">
                <a:latin typeface="Century Gothic" panose="020B0502020202020204" pitchFamily="34" charset="0"/>
              </a:rPr>
              <a:t>refIdx</a:t>
            </a:r>
            <a:r>
              <a:rPr lang="en-US" sz="800" dirty="0">
                <a:latin typeface="Century Gothic" panose="020B0502020202020204" pitchFamily="34" charset="0"/>
              </a:rPr>
              <a:t> = 0 &amp;&amp; </a:t>
            </a:r>
            <a:r>
              <a:rPr lang="en-US" sz="800" dirty="0" err="1">
                <a:latin typeface="Century Gothic" panose="020B0502020202020204" pitchFamily="34" charset="0"/>
              </a:rPr>
              <a:t>ISPmode</a:t>
            </a:r>
            <a:r>
              <a:rPr lang="en-US" sz="800" dirty="0">
                <a:latin typeface="Century Gothic" panose="020B0502020202020204" pitchFamily="34" charset="0"/>
              </a:rPr>
              <a:t> = 0  &amp;&amp; non-MIP &amp;&amp; W*H &gt; 32 </a:t>
            </a:r>
          </a:p>
          <a:p>
            <a:pPr marL="0" lvl="1">
              <a:spcAft>
                <a:spcPts val="300"/>
              </a:spcAft>
            </a:pPr>
            <a:r>
              <a:rPr lang="en-US" sz="800" b="1" dirty="0">
                <a:latin typeface="Century Gothic" panose="020B0502020202020204" pitchFamily="34" charset="0"/>
              </a:rPr>
              <a:t>Cond. B:  </a:t>
            </a:r>
            <a:r>
              <a:rPr lang="en-US" sz="800" dirty="0">
                <a:latin typeface="Century Gothic" panose="020B0502020202020204" pitchFamily="34" charset="0"/>
              </a:rPr>
              <a:t>mode angularity &gt; Th(W,H)</a:t>
            </a:r>
          </a:p>
        </p:txBody>
      </p:sp>
      <p:sp>
        <p:nvSpPr>
          <p:cNvPr id="31" name="Title 3">
            <a:extLst>
              <a:ext uri="{FF2B5EF4-FFF2-40B4-BE49-F238E27FC236}">
                <a16:creationId xmlns:a16="http://schemas.microsoft.com/office/drawing/2014/main" id="{B6486EDB-9E34-4AB1-8124-2C51095FC07D}"/>
              </a:ext>
            </a:extLst>
          </p:cNvPr>
          <p:cNvSpPr txBox="1">
            <a:spLocks/>
          </p:cNvSpPr>
          <p:nvPr/>
        </p:nvSpPr>
        <p:spPr>
          <a:xfrm>
            <a:off x="198460" y="154539"/>
            <a:ext cx="1556951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VTM-7</a:t>
            </a:r>
            <a:br>
              <a:rPr lang="fr-FR" b="1" dirty="0"/>
            </a:b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9528565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7F6BFFA-C054-4F1F-B00B-05168A65C31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465E01-ABD3-4269-909F-BABF11B12E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5D9E6825-6159-436F-97B7-849D691F43BE}" type="slidenum">
              <a:rPr lang="en-US" smtClean="0"/>
              <a:pPr algn="ctr"/>
              <a:t>4</a:t>
            </a:fld>
            <a:endParaRPr lang="en-US" dirty="0"/>
          </a:p>
        </p:txBody>
      </p:sp>
      <p:sp>
        <p:nvSpPr>
          <p:cNvPr id="61" name="Diamond 60">
            <a:extLst>
              <a:ext uri="{FF2B5EF4-FFF2-40B4-BE49-F238E27FC236}">
                <a16:creationId xmlns:a16="http://schemas.microsoft.com/office/drawing/2014/main" id="{D98FA941-7658-4717-9EA7-132207704522}"/>
              </a:ext>
            </a:extLst>
          </p:cNvPr>
          <p:cNvSpPr/>
          <p:nvPr/>
        </p:nvSpPr>
        <p:spPr>
          <a:xfrm>
            <a:off x="3761193" y="374720"/>
            <a:ext cx="1791375" cy="416215"/>
          </a:xfrm>
          <a:prstGeom prst="diamond">
            <a:avLst/>
          </a:prstGeom>
          <a:ln w="22225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buNone/>
            </a:pPr>
            <a:r>
              <a:rPr lang="fr-FR" sz="1200" b="1" dirty="0">
                <a:latin typeface="Century Gothic" panose="020B0502020202020204" pitchFamily="34" charset="0"/>
              </a:rPr>
              <a:t>condition A&amp;B?</a:t>
            </a:r>
            <a:endParaRPr lang="en-US" sz="1200" b="1" dirty="0">
              <a:latin typeface="Century Gothic" panose="020B0502020202020204" pitchFamily="34" charset="0"/>
            </a:endParaRPr>
          </a:p>
        </p:txBody>
      </p:sp>
      <p:sp>
        <p:nvSpPr>
          <p:cNvPr id="62" name="Diamond 61">
            <a:extLst>
              <a:ext uri="{FF2B5EF4-FFF2-40B4-BE49-F238E27FC236}">
                <a16:creationId xmlns:a16="http://schemas.microsoft.com/office/drawing/2014/main" id="{2A1CF027-F618-4995-968F-7FC32E5F5BE0}"/>
              </a:ext>
            </a:extLst>
          </p:cNvPr>
          <p:cNvSpPr/>
          <p:nvPr/>
        </p:nvSpPr>
        <p:spPr>
          <a:xfrm>
            <a:off x="1245566" y="1387559"/>
            <a:ext cx="1791375" cy="503056"/>
          </a:xfrm>
          <a:prstGeom prst="diamond">
            <a:avLst/>
          </a:prstGeom>
          <a:ln w="22225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spcAft>
                <a:spcPts val="3750"/>
              </a:spcAft>
              <a:buNone/>
            </a:pPr>
            <a:r>
              <a:rPr lang="fr-FR" sz="1200" b="1" dirty="0" err="1">
                <a:latin typeface="Century Gothic" panose="020B0502020202020204" pitchFamily="34" charset="0"/>
              </a:rPr>
              <a:t>integer</a:t>
            </a:r>
            <a:r>
              <a:rPr lang="fr-FR" sz="1200" b="1" dirty="0">
                <a:latin typeface="Century Gothic" panose="020B0502020202020204" pitchFamily="34" charset="0"/>
              </a:rPr>
              <a:t> </a:t>
            </a:r>
            <a:r>
              <a:rPr lang="fr-FR" sz="1200" b="1" dirty="0" err="1">
                <a:latin typeface="Century Gothic" panose="020B0502020202020204" pitchFamily="34" charset="0"/>
              </a:rPr>
              <a:t>slope</a:t>
            </a:r>
            <a:r>
              <a:rPr lang="fr-FR" sz="1200" b="1" dirty="0">
                <a:latin typeface="Century Gothic" panose="020B0502020202020204" pitchFamily="34" charset="0"/>
              </a:rPr>
              <a:t>?</a:t>
            </a:r>
            <a:endParaRPr lang="en-US" sz="1200" b="1" dirty="0">
              <a:latin typeface="Century Gothic" panose="020B0502020202020204" pitchFamily="34" charset="0"/>
            </a:endParaRPr>
          </a:p>
        </p:txBody>
      </p:sp>
      <p:sp>
        <p:nvSpPr>
          <p:cNvPr id="63" name="Diamond 62">
            <a:extLst>
              <a:ext uri="{FF2B5EF4-FFF2-40B4-BE49-F238E27FC236}">
                <a16:creationId xmlns:a16="http://schemas.microsoft.com/office/drawing/2014/main" id="{8F8C5344-7207-4CBC-B867-DF8AEB3BE6AF}"/>
              </a:ext>
            </a:extLst>
          </p:cNvPr>
          <p:cNvSpPr/>
          <p:nvPr/>
        </p:nvSpPr>
        <p:spPr>
          <a:xfrm>
            <a:off x="6104681" y="1396604"/>
            <a:ext cx="1791375" cy="503056"/>
          </a:xfrm>
          <a:prstGeom prst="diamond">
            <a:avLst/>
          </a:prstGeom>
          <a:ln w="22225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buNone/>
            </a:pPr>
            <a:r>
              <a:rPr lang="fr-FR" sz="1200" b="1" dirty="0" err="1">
                <a:latin typeface="Century Gothic" panose="020B0502020202020204" pitchFamily="34" charset="0"/>
              </a:rPr>
              <a:t>integer</a:t>
            </a:r>
            <a:r>
              <a:rPr lang="fr-FR" sz="1200" b="1" dirty="0">
                <a:latin typeface="Century Gothic" panose="020B0502020202020204" pitchFamily="34" charset="0"/>
              </a:rPr>
              <a:t> </a:t>
            </a:r>
            <a:r>
              <a:rPr lang="fr-FR" sz="1200" b="1" dirty="0" err="1">
                <a:latin typeface="Century Gothic" panose="020B0502020202020204" pitchFamily="34" charset="0"/>
              </a:rPr>
              <a:t>slope</a:t>
            </a:r>
            <a:r>
              <a:rPr lang="fr-FR" sz="1200" b="1" dirty="0">
                <a:latin typeface="Century Gothic" panose="020B0502020202020204" pitchFamily="34" charset="0"/>
              </a:rPr>
              <a:t>?</a:t>
            </a:r>
            <a:endParaRPr lang="en-US" sz="1200" b="1" dirty="0">
              <a:latin typeface="Century Gothic" panose="020B050202020202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EDB0439-5AB6-4AE0-AAE9-46F98EB0B9ED}"/>
              </a:ext>
            </a:extLst>
          </p:cNvPr>
          <p:cNvSpPr/>
          <p:nvPr/>
        </p:nvSpPr>
        <p:spPr>
          <a:xfrm>
            <a:off x="1608160" y="886042"/>
            <a:ext cx="1076240" cy="276999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buNone/>
            </a:pPr>
            <a:r>
              <a:rPr lang="fr-FR" sz="1100" b="1" dirty="0" err="1">
                <a:latin typeface="Century Gothic" panose="020B0502020202020204" pitchFamily="34" charset="0"/>
              </a:rPr>
              <a:t>Filter</a:t>
            </a:r>
            <a:r>
              <a:rPr lang="fr-FR" sz="1100" b="1" dirty="0">
                <a:latin typeface="Century Gothic" panose="020B0502020202020204" pitchFamily="34" charset="0"/>
              </a:rPr>
              <a:t> </a:t>
            </a:r>
            <a:r>
              <a:rPr lang="fr-FR" sz="1100" b="1" dirty="0" err="1">
                <a:latin typeface="Century Gothic" panose="020B0502020202020204" pitchFamily="34" charset="0"/>
              </a:rPr>
              <a:t>ref</a:t>
            </a:r>
            <a:r>
              <a:rPr lang="fr-FR" sz="1100" b="1" dirty="0">
                <a:latin typeface="Century Gothic" panose="020B0502020202020204" pitchFamily="34" charset="0"/>
              </a:rPr>
              <a:t>.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cxnSp>
        <p:nvCxnSpPr>
          <p:cNvPr id="66" name="Connector: Elbow 65">
            <a:extLst>
              <a:ext uri="{FF2B5EF4-FFF2-40B4-BE49-F238E27FC236}">
                <a16:creationId xmlns:a16="http://schemas.microsoft.com/office/drawing/2014/main" id="{B0BFFF72-33D7-463B-B9D9-7264270A653B}"/>
              </a:ext>
            </a:extLst>
          </p:cNvPr>
          <p:cNvCxnSpPr>
            <a:cxnSpLocks/>
            <a:stCxn id="61" idx="1"/>
            <a:endCxn id="64" idx="0"/>
          </p:cNvCxnSpPr>
          <p:nvPr/>
        </p:nvCxnSpPr>
        <p:spPr>
          <a:xfrm rot="10800000" flipV="1">
            <a:off x="2146281" y="582828"/>
            <a:ext cx="1614913" cy="303214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C82B2A1A-7F1A-441B-97C5-7B98B1CF6AE9}"/>
              </a:ext>
            </a:extLst>
          </p:cNvPr>
          <p:cNvCxnSpPr>
            <a:stCxn id="61" idx="3"/>
            <a:endCxn id="63" idx="0"/>
          </p:cNvCxnSpPr>
          <p:nvPr/>
        </p:nvCxnSpPr>
        <p:spPr>
          <a:xfrm>
            <a:off x="5552568" y="582828"/>
            <a:ext cx="1447801" cy="813776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022977FD-8CEB-45FF-A4A8-63C176060020}"/>
              </a:ext>
            </a:extLst>
          </p:cNvPr>
          <p:cNvCxnSpPr>
            <a:cxnSpLocks/>
            <a:stCxn id="62" idx="1"/>
            <a:endCxn id="25" idx="0"/>
          </p:cNvCxnSpPr>
          <p:nvPr/>
        </p:nvCxnSpPr>
        <p:spPr>
          <a:xfrm rot="10800000" flipV="1">
            <a:off x="708306" y="1639086"/>
            <a:ext cx="537260" cy="119359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or: Elbow 69">
            <a:extLst>
              <a:ext uri="{FF2B5EF4-FFF2-40B4-BE49-F238E27FC236}">
                <a16:creationId xmlns:a16="http://schemas.microsoft.com/office/drawing/2014/main" id="{7CD3F689-4EE2-4096-9FD7-D2DF927ECD22}"/>
              </a:ext>
            </a:extLst>
          </p:cNvPr>
          <p:cNvCxnSpPr>
            <a:cxnSpLocks/>
            <a:stCxn id="63" idx="1"/>
            <a:endCxn id="26" idx="0"/>
          </p:cNvCxnSpPr>
          <p:nvPr/>
        </p:nvCxnSpPr>
        <p:spPr>
          <a:xfrm rot="10800000" flipV="1">
            <a:off x="5493659" y="1648132"/>
            <a:ext cx="611022" cy="1184548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or: Elbow 70">
            <a:extLst>
              <a:ext uri="{FF2B5EF4-FFF2-40B4-BE49-F238E27FC236}">
                <a16:creationId xmlns:a16="http://schemas.microsoft.com/office/drawing/2014/main" id="{25381F29-5BDA-4F07-8B70-4630B453E919}"/>
              </a:ext>
            </a:extLst>
          </p:cNvPr>
          <p:cNvCxnSpPr>
            <a:cxnSpLocks/>
            <a:stCxn id="63" idx="3"/>
            <a:endCxn id="27" idx="0"/>
          </p:cNvCxnSpPr>
          <p:nvPr/>
        </p:nvCxnSpPr>
        <p:spPr>
          <a:xfrm>
            <a:off x="7896056" y="1648132"/>
            <a:ext cx="504825" cy="1184547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369F95EF-1A87-433C-B75F-EAF77B6FE504}"/>
              </a:ext>
            </a:extLst>
          </p:cNvPr>
          <p:cNvCxnSpPr>
            <a:cxnSpLocks/>
            <a:stCxn id="64" idx="2"/>
            <a:endCxn id="62" idx="0"/>
          </p:cNvCxnSpPr>
          <p:nvPr/>
        </p:nvCxnSpPr>
        <p:spPr>
          <a:xfrm flipH="1">
            <a:off x="2141254" y="1163041"/>
            <a:ext cx="5026" cy="22451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9825D1F5-4339-4298-8A5A-1A305AD72187}"/>
              </a:ext>
            </a:extLst>
          </p:cNvPr>
          <p:cNvSpPr txBox="1"/>
          <p:nvPr/>
        </p:nvSpPr>
        <p:spPr>
          <a:xfrm>
            <a:off x="3259486" y="331300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yes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360EC5C-8A4F-4544-BB6A-DE3962D7282D}"/>
              </a:ext>
            </a:extLst>
          </p:cNvPr>
          <p:cNvSpPr txBox="1"/>
          <p:nvPr/>
        </p:nvSpPr>
        <p:spPr>
          <a:xfrm>
            <a:off x="2914392" y="1399856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no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64B7111-DC00-4EC5-875D-0838D7BEE9C7}"/>
              </a:ext>
            </a:extLst>
          </p:cNvPr>
          <p:cNvSpPr txBox="1"/>
          <p:nvPr/>
        </p:nvSpPr>
        <p:spPr>
          <a:xfrm>
            <a:off x="5510251" y="331300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no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616B0C1-FD21-4A11-AA06-15C6FF951012}"/>
              </a:ext>
            </a:extLst>
          </p:cNvPr>
          <p:cNvSpPr txBox="1"/>
          <p:nvPr/>
        </p:nvSpPr>
        <p:spPr>
          <a:xfrm>
            <a:off x="5705640" y="1370838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no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F8AA33D-E946-4DA6-A1E1-2DDA547C3B15}"/>
              </a:ext>
            </a:extLst>
          </p:cNvPr>
          <p:cNvSpPr txBox="1"/>
          <p:nvPr/>
        </p:nvSpPr>
        <p:spPr>
          <a:xfrm>
            <a:off x="7862761" y="1370838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yes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cxnSp>
        <p:nvCxnSpPr>
          <p:cNvPr id="81" name="Connector: Elbow 80">
            <a:extLst>
              <a:ext uri="{FF2B5EF4-FFF2-40B4-BE49-F238E27FC236}">
                <a16:creationId xmlns:a16="http://schemas.microsoft.com/office/drawing/2014/main" id="{8D9BA69F-075C-4BBD-8B4E-8AA5F5A497AD}"/>
              </a:ext>
            </a:extLst>
          </p:cNvPr>
          <p:cNvCxnSpPr>
            <a:cxnSpLocks/>
            <a:stCxn id="62" idx="3"/>
            <a:endCxn id="28" idx="0"/>
          </p:cNvCxnSpPr>
          <p:nvPr/>
        </p:nvCxnSpPr>
        <p:spPr>
          <a:xfrm>
            <a:off x="3036941" y="1639087"/>
            <a:ext cx="222545" cy="1206280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D6E01F91-4086-465A-82CA-C9F428C5A846}"/>
              </a:ext>
            </a:extLst>
          </p:cNvPr>
          <p:cNvSpPr txBox="1"/>
          <p:nvPr/>
        </p:nvSpPr>
        <p:spPr>
          <a:xfrm>
            <a:off x="879985" y="1380509"/>
            <a:ext cx="501707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b="1" dirty="0">
                <a:latin typeface="Century Gothic" panose="020B0502020202020204" pitchFamily="34" charset="0"/>
              </a:rPr>
              <a:t>yes</a:t>
            </a:r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5ACEBA-5930-4A16-AAD1-D2EDD27CCC0D}"/>
              </a:ext>
            </a:extLst>
          </p:cNvPr>
          <p:cNvSpPr/>
          <p:nvPr/>
        </p:nvSpPr>
        <p:spPr>
          <a:xfrm>
            <a:off x="170186" y="2832680"/>
            <a:ext cx="1076240" cy="276999"/>
          </a:xfrm>
          <a:prstGeom prst="rect">
            <a:avLst/>
          </a:prstGeom>
          <a:ln w="25400">
            <a:solidFill>
              <a:schemeClr val="tx1">
                <a:alpha val="89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fr-FR" sz="1100" b="1" dirty="0">
                <a:latin typeface="Century Gothic" panose="020B0502020202020204" pitchFamily="34" charset="0"/>
              </a:rPr>
              <a:t>copy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ED3BB5C-A113-4295-A0C2-3CD625BD50F8}"/>
              </a:ext>
            </a:extLst>
          </p:cNvPr>
          <p:cNvSpPr/>
          <p:nvPr/>
        </p:nvSpPr>
        <p:spPr>
          <a:xfrm>
            <a:off x="4955539" y="2832680"/>
            <a:ext cx="1076240" cy="276999"/>
          </a:xfrm>
          <a:prstGeom prst="rect">
            <a:avLst/>
          </a:prstGeom>
          <a:ln w="25400">
            <a:solidFill>
              <a:schemeClr val="tx1">
                <a:alpha val="89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fr-FR" sz="1100" b="1" dirty="0" err="1">
                <a:latin typeface="Century Gothic" panose="020B0502020202020204" pitchFamily="34" charset="0"/>
              </a:rPr>
              <a:t>cubic</a:t>
            </a:r>
            <a:r>
              <a:rPr lang="fr-FR" sz="1100" b="1" dirty="0">
                <a:latin typeface="Century Gothic" panose="020B0502020202020204" pitchFamily="34" charset="0"/>
              </a:rPr>
              <a:t> 4-tap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88F178B-6B67-4942-9B53-A92E72CBA0F4}"/>
              </a:ext>
            </a:extLst>
          </p:cNvPr>
          <p:cNvSpPr/>
          <p:nvPr/>
        </p:nvSpPr>
        <p:spPr>
          <a:xfrm>
            <a:off x="7862761" y="2832679"/>
            <a:ext cx="1076240" cy="276999"/>
          </a:xfrm>
          <a:prstGeom prst="rect">
            <a:avLst/>
          </a:prstGeom>
          <a:ln w="25400">
            <a:solidFill>
              <a:schemeClr val="tx1">
                <a:alpha val="89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fr-FR" sz="1100" b="1" dirty="0">
                <a:latin typeface="Century Gothic" panose="020B0502020202020204" pitchFamily="34" charset="0"/>
              </a:rPr>
              <a:t>copy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06BB008-441A-4302-83D4-D55DA540F804}"/>
              </a:ext>
            </a:extLst>
          </p:cNvPr>
          <p:cNvSpPr/>
          <p:nvPr/>
        </p:nvSpPr>
        <p:spPr>
          <a:xfrm>
            <a:off x="2721366" y="2845367"/>
            <a:ext cx="1076240" cy="276999"/>
          </a:xfrm>
          <a:prstGeom prst="rect">
            <a:avLst/>
          </a:prstGeom>
          <a:ln w="25400">
            <a:solidFill>
              <a:schemeClr val="tx1">
                <a:alpha val="89000"/>
              </a:schemeClr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indent="0" algn="ctr">
              <a:buNone/>
            </a:pPr>
            <a:r>
              <a:rPr lang="fr-FR" sz="1100" b="1" dirty="0" err="1">
                <a:latin typeface="Century Gothic" panose="020B0502020202020204" pitchFamily="34" charset="0"/>
              </a:rPr>
              <a:t>linear</a:t>
            </a:r>
            <a:r>
              <a:rPr lang="fr-FR" sz="1100" b="1" dirty="0">
                <a:latin typeface="Century Gothic" panose="020B0502020202020204" pitchFamily="34" charset="0"/>
              </a:rPr>
              <a:t> </a:t>
            </a:r>
            <a:r>
              <a:rPr lang="fr-FR" sz="1100" b="1" dirty="0" err="1">
                <a:latin typeface="Century Gothic" panose="020B0502020202020204" pitchFamily="34" charset="0"/>
              </a:rPr>
              <a:t>filter</a:t>
            </a:r>
            <a:endParaRPr lang="en-US" sz="1100" b="1" dirty="0">
              <a:latin typeface="Century Gothic" panose="020B0502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1B894C-01A2-42D6-BBC7-C478C46B771E}"/>
              </a:ext>
            </a:extLst>
          </p:cNvPr>
          <p:cNvSpPr txBox="1"/>
          <p:nvPr/>
        </p:nvSpPr>
        <p:spPr>
          <a:xfrm>
            <a:off x="14577" y="4227925"/>
            <a:ext cx="3783029" cy="469359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vert="horz" wrap="square" lIns="91440" tIns="91440" rIns="91440" bIns="91440" rtlCol="0">
            <a:spAutoFit/>
          </a:bodyPr>
          <a:lstStyle/>
          <a:p>
            <a:pPr marL="0" lvl="1">
              <a:spcAft>
                <a:spcPts val="300"/>
              </a:spcAft>
            </a:pPr>
            <a:r>
              <a:rPr lang="en-US" sz="800" b="1" dirty="0">
                <a:latin typeface="Century Gothic" panose="020B0502020202020204" pitchFamily="34" charset="0"/>
              </a:rPr>
              <a:t>Cond. A:  </a:t>
            </a:r>
            <a:r>
              <a:rPr lang="en-US" sz="800" dirty="0" err="1">
                <a:latin typeface="Century Gothic" panose="020B0502020202020204" pitchFamily="34" charset="0"/>
              </a:rPr>
              <a:t>Luma</a:t>
            </a:r>
            <a:r>
              <a:rPr lang="en-US" sz="800" dirty="0">
                <a:latin typeface="Century Gothic" panose="020B0502020202020204" pitchFamily="34" charset="0"/>
              </a:rPr>
              <a:t> &amp;&amp; </a:t>
            </a:r>
            <a:r>
              <a:rPr lang="en-US" sz="800" dirty="0" err="1">
                <a:latin typeface="Century Gothic" panose="020B0502020202020204" pitchFamily="34" charset="0"/>
              </a:rPr>
              <a:t>refIdx</a:t>
            </a:r>
            <a:r>
              <a:rPr lang="en-US" sz="800" dirty="0">
                <a:latin typeface="Century Gothic" panose="020B0502020202020204" pitchFamily="34" charset="0"/>
              </a:rPr>
              <a:t> = 0 &amp;&amp; </a:t>
            </a:r>
            <a:r>
              <a:rPr lang="en-US" sz="800" dirty="0" err="1">
                <a:latin typeface="Century Gothic" panose="020B0502020202020204" pitchFamily="34" charset="0"/>
              </a:rPr>
              <a:t>ISPmode</a:t>
            </a:r>
            <a:r>
              <a:rPr lang="en-US" sz="800" dirty="0">
                <a:latin typeface="Century Gothic" panose="020B0502020202020204" pitchFamily="34" charset="0"/>
              </a:rPr>
              <a:t> = 0  &amp;&amp; non-MIP &amp;&amp; W*H &gt; 32 </a:t>
            </a:r>
          </a:p>
          <a:p>
            <a:pPr marL="0" lvl="1">
              <a:spcAft>
                <a:spcPts val="300"/>
              </a:spcAft>
            </a:pPr>
            <a:r>
              <a:rPr lang="en-US" sz="800" b="1" dirty="0">
                <a:latin typeface="Century Gothic" panose="020B0502020202020204" pitchFamily="34" charset="0"/>
              </a:rPr>
              <a:t>Cond. B:  </a:t>
            </a:r>
            <a:r>
              <a:rPr lang="en-US" sz="800" dirty="0">
                <a:latin typeface="Century Gothic" panose="020B0502020202020204" pitchFamily="34" charset="0"/>
              </a:rPr>
              <a:t>mode angularity &gt; Th(W,H)</a:t>
            </a:r>
          </a:p>
        </p:txBody>
      </p:sp>
      <p:sp>
        <p:nvSpPr>
          <p:cNvPr id="29" name="Title 3">
            <a:extLst>
              <a:ext uri="{FF2B5EF4-FFF2-40B4-BE49-F238E27FC236}">
                <a16:creationId xmlns:a16="http://schemas.microsoft.com/office/drawing/2014/main" id="{D3827F0E-A30A-4E62-B6E4-DCED676F2B26}"/>
              </a:ext>
            </a:extLst>
          </p:cNvPr>
          <p:cNvSpPr txBox="1">
            <a:spLocks/>
          </p:cNvSpPr>
          <p:nvPr/>
        </p:nvSpPr>
        <p:spPr>
          <a:xfrm>
            <a:off x="198460" y="154539"/>
            <a:ext cx="1613225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Proposal</a:t>
            </a:r>
            <a:br>
              <a:rPr lang="fr-FR" b="1" dirty="0"/>
            </a:b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5938734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25280F-9F88-46EB-B8C5-7C4B0BE13B7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0837298-A355-44AE-82C6-93DE12320D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BF9A4A1D-5D41-45CF-BD5D-2B59120774D5}"/>
              </a:ext>
            </a:extLst>
          </p:cNvPr>
          <p:cNvSpPr txBox="1">
            <a:spLocks/>
          </p:cNvSpPr>
          <p:nvPr/>
        </p:nvSpPr>
        <p:spPr>
          <a:xfrm>
            <a:off x="2470093" y="285022"/>
            <a:ext cx="3751353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latin typeface="Century Gothic" panose="020B0502020202020204" pitchFamily="34" charset="0"/>
                <a:cs typeface="Calibri"/>
              </a:rPr>
              <a:t>Complexity analysis</a:t>
            </a:r>
            <a:endParaRPr lang="fr-FR" sz="2800" b="1" dirty="0">
              <a:latin typeface="Century Gothic" panose="020B0502020202020204" pitchFamily="34" charset="0"/>
              <a:cs typeface="Calibri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11ADB7F-45E1-41B6-806E-9E34636B2F7B}"/>
              </a:ext>
            </a:extLst>
          </p:cNvPr>
          <p:cNvGraphicFramePr>
            <a:graphicFrameLocks noGrp="1"/>
          </p:cNvGraphicFramePr>
          <p:nvPr/>
        </p:nvGraphicFramePr>
        <p:xfrm>
          <a:off x="648878" y="1942150"/>
          <a:ext cx="8020299" cy="12161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8957">
                  <a:extLst>
                    <a:ext uri="{9D8B030D-6E8A-4147-A177-3AD203B41FA5}">
                      <a16:colId xmlns:a16="http://schemas.microsoft.com/office/drawing/2014/main" val="1920458768"/>
                    </a:ext>
                  </a:extLst>
                </a:gridCol>
                <a:gridCol w="1140717">
                  <a:extLst>
                    <a:ext uri="{9D8B030D-6E8A-4147-A177-3AD203B41FA5}">
                      <a16:colId xmlns:a16="http://schemas.microsoft.com/office/drawing/2014/main" val="1371677239"/>
                    </a:ext>
                  </a:extLst>
                </a:gridCol>
                <a:gridCol w="752638">
                  <a:extLst>
                    <a:ext uri="{9D8B030D-6E8A-4147-A177-3AD203B41FA5}">
                      <a16:colId xmlns:a16="http://schemas.microsoft.com/office/drawing/2014/main" val="1996804724"/>
                    </a:ext>
                  </a:extLst>
                </a:gridCol>
                <a:gridCol w="752638">
                  <a:extLst>
                    <a:ext uri="{9D8B030D-6E8A-4147-A177-3AD203B41FA5}">
                      <a16:colId xmlns:a16="http://schemas.microsoft.com/office/drawing/2014/main" val="660856706"/>
                    </a:ext>
                  </a:extLst>
                </a:gridCol>
                <a:gridCol w="752638">
                  <a:extLst>
                    <a:ext uri="{9D8B030D-6E8A-4147-A177-3AD203B41FA5}">
                      <a16:colId xmlns:a16="http://schemas.microsoft.com/office/drawing/2014/main" val="3958892301"/>
                    </a:ext>
                  </a:extLst>
                </a:gridCol>
                <a:gridCol w="1234797">
                  <a:extLst>
                    <a:ext uri="{9D8B030D-6E8A-4147-A177-3AD203B41FA5}">
                      <a16:colId xmlns:a16="http://schemas.microsoft.com/office/drawing/2014/main" val="1831629687"/>
                    </a:ext>
                  </a:extLst>
                </a:gridCol>
                <a:gridCol w="752638">
                  <a:extLst>
                    <a:ext uri="{9D8B030D-6E8A-4147-A177-3AD203B41FA5}">
                      <a16:colId xmlns:a16="http://schemas.microsoft.com/office/drawing/2014/main" val="3357017399"/>
                    </a:ext>
                  </a:extLst>
                </a:gridCol>
                <a:gridCol w="752638">
                  <a:extLst>
                    <a:ext uri="{9D8B030D-6E8A-4147-A177-3AD203B41FA5}">
                      <a16:colId xmlns:a16="http://schemas.microsoft.com/office/drawing/2014/main" val="397257989"/>
                    </a:ext>
                  </a:extLst>
                </a:gridCol>
                <a:gridCol w="752638">
                  <a:extLst>
                    <a:ext uri="{9D8B030D-6E8A-4147-A177-3AD203B41FA5}">
                      <a16:colId xmlns:a16="http://schemas.microsoft.com/office/drawing/2014/main" val="2244467289"/>
                    </a:ext>
                  </a:extLst>
                </a:gridCol>
              </a:tblGrid>
              <a:tr h="24652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VTM 7.0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Proposal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5915602"/>
                  </a:ext>
                </a:extLst>
              </a:tr>
              <a:tr h="24652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effectLst/>
                        </a:rPr>
                        <a:t>formula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8*8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16*16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32*32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effectLst/>
                        </a:rPr>
                        <a:t>formula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8*8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16*16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32*32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213677557"/>
                  </a:ext>
                </a:extLst>
              </a:tr>
              <a:tr h="238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mult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effectLst/>
                        </a:rPr>
                        <a:t>4*h*w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256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1024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4096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h*w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64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256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1024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05685720"/>
                  </a:ext>
                </a:extLst>
              </a:tr>
              <a:tr h="2383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>
                          <a:effectLst/>
                        </a:rPr>
                        <a:t>add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0" u="none" strike="noStrike">
                          <a:effectLst/>
                        </a:rPr>
                        <a:t>4*h*w+3*x</a:t>
                      </a:r>
                      <a:endParaRPr lang="pl-PL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280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1072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4192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u="none" strike="noStrike">
                          <a:effectLst/>
                        </a:rPr>
                        <a:t>6*(h+w)+3*h*w</a:t>
                      </a:r>
                      <a:endParaRPr lang="pl-PL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288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960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3456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991617648"/>
                  </a:ext>
                </a:extLst>
              </a:tr>
              <a:tr h="24652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shift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>
                          <a:effectLst/>
                        </a:rPr>
                        <a:t>h*w+4*x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96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320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1152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0" u="none" strike="noStrike">
                          <a:effectLst/>
                        </a:rPr>
                        <a:t>4*(h+w)+h*w</a:t>
                      </a:r>
                      <a:endParaRPr lang="pl-PL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128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>
                          <a:effectLst/>
                        </a:rPr>
                        <a:t>384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u="none" strike="noStrike" dirty="0">
                          <a:effectLst/>
                        </a:rPr>
                        <a:t>1280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0034763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2043E87-7664-415F-8761-FEC08F1AA590}"/>
              </a:ext>
            </a:extLst>
          </p:cNvPr>
          <p:cNvSpPr txBox="1"/>
          <p:nvPr/>
        </p:nvSpPr>
        <p:spPr>
          <a:xfrm>
            <a:off x="477430" y="4345423"/>
            <a:ext cx="2225984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600" dirty="0">
                <a:latin typeface="Century Gothic" panose="020B0502020202020204" pitchFamily="34" charset="0"/>
              </a:rPr>
              <a:t>(*) x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either</a:t>
            </a:r>
            <a:r>
              <a:rPr lang="fr-FR" sz="1600" dirty="0">
                <a:latin typeface="Century Gothic" panose="020B0502020202020204" pitchFamily="34" charset="0"/>
              </a:rPr>
              <a:t> h or w</a:t>
            </a:r>
            <a:endParaRPr lang="en-US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47633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1F513D9-3264-419B-886E-6E0C40931F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BA64F-848B-4408-9ED1-4C70F4CF7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5" name="Title 2">
            <a:extLst>
              <a:ext uri="{FF2B5EF4-FFF2-40B4-BE49-F238E27FC236}">
                <a16:creationId xmlns:a16="http://schemas.microsoft.com/office/drawing/2014/main" id="{42DA165F-77D5-4BC3-93C3-F2850A85160D}"/>
              </a:ext>
            </a:extLst>
          </p:cNvPr>
          <p:cNvSpPr txBox="1">
            <a:spLocks/>
          </p:cNvSpPr>
          <p:nvPr/>
        </p:nvSpPr>
        <p:spPr>
          <a:xfrm>
            <a:off x="3124200" y="266036"/>
            <a:ext cx="3259605" cy="631786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latin typeface="Century Gothic" panose="020B0502020202020204" pitchFamily="34" charset="0"/>
                <a:cs typeface="Calibri"/>
              </a:rPr>
              <a:t>Simulation Results</a:t>
            </a:r>
            <a:endParaRPr lang="fr-FR" sz="2800" b="1" dirty="0">
              <a:latin typeface="Century Gothic" panose="020B0502020202020204" pitchFamily="34" charset="0"/>
              <a:cs typeface="Calibri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2DE84C8-345B-4979-B578-D6EA8B96E3BF}"/>
              </a:ext>
            </a:extLst>
          </p:cNvPr>
          <p:cNvSpPr txBox="1"/>
          <p:nvPr/>
        </p:nvSpPr>
        <p:spPr>
          <a:xfrm>
            <a:off x="3513261" y="3816933"/>
            <a:ext cx="1867499" cy="43088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2800" dirty="0">
                <a:latin typeface="Century Gothic" panose="020B0502020202020204" pitchFamily="34" charset="0"/>
              </a:rPr>
              <a:t>Thank you!</a:t>
            </a:r>
            <a:endParaRPr lang="fr-FR" sz="2800" dirty="0">
              <a:latin typeface="Century Gothic" panose="020B0502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501D30-EACE-4F9D-ADA7-320933FEB1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380645"/>
              </p:ext>
            </p:extLst>
          </p:nvPr>
        </p:nvGraphicFramePr>
        <p:xfrm>
          <a:off x="344476" y="1173728"/>
          <a:ext cx="4102534" cy="2032135"/>
        </p:xfrm>
        <a:graphic>
          <a:graphicData uri="http://schemas.openxmlformats.org/drawingml/2006/table">
            <a:tbl>
              <a:tblPr/>
              <a:tblGrid>
                <a:gridCol w="969474">
                  <a:extLst>
                    <a:ext uri="{9D8B030D-6E8A-4147-A177-3AD203B41FA5}">
                      <a16:colId xmlns:a16="http://schemas.microsoft.com/office/drawing/2014/main" val="3138605890"/>
                    </a:ext>
                  </a:extLst>
                </a:gridCol>
                <a:gridCol w="626612">
                  <a:extLst>
                    <a:ext uri="{9D8B030D-6E8A-4147-A177-3AD203B41FA5}">
                      <a16:colId xmlns:a16="http://schemas.microsoft.com/office/drawing/2014/main" val="2321607220"/>
                    </a:ext>
                  </a:extLst>
                </a:gridCol>
                <a:gridCol w="626612">
                  <a:extLst>
                    <a:ext uri="{9D8B030D-6E8A-4147-A177-3AD203B41FA5}">
                      <a16:colId xmlns:a16="http://schemas.microsoft.com/office/drawing/2014/main" val="205211006"/>
                    </a:ext>
                  </a:extLst>
                </a:gridCol>
                <a:gridCol w="626612">
                  <a:extLst>
                    <a:ext uri="{9D8B030D-6E8A-4147-A177-3AD203B41FA5}">
                      <a16:colId xmlns:a16="http://schemas.microsoft.com/office/drawing/2014/main" val="3834209880"/>
                    </a:ext>
                  </a:extLst>
                </a:gridCol>
                <a:gridCol w="626612">
                  <a:extLst>
                    <a:ext uri="{9D8B030D-6E8A-4147-A177-3AD203B41FA5}">
                      <a16:colId xmlns:a16="http://schemas.microsoft.com/office/drawing/2014/main" val="2829955549"/>
                    </a:ext>
                  </a:extLst>
                </a:gridCol>
                <a:gridCol w="626612">
                  <a:extLst>
                    <a:ext uri="{9D8B030D-6E8A-4147-A177-3AD203B41FA5}">
                      <a16:colId xmlns:a16="http://schemas.microsoft.com/office/drawing/2014/main" val="848130790"/>
                    </a:ext>
                  </a:extLst>
                </a:gridCol>
              </a:tblGrid>
              <a:tr h="294317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140565"/>
                  </a:ext>
                </a:extLst>
              </a:tr>
              <a:tr h="294317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7110296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4593288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9681114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4925873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0927074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512396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3416719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9176340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840512"/>
                  </a:ext>
                </a:extLst>
              </a:tr>
              <a:tr h="16038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794565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CB54A9D-7436-412B-9B21-26FAA1BFE9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000448"/>
              </p:ext>
            </p:extLst>
          </p:nvPr>
        </p:nvGraphicFramePr>
        <p:xfrm>
          <a:off x="4643846" y="1173728"/>
          <a:ext cx="4335057" cy="2007930"/>
        </p:xfrm>
        <a:graphic>
          <a:graphicData uri="http://schemas.openxmlformats.org/drawingml/2006/table">
            <a:tbl>
              <a:tblPr/>
              <a:tblGrid>
                <a:gridCol w="1024422">
                  <a:extLst>
                    <a:ext uri="{9D8B030D-6E8A-4147-A177-3AD203B41FA5}">
                      <a16:colId xmlns:a16="http://schemas.microsoft.com/office/drawing/2014/main" val="3011572444"/>
                    </a:ext>
                  </a:extLst>
                </a:gridCol>
                <a:gridCol w="662127">
                  <a:extLst>
                    <a:ext uri="{9D8B030D-6E8A-4147-A177-3AD203B41FA5}">
                      <a16:colId xmlns:a16="http://schemas.microsoft.com/office/drawing/2014/main" val="3808637661"/>
                    </a:ext>
                  </a:extLst>
                </a:gridCol>
                <a:gridCol w="662127">
                  <a:extLst>
                    <a:ext uri="{9D8B030D-6E8A-4147-A177-3AD203B41FA5}">
                      <a16:colId xmlns:a16="http://schemas.microsoft.com/office/drawing/2014/main" val="3569528422"/>
                    </a:ext>
                  </a:extLst>
                </a:gridCol>
                <a:gridCol w="662127">
                  <a:extLst>
                    <a:ext uri="{9D8B030D-6E8A-4147-A177-3AD203B41FA5}">
                      <a16:colId xmlns:a16="http://schemas.microsoft.com/office/drawing/2014/main" val="4281098640"/>
                    </a:ext>
                  </a:extLst>
                </a:gridCol>
                <a:gridCol w="662127">
                  <a:extLst>
                    <a:ext uri="{9D8B030D-6E8A-4147-A177-3AD203B41FA5}">
                      <a16:colId xmlns:a16="http://schemas.microsoft.com/office/drawing/2014/main" val="625783894"/>
                    </a:ext>
                  </a:extLst>
                </a:gridCol>
                <a:gridCol w="662127">
                  <a:extLst>
                    <a:ext uri="{9D8B030D-6E8A-4147-A177-3AD203B41FA5}">
                      <a16:colId xmlns:a16="http://schemas.microsoft.com/office/drawing/2014/main" val="4284418479"/>
                    </a:ext>
                  </a:extLst>
                </a:gridCol>
              </a:tblGrid>
              <a:tr h="399066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363491"/>
                  </a:ext>
                </a:extLst>
              </a:tr>
              <a:tr h="268463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6045418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9543705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3320766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863695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9151796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696388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874218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7206027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1597400"/>
                  </a:ext>
                </a:extLst>
              </a:tr>
              <a:tr h="14521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1059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339795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DD4A5EB-F175-499C-A3C4-78387849E7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09B29A-961F-46CF-82A9-A14666CFD3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55C426-7A46-4495-84A6-4C5CF2188248}"/>
              </a:ext>
            </a:extLst>
          </p:cNvPr>
          <p:cNvSpPr/>
          <p:nvPr/>
        </p:nvSpPr>
        <p:spPr>
          <a:xfrm>
            <a:off x="707215" y="210861"/>
            <a:ext cx="67233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latin typeface="Century Gothic" panose="020B0502020202020204" pitchFamily="34" charset="0"/>
                <a:ea typeface="+mj-ea"/>
                <a:cs typeface="Calibri"/>
              </a:rPr>
              <a:t>Filtering of reference samples in VTM7</a:t>
            </a:r>
            <a:endParaRPr lang="fr-FR" sz="2800" b="1" dirty="0">
              <a:latin typeface="Century Gothic" panose="020B0502020202020204" pitchFamily="34" charset="0"/>
              <a:ea typeface="+mj-ea"/>
              <a:cs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DB2948-6E35-4EEC-B175-D4707C884EA1}"/>
              </a:ext>
            </a:extLst>
          </p:cNvPr>
          <p:cNvSpPr/>
          <p:nvPr/>
        </p:nvSpPr>
        <p:spPr>
          <a:xfrm>
            <a:off x="285462" y="894067"/>
            <a:ext cx="50858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Angles with integer slopes (</a:t>
            </a:r>
            <a:r>
              <a:rPr lang="en-US" i="1" u="sng" dirty="0" err="1">
                <a:solidFill>
                  <a:schemeClr val="accent1"/>
                </a:solidFill>
                <a:latin typeface="Century Gothic" panose="020B0502020202020204" pitchFamily="34" charset="0"/>
              </a:rPr>
              <a:t>predIntraAngle</a:t>
            </a:r>
            <a:r>
              <a:rPr lang="en-US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 is 32, 64, …):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7F2046-844C-443C-AF57-9419187045DB}"/>
              </a:ext>
            </a:extLst>
          </p:cNvPr>
          <p:cNvSpPr txBox="1"/>
          <p:nvPr/>
        </p:nvSpPr>
        <p:spPr>
          <a:xfrm>
            <a:off x="806390" y="1214890"/>
            <a:ext cx="2170466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Reference filtered  if : 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871442-100E-4BFD-BA21-F664D846B7EA}"/>
              </a:ext>
            </a:extLst>
          </p:cNvPr>
          <p:cNvSpPr txBox="1"/>
          <p:nvPr/>
        </p:nvSpPr>
        <p:spPr>
          <a:xfrm>
            <a:off x="806390" y="1505290"/>
            <a:ext cx="1913985" cy="13849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Luma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 err="1">
                <a:latin typeface="Century Gothic" panose="020B0502020202020204" pitchFamily="34" charset="0"/>
              </a:rPr>
              <a:t>refIdx</a:t>
            </a:r>
            <a:r>
              <a:rPr lang="en-US" sz="1600" dirty="0">
                <a:latin typeface="Century Gothic" panose="020B0502020202020204" pitchFamily="34" charset="0"/>
              </a:rPr>
              <a:t> = 0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 err="1">
                <a:latin typeface="Century Gothic" panose="020B0502020202020204" pitchFamily="34" charset="0"/>
              </a:rPr>
              <a:t>ISPmode</a:t>
            </a:r>
            <a:r>
              <a:rPr lang="en-US" sz="1600" dirty="0">
                <a:latin typeface="Century Gothic" panose="020B0502020202020204" pitchFamily="34" charset="0"/>
              </a:rPr>
              <a:t> = 0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non-MIP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W * H &gt; 32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E6AB412-4B59-40D7-9F2D-B8DC3DC82CCA}"/>
              </a:ext>
            </a:extLst>
          </p:cNvPr>
          <p:cNvSpPr/>
          <p:nvPr/>
        </p:nvSpPr>
        <p:spPr>
          <a:xfrm>
            <a:off x="346908" y="3603779"/>
            <a:ext cx="29578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Angles with non-integer slopes:</a:t>
            </a:r>
            <a:r>
              <a:rPr lang="en-US" u="sng" dirty="0">
                <a:latin typeface="Century Gothic" panose="020B0502020202020204" pitchFamily="34" charset="0"/>
              </a:rPr>
              <a:t> 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4207CF-87B6-4D6E-83EC-991E6CE84C3E}"/>
              </a:ext>
            </a:extLst>
          </p:cNvPr>
          <p:cNvSpPr txBox="1"/>
          <p:nvPr/>
        </p:nvSpPr>
        <p:spPr>
          <a:xfrm>
            <a:off x="504665" y="3095967"/>
            <a:ext cx="5094343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 err="1">
                <a:latin typeface="Century Gothic" panose="020B0502020202020204" pitchFamily="34" charset="0"/>
              </a:rPr>
              <a:t>refMain</a:t>
            </a:r>
            <a:r>
              <a:rPr lang="en-US" sz="1600" dirty="0">
                <a:latin typeface="Century Gothic" panose="020B0502020202020204" pitchFamily="34" charset="0"/>
              </a:rPr>
              <a:t>[x]  = (ref[x-1] + 2 * ref[x] + ref[x+1] + 2 ) &gt;&gt; 2;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pic>
        <p:nvPicPr>
          <p:cNvPr id="19" name="Picture 18" descr="A picture containing game&#10;&#10;Description automatically generated">
            <a:extLst>
              <a:ext uri="{FF2B5EF4-FFF2-40B4-BE49-F238E27FC236}">
                <a16:creationId xmlns:a16="http://schemas.microsoft.com/office/drawing/2014/main" id="{D7C77A56-959C-45DA-8996-8A33A7A43C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737" y="1201844"/>
            <a:ext cx="2703586" cy="156175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8E24094D-9C77-4AA6-B3CE-A1511C7144EB}"/>
              </a:ext>
            </a:extLst>
          </p:cNvPr>
          <p:cNvSpPr/>
          <p:nvPr/>
        </p:nvSpPr>
        <p:spPr>
          <a:xfrm>
            <a:off x="577028" y="3962389"/>
            <a:ext cx="24961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Reference is never filtered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28085842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82DD28-D7E9-42C9-BDC7-35DA364C9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1245" y="130990"/>
            <a:ext cx="4296280" cy="631786"/>
          </a:xfrm>
        </p:spPr>
        <p:txBody>
          <a:bodyPr/>
          <a:lstStyle/>
          <a:p>
            <a:r>
              <a:rPr lang="en-US" dirty="0"/>
              <a:t>Prediction in VTM7</a:t>
            </a:r>
            <a:endParaRPr lang="fr-FR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EB48248-FE04-4C46-A602-37F003693378}"/>
              </a:ext>
            </a:extLst>
          </p:cNvPr>
          <p:cNvSpPr/>
          <p:nvPr/>
        </p:nvSpPr>
        <p:spPr>
          <a:xfrm>
            <a:off x="7638753" y="1158127"/>
            <a:ext cx="2233126" cy="118188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fr-FR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0A98E80-81DE-4163-96E7-B0F35897CEC5}"/>
              </a:ext>
            </a:extLst>
          </p:cNvPr>
          <p:cNvSpPr txBox="1"/>
          <p:nvPr/>
        </p:nvSpPr>
        <p:spPr>
          <a:xfrm>
            <a:off x="0" y="889305"/>
            <a:ext cx="4094629" cy="10618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Angles with integer slopes (</a:t>
            </a:r>
            <a:r>
              <a:rPr lang="en-US" sz="1600" i="1" u="sng" dirty="0" err="1">
                <a:solidFill>
                  <a:schemeClr val="accent1"/>
                </a:solidFill>
                <a:latin typeface="Century Gothic" panose="020B0502020202020204" pitchFamily="34" charset="0"/>
              </a:rPr>
              <a:t>predIntraAngle</a:t>
            </a:r>
            <a:r>
              <a:rPr lang="en-US" sz="1600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 is 32, 64, …)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Direct reference sample copy: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  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5360D4-DF9E-4EED-B965-787C38652CD5}"/>
              </a:ext>
            </a:extLst>
          </p:cNvPr>
          <p:cNvSpPr/>
          <p:nvPr/>
        </p:nvSpPr>
        <p:spPr>
          <a:xfrm>
            <a:off x="4289611" y="865657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Angles with non-integer slopes</a:t>
            </a:r>
            <a:r>
              <a:rPr lang="en-US" u="sng" dirty="0">
                <a:latin typeface="Century Gothic" panose="020B0502020202020204" pitchFamily="34" charset="0"/>
              </a:rPr>
              <a:t>: </a:t>
            </a:r>
            <a:r>
              <a:rPr lang="en-US" dirty="0">
                <a:latin typeface="Century Gothic" panose="020B0502020202020204" pitchFamily="34" charset="0"/>
              </a:rPr>
              <a:t>interpolation </a:t>
            </a:r>
          </a:p>
        </p:txBody>
      </p:sp>
      <p:pic>
        <p:nvPicPr>
          <p:cNvPr id="31" name="Picture 30" descr="A picture containing star, black&#10;&#10;Description automatically generated">
            <a:extLst>
              <a:ext uri="{FF2B5EF4-FFF2-40B4-BE49-F238E27FC236}">
                <a16:creationId xmlns:a16="http://schemas.microsoft.com/office/drawing/2014/main" id="{8DB33A7C-0463-4B5A-90E2-7F755E54A3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53733"/>
            <a:ext cx="2958353" cy="2000462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DADA659B-EB2B-43AD-88E4-581523D235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366" y="2507876"/>
            <a:ext cx="3478318" cy="19395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2D2909B-3BCA-4D66-B831-3836D87E6212}"/>
                  </a:ext>
                </a:extLst>
              </p:cNvPr>
              <p:cNvSpPr txBox="1"/>
              <p:nvPr/>
            </p:nvSpPr>
            <p:spPr>
              <a:xfrm>
                <a:off x="706025" y="1770124"/>
                <a:ext cx="2515369" cy="2231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𝑟𝑒𝑓𝑀𝑎𝑖𝑛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𝑑𝑒𝑙𝑡𝑎𝐼𝑛𝑡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+1]</m:t>
                      </m:r>
                    </m:oMath>
                  </m:oMathPara>
                </a14:m>
                <a:endParaRPr lang="fr-FR" sz="1200" dirty="0">
                  <a:latin typeface="Century Gothic" panose="020B0502020202020204" pitchFamily="34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2D2909B-3BCA-4D66-B831-3836D87E62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025" y="1770124"/>
                <a:ext cx="2515369" cy="223138"/>
              </a:xfrm>
              <a:prstGeom prst="rect">
                <a:avLst/>
              </a:prstGeom>
              <a:blipFill>
                <a:blip r:embed="rId5"/>
                <a:stretch>
                  <a:fillRect l="-1942" r="-971" b="-1621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14175A1-CF09-4BD1-9338-5D1C63AC6017}"/>
                  </a:ext>
                </a:extLst>
              </p:cNvPr>
              <p:cNvSpPr txBox="1"/>
              <p:nvPr/>
            </p:nvSpPr>
            <p:spPr>
              <a:xfrm>
                <a:off x="4465635" y="1560562"/>
                <a:ext cx="4468274" cy="2231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=(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0+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1+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2+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3+32)≫6</m:t>
                      </m:r>
                    </m:oMath>
                  </m:oMathPara>
                </a14:m>
                <a:endParaRPr lang="fr-FR" sz="1200" dirty="0">
                  <a:latin typeface="Century Gothic" panose="020B0502020202020204" pitchFamily="34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14175A1-CF09-4BD1-9338-5D1C63AC60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5635" y="1560562"/>
                <a:ext cx="4468274" cy="223138"/>
              </a:xfrm>
              <a:prstGeom prst="rect">
                <a:avLst/>
              </a:prstGeom>
              <a:blipFill>
                <a:blip r:embed="rId6"/>
                <a:stretch>
                  <a:fillRect l="-819" t="-2703" b="-135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EFF2852C-5434-4309-BE8A-7F98CE8236D9}"/>
                  </a:ext>
                </a:extLst>
              </p:cNvPr>
              <p:cNvSpPr/>
              <p:nvPr/>
            </p:nvSpPr>
            <p:spPr>
              <a:xfrm>
                <a:off x="4350124" y="2058339"/>
                <a:ext cx="4572000" cy="27699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spcAft>
                    <a:spcPts val="300"/>
                  </a:spcAft>
                </a:pPr>
                <a14:m>
                  <m:oMath xmlns:m="http://schemas.openxmlformats.org/officeDocument/2006/math">
                    <m:r>
                      <a:rPr lang="en-US" sz="12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1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((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𝑑𝑒𝑙𝑡𝑎𝐹𝑟𝑎𝑐𝑡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∗(</m:t>
                    </m:r>
                    <m:r>
                      <a:rPr lang="en-US" sz="12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2−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1)+16)≫5</m:t>
                    </m:r>
                  </m:oMath>
                </a14:m>
                <a:r>
                  <a:rPr lang="fr-FR" sz="1200" dirty="0">
                    <a:latin typeface="Century Gothic" panose="020B0502020202020204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EFF2852C-5434-4309-BE8A-7F98CE8236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0124" y="2058339"/>
                <a:ext cx="4572000" cy="276999"/>
              </a:xfrm>
              <a:prstGeom prst="rect">
                <a:avLst/>
              </a:prstGeom>
              <a:blipFill>
                <a:blip r:embed="rId7"/>
                <a:stretch>
                  <a:fillRect t="-2222" b="-177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478AC63C-04F5-4D5E-8AD8-9313EE14F5B5}"/>
              </a:ext>
            </a:extLst>
          </p:cNvPr>
          <p:cNvSpPr txBox="1"/>
          <p:nvPr/>
        </p:nvSpPr>
        <p:spPr>
          <a:xfrm>
            <a:off x="4678366" y="1245313"/>
            <a:ext cx="607539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Luma: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D18AD7-808B-4FEF-891C-DC9D591EDA24}"/>
              </a:ext>
            </a:extLst>
          </p:cNvPr>
          <p:cNvSpPr txBox="1"/>
          <p:nvPr/>
        </p:nvSpPr>
        <p:spPr>
          <a:xfrm>
            <a:off x="4678366" y="1788777"/>
            <a:ext cx="876843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Chroma:</a:t>
            </a:r>
            <a:endParaRPr lang="fr-FR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121075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F177E36-5D8C-4FA1-9B7D-1339B3AA564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9923C4-7D7B-4DAB-8F74-D63E70F4F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A8AC24-0D68-4CF6-AD65-92ED59093EDD}"/>
              </a:ext>
            </a:extLst>
          </p:cNvPr>
          <p:cNvSpPr txBox="1"/>
          <p:nvPr/>
        </p:nvSpPr>
        <p:spPr>
          <a:xfrm>
            <a:off x="609713" y="1195016"/>
            <a:ext cx="3278141" cy="28084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u="sng" dirty="0">
                <a:latin typeface="Century Gothic" panose="020B0502020202020204" pitchFamily="34" charset="0"/>
              </a:rPr>
              <a:t>Two interpolation filters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latin typeface="Century Gothic" panose="020B0502020202020204" pitchFamily="34" charset="0"/>
              </a:rPr>
              <a:t> (a) 4-tap smoothing filter if: 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Luma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 err="1">
                <a:latin typeface="Century Gothic" panose="020B0502020202020204" pitchFamily="34" charset="0"/>
              </a:rPr>
              <a:t>refIdx</a:t>
            </a:r>
            <a:r>
              <a:rPr lang="en-US" sz="1600" dirty="0">
                <a:latin typeface="Century Gothic" panose="020B0502020202020204" pitchFamily="34" charset="0"/>
              </a:rPr>
              <a:t> = 0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 err="1">
                <a:latin typeface="Century Gothic" panose="020B0502020202020204" pitchFamily="34" charset="0"/>
              </a:rPr>
              <a:t>ISPmode</a:t>
            </a:r>
            <a:r>
              <a:rPr lang="en-US" sz="1600" dirty="0">
                <a:latin typeface="Century Gothic" panose="020B0502020202020204" pitchFamily="34" charset="0"/>
              </a:rPr>
              <a:t> = 0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non-MIP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W*H &gt; 32  </a:t>
            </a:r>
          </a:p>
          <a:p>
            <a:pPr marL="628650" lvl="1" indent="-28575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600" dirty="0">
                <a:latin typeface="Century Gothic" panose="020B0502020202020204" pitchFamily="34" charset="0"/>
              </a:rPr>
              <a:t>mode angularity &gt; Th(W,H)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u="sng" dirty="0">
                <a:latin typeface="Century Gothic" panose="020B0502020202020204" pitchFamily="34" charset="0"/>
              </a:rPr>
              <a:t>Else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latin typeface="Century Gothic" panose="020B0502020202020204" pitchFamily="34" charset="0"/>
              </a:rPr>
              <a:t>(b) 4-tap cubic filter</a:t>
            </a:r>
            <a:endParaRPr lang="fr-FR" sz="1600" dirty="0">
              <a:latin typeface="Century Gothic" panose="020B0502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C5BB8C-92EE-4267-925D-D5373F2343A3}"/>
              </a:ext>
            </a:extLst>
          </p:cNvPr>
          <p:cNvSpPr/>
          <p:nvPr/>
        </p:nvSpPr>
        <p:spPr>
          <a:xfrm>
            <a:off x="412693" y="797524"/>
            <a:ext cx="35123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u="sng" dirty="0" err="1">
                <a:solidFill>
                  <a:schemeClr val="accent1"/>
                </a:solidFill>
                <a:latin typeface="Century Gothic" panose="020B0502020202020204" pitchFamily="34" charset="0"/>
              </a:rPr>
              <a:t>Luma</a:t>
            </a:r>
            <a:r>
              <a:rPr lang="en-US" u="sng" dirty="0">
                <a:solidFill>
                  <a:schemeClr val="accent1"/>
                </a:solidFill>
                <a:latin typeface="Century Gothic" panose="020B0502020202020204" pitchFamily="34" charset="0"/>
              </a:rPr>
              <a:t>,  Angles with non-integer slopes</a:t>
            </a:r>
            <a:r>
              <a:rPr lang="en-US" u="sng" dirty="0">
                <a:latin typeface="Century Gothic" panose="020B0502020202020204" pitchFamily="34" charset="0"/>
              </a:rPr>
              <a:t>: 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F02F1A-0B4B-40EC-B1F3-29D87C32A530}"/>
              </a:ext>
            </a:extLst>
          </p:cNvPr>
          <p:cNvSpPr txBox="1"/>
          <p:nvPr/>
        </p:nvSpPr>
        <p:spPr>
          <a:xfrm>
            <a:off x="4557636" y="1071905"/>
            <a:ext cx="2117567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u="sng" dirty="0">
                <a:latin typeface="Century Gothic" panose="020B0502020202020204" pitchFamily="34" charset="0"/>
              </a:rPr>
              <a:t>4-tap Smoothing filter</a:t>
            </a:r>
            <a:endParaRPr lang="fr-FR" sz="1600" u="sng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D1342A-4F7E-4C7A-A2BD-05ABB4B1298B}"/>
              </a:ext>
            </a:extLst>
          </p:cNvPr>
          <p:cNvSpPr txBox="1"/>
          <p:nvPr/>
        </p:nvSpPr>
        <p:spPr>
          <a:xfrm>
            <a:off x="4557636" y="1600872"/>
            <a:ext cx="4344907" cy="13003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>
              <a:spcAft>
                <a:spcPts val="300"/>
              </a:spcAft>
            </a:pPr>
            <a:r>
              <a:rPr lang="fr-FR" sz="1200" dirty="0"/>
              <a:t>f[0] = (16 - (</a:t>
            </a:r>
            <a:r>
              <a:rPr lang="fr-FR" sz="1200" i="1" dirty="0" err="1"/>
              <a:t>deltaFract</a:t>
            </a:r>
            <a:r>
              <a:rPr lang="fr-FR" sz="1200" dirty="0"/>
              <a:t> &gt;&gt; 1)), </a:t>
            </a:r>
          </a:p>
          <a:p>
            <a:pPr>
              <a:spcAft>
                <a:spcPts val="300"/>
              </a:spcAft>
            </a:pPr>
            <a:r>
              <a:rPr lang="fr-FR" sz="1200" dirty="0"/>
              <a:t>f[1] = (32 - (</a:t>
            </a:r>
            <a:r>
              <a:rPr lang="fr-FR" sz="1200" i="1" dirty="0" err="1"/>
              <a:t>deltaFract</a:t>
            </a:r>
            <a:r>
              <a:rPr lang="fr-FR" sz="1200" dirty="0"/>
              <a:t> &gt;&gt; 1)), </a:t>
            </a:r>
          </a:p>
          <a:p>
            <a:pPr>
              <a:spcAft>
                <a:spcPts val="300"/>
              </a:spcAft>
            </a:pPr>
            <a:r>
              <a:rPr lang="fr-FR" sz="1200" dirty="0"/>
              <a:t>f[2] = (16 + (</a:t>
            </a:r>
            <a:r>
              <a:rPr lang="fr-FR" sz="1200" i="1" dirty="0" err="1"/>
              <a:t>deltaFract</a:t>
            </a:r>
            <a:r>
              <a:rPr lang="fr-FR" sz="1200" dirty="0"/>
              <a:t> &gt;&gt; 1)), </a:t>
            </a:r>
          </a:p>
          <a:p>
            <a:pPr>
              <a:spcAft>
                <a:spcPts val="300"/>
              </a:spcAft>
            </a:pPr>
            <a:r>
              <a:rPr lang="fr-FR" sz="1200" dirty="0"/>
              <a:t>f[3] = (</a:t>
            </a:r>
            <a:r>
              <a:rPr lang="fr-FR" sz="1200" i="1" dirty="0" err="1"/>
              <a:t>deltaFract</a:t>
            </a:r>
            <a:r>
              <a:rPr lang="fr-FR" sz="1200" dirty="0"/>
              <a:t> &gt;&gt; 1);</a:t>
            </a:r>
          </a:p>
          <a:p>
            <a:pPr algn="ctr">
              <a:spcAft>
                <a:spcPts val="300"/>
              </a:spcAft>
            </a:pPr>
            <a:r>
              <a:rPr lang="fr-FR" sz="1200" dirty="0">
                <a:latin typeface="Century Gothic" panose="020B0502020202020204" pitchFamily="34" charset="0"/>
              </a:rPr>
              <a:t>≡ </a:t>
            </a:r>
            <a:r>
              <a:rPr lang="fr-FR" sz="1200" dirty="0" err="1">
                <a:latin typeface="Century Gothic" panose="020B0502020202020204" pitchFamily="34" charset="0"/>
              </a:rPr>
              <a:t>filtering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with</a:t>
            </a:r>
            <a:r>
              <a:rPr lang="fr-FR" sz="1200" dirty="0">
                <a:latin typeface="Century Gothic" panose="020B0502020202020204" pitchFamily="34" charset="0"/>
              </a:rPr>
              <a:t> [1 2 1]/4 </a:t>
            </a:r>
            <a:r>
              <a:rPr lang="fr-FR" sz="1200" dirty="0" err="1">
                <a:latin typeface="Century Gothic" panose="020B0502020202020204" pitchFamily="34" charset="0"/>
              </a:rPr>
              <a:t>followed</a:t>
            </a:r>
            <a:r>
              <a:rPr lang="fr-FR" sz="1200" dirty="0">
                <a:latin typeface="Century Gothic" panose="020B0502020202020204" pitchFamily="34" charset="0"/>
              </a:rPr>
              <a:t> by </a:t>
            </a:r>
            <a:r>
              <a:rPr lang="fr-FR" sz="1200" dirty="0" err="1">
                <a:latin typeface="Century Gothic" panose="020B0502020202020204" pitchFamily="34" charset="0"/>
              </a:rPr>
              <a:t>linear</a:t>
            </a:r>
            <a:r>
              <a:rPr lang="fr-FR" sz="1200" dirty="0">
                <a:latin typeface="Century Gothic" panose="020B0502020202020204" pitchFamily="34" charset="0"/>
              </a:rPr>
              <a:t> interpolation </a:t>
            </a:r>
          </a:p>
          <a:p>
            <a:pPr algn="ctr">
              <a:spcAft>
                <a:spcPts val="300"/>
              </a:spcAft>
            </a:pPr>
            <a:r>
              <a:rPr lang="fr-FR" sz="1200" dirty="0">
                <a:latin typeface="Century Gothic" panose="020B0502020202020204" pitchFamily="34" charset="0"/>
              </a:rPr>
              <a:t>at </a:t>
            </a:r>
            <a:r>
              <a:rPr lang="fr-FR" sz="1200" i="1" dirty="0" err="1"/>
              <a:t>deltaFract</a:t>
            </a:r>
            <a:endParaRPr lang="fr-FR" sz="1200" i="1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D0CA1D4-6C95-4C6D-84DA-8EC1900E585B}"/>
              </a:ext>
            </a:extLst>
          </p:cNvPr>
          <p:cNvSpPr/>
          <p:nvPr/>
        </p:nvSpPr>
        <p:spPr>
          <a:xfrm>
            <a:off x="482825" y="1715663"/>
            <a:ext cx="2414279" cy="1394624"/>
          </a:xfrm>
          <a:prstGeom prst="ellipse">
            <a:avLst/>
          </a:prstGeom>
          <a:ln>
            <a:solidFill>
              <a:schemeClr val="accent2"/>
            </a:solidFill>
          </a:ln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fr-FR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975729C-81EA-4084-969F-E712B0E3B6A4}"/>
              </a:ext>
            </a:extLst>
          </p:cNvPr>
          <p:cNvCxnSpPr/>
          <p:nvPr/>
        </p:nvCxnSpPr>
        <p:spPr>
          <a:xfrm flipH="1" flipV="1">
            <a:off x="2971214" y="2582969"/>
            <a:ext cx="2006417" cy="12696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08F5D7A-6AC0-4932-B81A-65A95DE6D4D6}"/>
              </a:ext>
            </a:extLst>
          </p:cNvPr>
          <p:cNvSpPr txBox="1"/>
          <p:nvPr/>
        </p:nvSpPr>
        <p:spPr>
          <a:xfrm>
            <a:off x="4105069" y="3852604"/>
            <a:ext cx="3789499" cy="5309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i="1" dirty="0">
                <a:latin typeface="Century Gothic" panose="020B0502020202020204" pitchFamily="34" charset="0"/>
              </a:rPr>
              <a:t>Same as reference filtering conditions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i="1" dirty="0">
                <a:latin typeface="Century Gothic" panose="020B0502020202020204" pitchFamily="34" charset="0"/>
              </a:rPr>
              <a:t>for angles with integer slopes</a:t>
            </a:r>
            <a:endParaRPr lang="fr-FR" sz="1600" i="1" dirty="0">
              <a:latin typeface="Century Gothic" panose="020B0502020202020204" pitchFamily="34" charset="0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11D38A93-A749-47CD-83C9-64AA4BB9C68B}"/>
              </a:ext>
            </a:extLst>
          </p:cNvPr>
          <p:cNvSpPr txBox="1">
            <a:spLocks/>
          </p:cNvSpPr>
          <p:nvPr/>
        </p:nvSpPr>
        <p:spPr>
          <a:xfrm>
            <a:off x="2470093" y="201321"/>
            <a:ext cx="4851008" cy="480131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Century Gothic" panose="020B0502020202020204" pitchFamily="34" charset="0"/>
              </a:rPr>
              <a:t>Interpolation filter </a:t>
            </a:r>
            <a:r>
              <a:rPr lang="en-US" sz="2800" b="1" i="1" dirty="0">
                <a:latin typeface="Century Gothic" panose="020B0502020202020204" pitchFamily="34" charset="0"/>
              </a:rPr>
              <a:t>f </a:t>
            </a:r>
            <a:r>
              <a:rPr lang="en-US" sz="2800" b="1" dirty="0">
                <a:latin typeface="Century Gothic" panose="020B0502020202020204" pitchFamily="34" charset="0"/>
              </a:rPr>
              <a:t>in VTM7</a:t>
            </a:r>
            <a:endParaRPr lang="fr-FR" sz="2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27161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23114</TotalTime>
  <Words>1076</Words>
  <Application>Microsoft Office PowerPoint</Application>
  <PresentationFormat>On-screen Show (16:9)</PresentationFormat>
  <Paragraphs>298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Century Gothic</vt:lpstr>
      <vt:lpstr>Wingdings</vt:lpstr>
      <vt:lpstr>Intro Section Slides</vt:lpstr>
      <vt:lpstr>1_Interior Slides - blue green bottom bar</vt:lpstr>
      <vt:lpstr>PowerPoint Presentation</vt:lpstr>
      <vt:lpstr>Proposal summary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Prediction in VTM7</vt:lpstr>
      <vt:lpstr>PowerPoint Presentation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Fabrice Leleannec</cp:lastModifiedBy>
  <cp:revision>1327</cp:revision>
  <cp:lastPrinted>2018-02-07T16:54:36Z</cp:lastPrinted>
  <dcterms:created xsi:type="dcterms:W3CDTF">2015-05-07T16:31:13Z</dcterms:created>
  <dcterms:modified xsi:type="dcterms:W3CDTF">2020-01-07T11:40:24Z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