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9"/>
  </p:notesMasterIdLst>
  <p:sldIdLst>
    <p:sldId id="256" r:id="rId3"/>
    <p:sldId id="258" r:id="rId4"/>
    <p:sldId id="259" r:id="rId5"/>
    <p:sldId id="260" r:id="rId6"/>
    <p:sldId id="261" r:id="rId7"/>
    <p:sldId id="262" r:id="rId8"/>
  </p:sldIdLst>
  <p:sldSz cx="9906000" cy="6858000" type="A4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CC3300"/>
    <a:srgbClr val="000066"/>
    <a:srgbClr val="4D4D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16DA210-FB5B-4158-B5E0-FEB733F419BA}" styleName="밝은 스타일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22" autoAdjust="0"/>
    <p:restoredTop sz="96429" autoAdjust="0"/>
  </p:normalViewPr>
  <p:slideViewPr>
    <p:cSldViewPr snapToGrid="0">
      <p:cViewPr varScale="1">
        <p:scale>
          <a:sx n="113" d="100"/>
          <a:sy n="113" d="100"/>
        </p:scale>
        <p:origin x="1374" y="96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90" d="100"/>
          <a:sy n="90" d="100"/>
        </p:scale>
        <p:origin x="369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A1A92C-A653-40AE-BE97-4D1148334BCE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B42D62-479E-4C3A-BBBB-AA219B04AD42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726961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baseline="0" dirty="0" smtClean="0"/>
              <a:t>This</a:t>
            </a:r>
            <a:r>
              <a:rPr lang="ko-KR" altLang="en-US" baseline="0" smtClean="0"/>
              <a:t> </a:t>
            </a:r>
            <a:r>
              <a:rPr lang="en-US" altLang="ko-KR" baseline="0" dirty="0" smtClean="0"/>
              <a:t>is presentation for P0577, APS support for initial palette predictor entry.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12211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3461076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altLang="ko-KR" dirty="0" smtClean="0"/>
              <a:t>this proposal follows same sprit</a:t>
            </a:r>
            <a:r>
              <a:rPr lang="en-US" altLang="ko-KR" baseline="0" dirty="0" smtClean="0"/>
              <a:t> of HEVC’s </a:t>
            </a:r>
            <a:r>
              <a:rPr lang="en-US" altLang="ko-KR" baseline="0" dirty="0" err="1" smtClean="0"/>
              <a:t>scc</a:t>
            </a:r>
            <a:r>
              <a:rPr lang="en-US" altLang="ko-KR" baseline="0" dirty="0" smtClean="0"/>
              <a:t> extension.</a:t>
            </a:r>
          </a:p>
          <a:p>
            <a:pPr lvl="1"/>
            <a:endParaRPr lang="en-US" altLang="ko-KR" dirty="0" smtClean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B42D62-479E-4C3A-BBBB-AA219B04AD42}" type="slidenum">
              <a:rPr lang="ko-KR" altLang="en-US" smtClean="0"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761161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8640762" cy="1296987"/>
          </a:xfrm>
          <a:solidFill>
            <a:srgbClr val="EAEAEA"/>
          </a:solidFill>
          <a:ln w="9525">
            <a:solidFill>
              <a:srgbClr val="C0C0C0"/>
            </a:solidFill>
            <a:miter lim="800000"/>
            <a:headEnd/>
            <a:tailEnd/>
          </a:ln>
        </p:spPr>
        <p:txBody>
          <a:bodyPr wrap="none" anchor="ctr"/>
          <a:lstStyle>
            <a:lvl1pPr algn="ctr">
              <a:defRPr kumimoji="1" lang="en-US" sz="2400" b="1" dirty="0">
                <a:latin typeface="Times New Roman" pitchFamily="18" charset="0"/>
                <a:ea typeface="돋움" pitchFamily="50" charset="-127"/>
                <a:cs typeface="Times New Roman" pitchFamily="18" charset="0"/>
              </a:defRPr>
            </a:lvl1pPr>
          </a:lstStyle>
          <a:p>
            <a:pPr marL="0" lvl="0" algn="ctr"/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568909"/>
          </a:xfrm>
        </p:spPr>
        <p:txBody>
          <a:bodyPr anchor="ctr">
            <a:normAutofit/>
          </a:bodyPr>
          <a:lstStyle>
            <a:lvl1pPr marL="0" indent="0" algn="ctr">
              <a:buNone/>
              <a:defRPr sz="1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 smtClean="0"/>
              <a:t>마스터 부제목 스타일 편집</a:t>
            </a:r>
            <a:endParaRPr lang="en-US" dirty="0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291512" y="5874334"/>
            <a:ext cx="1245519" cy="682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47281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8940216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88982" y="365125"/>
            <a:ext cx="2135981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84119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5606773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77138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849402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76275" y="1709738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6275" y="4589463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501018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195762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5029200" y="1825625"/>
            <a:ext cx="4195763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82447743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365125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2625" y="1681163"/>
            <a:ext cx="419100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82625" y="2505075"/>
            <a:ext cx="419100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6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63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9038370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0535167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350828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005025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0738" y="64168"/>
            <a:ext cx="9344526" cy="409074"/>
          </a:xfrm>
        </p:spPr>
        <p:txBody>
          <a:bodyPr>
            <a:noAutofit/>
          </a:bodyPr>
          <a:lstStyle>
            <a:lvl1pPr algn="ctr">
              <a:defRPr sz="2400" b="1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0737" y="631825"/>
            <a:ext cx="9344528" cy="5545138"/>
          </a:xfrm>
        </p:spPr>
        <p:txBody>
          <a:bodyPr/>
          <a:lstStyle>
            <a:lvl1pPr>
              <a:defRPr sz="2000"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  <a:lvl2pPr marL="685800" indent="-228600">
              <a:buFont typeface="Times New Roman" panose="02020603050405020304" pitchFamily="18" charset="0"/>
              <a:buChar char="–"/>
              <a:defRPr sz="1800">
                <a:latin typeface="Times New Roman" panose="02020603050405020304" pitchFamily="18" charset="0"/>
                <a:cs typeface="Times New Roman" panose="02020603050405020304" pitchFamily="18" charset="0"/>
              </a:defRPr>
            </a:lvl2pPr>
            <a:lvl3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3pPr>
            <a:lvl4pPr marL="1600200" indent="-228600">
              <a:buFont typeface="Times New Roman" panose="02020603050405020304" pitchFamily="18" charset="0"/>
              <a:buChar char="–"/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4pPr>
            <a:lvl5pPr>
              <a:defRPr sz="1600">
                <a:latin typeface="Times New Roman" panose="02020603050405020304" pitchFamily="18" charset="0"/>
                <a:cs typeface="Times New Roman" panose="02020603050405020304" pitchFamily="18" charset="0"/>
              </a:defRPr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996113" y="6476667"/>
            <a:ext cx="2228850" cy="365125"/>
          </a:xfrm>
        </p:spPr>
        <p:txBody>
          <a:bodyPr/>
          <a:lstStyle>
            <a:lvl1pPr>
              <a:defRPr sz="1400" b="0">
                <a:solidFill>
                  <a:srgbClr val="4D4D4D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fld id="{792A98D5-73AC-4510-8D37-2EB4115E4570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sp>
        <p:nvSpPr>
          <p:cNvPr id="7" name="Line 21"/>
          <p:cNvSpPr>
            <a:spLocks noChangeShapeType="1"/>
          </p:cNvSpPr>
          <p:nvPr userDrawn="1"/>
        </p:nvSpPr>
        <p:spPr bwMode="auto">
          <a:xfrm>
            <a:off x="0" y="64531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 dirty="0"/>
          </a:p>
        </p:txBody>
      </p:sp>
      <p:sp>
        <p:nvSpPr>
          <p:cNvPr id="8" name="Line 14"/>
          <p:cNvSpPr>
            <a:spLocks noChangeShapeType="1"/>
          </p:cNvSpPr>
          <p:nvPr userDrawn="1"/>
        </p:nvSpPr>
        <p:spPr bwMode="auto">
          <a:xfrm>
            <a:off x="0" y="534988"/>
            <a:ext cx="9906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ko-KR" altLang="en-US"/>
          </a:p>
        </p:txBody>
      </p:sp>
      <p:pic>
        <p:nvPicPr>
          <p:cNvPr id="9" name="그림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8919" y="6572780"/>
            <a:ext cx="1148514" cy="19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7598927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82625" y="457200"/>
            <a:ext cx="319405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4211638" y="987425"/>
            <a:ext cx="5014912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82625" y="2057400"/>
            <a:ext cx="3194050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3034056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092698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7089775" y="365125"/>
            <a:ext cx="2135188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681038" y="365125"/>
            <a:ext cx="6256337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091799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5879" y="1709740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879" y="4589465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26445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832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365127"/>
            <a:ext cx="8543925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2329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2329" y="2505075"/>
            <a:ext cx="4190702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175640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8978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202827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1340" y="987427"/>
            <a:ext cx="5014913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847641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2328" y="457200"/>
            <a:ext cx="3194943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211340" y="987427"/>
            <a:ext cx="5014913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2328" y="2057400"/>
            <a:ext cx="3194943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8265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1E291F-1E57-488E-9A38-CB6EA5750F89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92A98D5-73AC-4510-8D37-2EB4115E457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61570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81038" y="365125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81038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588D34-3EBC-49A7-8E14-1F718152EC56}" type="datetimeFigureOut">
              <a:rPr lang="ko-KR" altLang="en-US" smtClean="0"/>
              <a:t>2020-01-12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281363" y="6356350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996113" y="6356350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A29E60-BEBD-46DE-A5CA-6BF0772891B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993854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32619" y="1268413"/>
            <a:ext cx="9084036" cy="1296987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JVET-Q0351 </a:t>
            </a:r>
            <a:br>
              <a:rPr lang="en-US" altLang="ko-KR" dirty="0" smtClean="0"/>
            </a:br>
            <a:r>
              <a:rPr lang="en-US" altLang="ko-KR" dirty="0" smtClean="0"/>
              <a:t>(</a:t>
            </a:r>
            <a:r>
              <a:rPr lang="en-CA" altLang="ko-KR" dirty="0"/>
              <a:t>Report on experimental result for fixing BDPCM Chroma mismatch</a:t>
            </a:r>
            <a:r>
              <a:rPr lang="en-CA" altLang="ko-KR" dirty="0" smtClean="0"/>
              <a:t>)</a:t>
            </a:r>
            <a:endParaRPr lang="en-US" altLang="ko-KR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933452" y="3602038"/>
            <a:ext cx="8035131" cy="568909"/>
          </a:xfrm>
        </p:spPr>
        <p:txBody>
          <a:bodyPr>
            <a:normAutofit fontScale="92500" lnSpcReduction="20000"/>
          </a:bodyPr>
          <a:lstStyle/>
          <a:p>
            <a:r>
              <a:rPr lang="en-US" altLang="ko-KR" sz="1600" u="sng" dirty="0" smtClean="0"/>
              <a:t>Hyeongmun Jang, </a:t>
            </a:r>
          </a:p>
          <a:p>
            <a:r>
              <a:rPr lang="en-US" altLang="ko-KR" sz="1600" dirty="0" smtClean="0"/>
              <a:t>Hendry, </a:t>
            </a:r>
            <a:r>
              <a:rPr lang="en-US" altLang="ko-KR" sz="1600" dirty="0" err="1" smtClean="0"/>
              <a:t>Junghak</a:t>
            </a:r>
            <a:r>
              <a:rPr lang="en-US" altLang="ko-KR" sz="1600" dirty="0" smtClean="0"/>
              <a:t> Nam, Seethal Paluri, Seung-</a:t>
            </a:r>
            <a:r>
              <a:rPr lang="en-US" altLang="ko-KR" sz="1600" dirty="0" err="1" smtClean="0"/>
              <a:t>hwan</a:t>
            </a:r>
            <a:r>
              <a:rPr lang="en-US" altLang="ko-KR" sz="1600" dirty="0" smtClean="0"/>
              <a:t> Kim, </a:t>
            </a:r>
            <a:r>
              <a:rPr lang="en-US" altLang="ko-KR" sz="1600" dirty="0" err="1" smtClean="0"/>
              <a:t>Jaehyun</a:t>
            </a:r>
            <a:r>
              <a:rPr lang="en-US" altLang="ko-KR" sz="1600" dirty="0" smtClean="0"/>
              <a:t> Lim</a:t>
            </a:r>
            <a:endParaRPr lang="ko-KR" altLang="en-US" sz="1600" dirty="0"/>
          </a:p>
        </p:txBody>
      </p:sp>
    </p:spTree>
    <p:extLst>
      <p:ext uri="{BB962C8B-B14F-4D97-AF65-F5344CB8AC3E}">
        <p14:creationId xmlns:p14="http://schemas.microsoft.com/office/powerpoint/2010/main" val="2684673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Summary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Report experiment result with fixing </a:t>
            </a:r>
            <a:r>
              <a:rPr lang="en-US" altLang="ko-KR" dirty="0" err="1" smtClean="0"/>
              <a:t>mistmatch</a:t>
            </a:r>
            <a:r>
              <a:rPr lang="en-US" altLang="ko-KR" dirty="0" smtClean="0"/>
              <a:t> between SW and SPEC regarding Chroma BDPCM.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2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3138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Problem statement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80737" y="631824"/>
            <a:ext cx="9344528" cy="5844843"/>
          </a:xfrm>
        </p:spPr>
        <p:txBody>
          <a:bodyPr>
            <a:normAutofit/>
          </a:bodyPr>
          <a:lstStyle/>
          <a:p>
            <a:r>
              <a:rPr lang="en-US" altLang="ko-KR" dirty="0" smtClean="0"/>
              <a:t>Context.</a:t>
            </a:r>
          </a:p>
          <a:p>
            <a:pPr lvl="1"/>
            <a:r>
              <a:rPr lang="en-US" altLang="ko-KR" dirty="0" smtClean="0"/>
              <a:t>In VVC draft7, separate contexts are used for BDPCM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and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.</a:t>
            </a:r>
          </a:p>
          <a:p>
            <a:pPr lvl="1"/>
            <a:r>
              <a:rPr lang="en-US" altLang="ko-KR" dirty="0" smtClean="0"/>
              <a:t>In SW, BDPCM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anc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share same context.</a:t>
            </a:r>
          </a:p>
          <a:p>
            <a:pPr lvl="1"/>
            <a:endParaRPr lang="en-US" altLang="ko-KR" dirty="0"/>
          </a:p>
          <a:p>
            <a:r>
              <a:rPr lang="en-US" altLang="ko-KR" dirty="0" smtClean="0"/>
              <a:t>Syntax signaling order for single tree case.</a:t>
            </a:r>
          </a:p>
          <a:p>
            <a:pPr lvl="1"/>
            <a:r>
              <a:rPr lang="en-US" altLang="ko-KR" dirty="0" smtClean="0"/>
              <a:t>In VVC draft7, the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is transmitted after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 syntax.</a:t>
            </a:r>
          </a:p>
          <a:p>
            <a:pPr lvl="1"/>
            <a:r>
              <a:rPr lang="en-US" altLang="ko-KR" dirty="0" smtClean="0"/>
              <a:t>In SW, the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syntax is transmitted before intra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prediction mode.</a:t>
            </a: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pic>
        <p:nvPicPr>
          <p:cNvPr id="16" name="그림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0735" y="3315253"/>
            <a:ext cx="8304531" cy="3161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531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Report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The experimental result for aligning SW to SPEC.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1389242"/>
              </p:ext>
            </p:extLst>
          </p:nvPr>
        </p:nvGraphicFramePr>
        <p:xfrm>
          <a:off x="2239646" y="2495286"/>
          <a:ext cx="5426710" cy="2266950"/>
        </p:xfrm>
        <a:graphic>
          <a:graphicData uri="http://schemas.openxmlformats.org/drawingml/2006/table">
            <a:tbl>
              <a:tblPr firstRow="1" firstCol="1" bandRow="1"/>
              <a:tblGrid>
                <a:gridCol w="1143000"/>
                <a:gridCol w="920115"/>
                <a:gridCol w="920115"/>
                <a:gridCol w="920115"/>
                <a:gridCol w="774065"/>
                <a:gridCol w="749300"/>
              </a:tblGrid>
              <a:tr h="161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444 color format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444 color format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444 color format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32267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Individual experiment result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Individual experimental result (using separate context between </a:t>
            </a:r>
            <a:r>
              <a:rPr lang="en-US" altLang="ko-KR" dirty="0" err="1" smtClean="0"/>
              <a:t>luma</a:t>
            </a:r>
            <a:r>
              <a:rPr lang="en-US" altLang="ko-KR" dirty="0" smtClean="0"/>
              <a:t> &amp;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 for BDPCM)</a:t>
            </a:r>
          </a:p>
          <a:p>
            <a:pPr lvl="1"/>
            <a:r>
              <a:rPr lang="en-US" altLang="ko-KR" dirty="0" smtClean="0"/>
              <a:t>Address same issue which is reported JVET-Q0110 aspect2 (already adopted)</a:t>
            </a:r>
          </a:p>
          <a:p>
            <a:pPr lvl="1"/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graphicFrame>
        <p:nvGraphicFramePr>
          <p:cNvPr id="5" name="표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847063"/>
              </p:ext>
            </p:extLst>
          </p:nvPr>
        </p:nvGraphicFramePr>
        <p:xfrm>
          <a:off x="2228320" y="2812786"/>
          <a:ext cx="5882218" cy="2588950"/>
        </p:xfrm>
        <a:graphic>
          <a:graphicData uri="http://schemas.openxmlformats.org/drawingml/2006/table">
            <a:tbl>
              <a:tblPr firstRow="1" firstCol="1" bandRow="1"/>
              <a:tblGrid>
                <a:gridCol w="1375063"/>
                <a:gridCol w="901431"/>
                <a:gridCol w="901431"/>
                <a:gridCol w="901431"/>
                <a:gridCol w="901431"/>
                <a:gridCol w="901431"/>
              </a:tblGrid>
              <a:tr h="184925">
                <a:tc>
                  <a:txBody>
                    <a:bodyPr/>
                    <a:lstStyle/>
                    <a:p>
                      <a:endParaRPr lang="ko-KR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444 color format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-0.07%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444 color format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84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4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444 color format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7415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Individual experiment result</a:t>
            </a:r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2A98D5-73AC-4510-8D37-2EB4115E4570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graphicFrame>
        <p:nvGraphicFramePr>
          <p:cNvPr id="7" name="내용 개체 틀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08625308"/>
              </p:ext>
            </p:extLst>
          </p:nvPr>
        </p:nvGraphicFramePr>
        <p:xfrm>
          <a:off x="2311929" y="2341479"/>
          <a:ext cx="5451475" cy="2266950"/>
        </p:xfrm>
        <a:graphic>
          <a:graphicData uri="http://schemas.openxmlformats.org/drawingml/2006/table">
            <a:tbl>
              <a:tblPr firstRow="1" firstCol="1" bandRow="1"/>
              <a:tblGrid>
                <a:gridCol w="1164213"/>
                <a:gridCol w="1164213"/>
                <a:gridCol w="1164213"/>
                <a:gridCol w="979418"/>
                <a:gridCol w="979418"/>
              </a:tblGrid>
              <a:tr h="1619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All Intra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-0.24%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Random access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-0.04%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2865" marR="62865" marT="0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　</a:t>
                      </a:r>
                      <a:r>
                        <a:rPr lang="en-US" sz="9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VTM-7.0 4:4:4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-0.12%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0.05%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0.11%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  <a:endParaRPr lang="ko-KR" sz="1100" dirty="0">
                        <a:effectLst/>
                        <a:latin typeface="Times New Roman" panose="02020603050405020304" pitchFamily="18" charset="0"/>
                        <a:ea typeface="맑은 고딕" panose="020B0503020000020004" pitchFamily="50" charset="-127"/>
                      </a:endParaRPr>
                    </a:p>
                  </a:txBody>
                  <a:tcPr marL="62865" marR="62865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내용 개체 틀 2"/>
          <p:cNvSpPr txBox="1">
            <a:spLocks/>
          </p:cNvSpPr>
          <p:nvPr/>
        </p:nvSpPr>
        <p:spPr>
          <a:xfrm>
            <a:off x="280737" y="631825"/>
            <a:ext cx="9344528" cy="55451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8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Times New Roman" panose="02020603050405020304" pitchFamily="18" charset="0"/>
              <a:buChar char="–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dirty="0"/>
              <a:t>Individual experimental result </a:t>
            </a:r>
            <a:r>
              <a:rPr lang="en-US" altLang="ko-KR" dirty="0" smtClean="0"/>
              <a:t>(fix parsing order for BDPCM </a:t>
            </a:r>
            <a:r>
              <a:rPr lang="en-US" altLang="ko-KR" dirty="0" err="1" smtClean="0"/>
              <a:t>chroma</a:t>
            </a:r>
            <a:r>
              <a:rPr lang="en-US" altLang="ko-KR" dirty="0" smtClean="0"/>
              <a:t>)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8709531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6055</TotalTime>
  <Words>371</Words>
  <Application>Microsoft Office PowerPoint</Application>
  <PresentationFormat>A4 용지(210x297mm)</PresentationFormat>
  <Paragraphs>145</Paragraphs>
  <Slides>6</Slides>
  <Notes>3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4" baseType="lpstr">
      <vt:lpstr>돋움</vt:lpstr>
      <vt:lpstr>맑은 고딕</vt:lpstr>
      <vt:lpstr>Arial</vt:lpstr>
      <vt:lpstr>Calibri</vt:lpstr>
      <vt:lpstr>Calibri Light</vt:lpstr>
      <vt:lpstr>Times New Roman</vt:lpstr>
      <vt:lpstr>Office 테마</vt:lpstr>
      <vt:lpstr>디자인 사용자 지정</vt:lpstr>
      <vt:lpstr>JVET-Q0351  (Report on experimental result for fixing BDPCM Chroma mismatch)</vt:lpstr>
      <vt:lpstr>Summary</vt:lpstr>
      <vt:lpstr>Problem statement</vt:lpstr>
      <vt:lpstr>Report</vt:lpstr>
      <vt:lpstr>Individual experiment result</vt:lpstr>
      <vt:lpstr>Individual experiment result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Simplification of</dc:title>
  <dc:creator>유선미/주임연구원/차세대표준(연)ABM팀(sunmi.yoo@lge.com)</dc:creator>
  <cp:lastModifiedBy>Hyeongmun Jang</cp:lastModifiedBy>
  <cp:revision>271</cp:revision>
  <dcterms:created xsi:type="dcterms:W3CDTF">2016-10-06T06:23:02Z</dcterms:created>
  <dcterms:modified xsi:type="dcterms:W3CDTF">2020-01-12T13:36:29Z</dcterms:modified>
</cp:coreProperties>
</file>