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  <p:sldMasterId id="2147483791" r:id="rId6"/>
    <p:sldMasterId id="2147483796" r:id="rId7"/>
    <p:sldMasterId id="2147483810" r:id="rId8"/>
  </p:sldMasterIdLst>
  <p:notesMasterIdLst>
    <p:notesMasterId r:id="rId20"/>
  </p:notesMasterIdLst>
  <p:handoutMasterIdLst>
    <p:handoutMasterId r:id="rId21"/>
  </p:handoutMasterIdLst>
  <p:sldIdLst>
    <p:sldId id="435" r:id="rId9"/>
    <p:sldId id="476" r:id="rId10"/>
    <p:sldId id="482" r:id="rId11"/>
    <p:sldId id="470" r:id="rId12"/>
    <p:sldId id="477" r:id="rId13"/>
    <p:sldId id="478" r:id="rId14"/>
    <p:sldId id="480" r:id="rId15"/>
    <p:sldId id="468" r:id="rId16"/>
    <p:sldId id="483" r:id="rId17"/>
    <p:sldId id="479" r:id="rId18"/>
    <p:sldId id="481" r:id="rId19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BDD"/>
    <a:srgbClr val="CB1476"/>
    <a:srgbClr val="009E8E"/>
    <a:srgbClr val="8A318E"/>
    <a:srgbClr val="8B1069"/>
    <a:srgbClr val="39B54A"/>
    <a:srgbClr val="00ADEE"/>
    <a:srgbClr val="602A7A"/>
    <a:srgbClr val="1BA79A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29" d="100"/>
          <a:sy n="129" d="100"/>
        </p:scale>
        <p:origin x="509" y="101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268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60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126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252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866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853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105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2.emf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FB51AB1-DB1C-B94A-BB1A-A1119425B8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28" b="3628"/>
          <a:stretch/>
        </p:blipFill>
        <p:spPr>
          <a:xfrm>
            <a:off x="0" y="0"/>
            <a:ext cx="9205057" cy="51832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72AB959-CFF6-E041-B590-062A9EFA5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39" t="53930" r="33987"/>
          <a:stretch/>
        </p:blipFill>
        <p:spPr>
          <a:xfrm>
            <a:off x="0" y="0"/>
            <a:ext cx="9205057" cy="51832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8" y="435305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/>
        </p:nvSpPr>
        <p:spPr>
          <a:xfrm>
            <a:off x="408215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528A2C-3481-B849-B218-65D643D932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24350" y="305103"/>
            <a:ext cx="1453080" cy="123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89285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02" b="182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5"/>
            <a:ext cx="1081196" cy="10811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D3CCB8-C30C-2A4E-B242-14499FFF01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88B1BA3-49F5-E940-A834-9BD092CCAA8D}"/>
              </a:ext>
            </a:extLst>
          </p:cNvPr>
          <p:cNvSpPr txBox="1">
            <a:spLocks/>
          </p:cNvSpPr>
          <p:nvPr/>
        </p:nvSpPr>
        <p:spPr>
          <a:xfrm>
            <a:off x="408215" y="4812851"/>
            <a:ext cx="2250511" cy="225542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47734131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04014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90154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04853"/>
      </p:ext>
    </p:extLst>
  </p:cSld>
  <p:clrMapOvr>
    <a:masterClrMapping/>
  </p:clrMapOvr>
  <p:transition spd="slow" advClick="0" advTm="20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68283"/>
      </p:ext>
    </p:extLst>
  </p:cSld>
  <p:clrMapOvr>
    <a:masterClrMapping/>
  </p:clrMapOvr>
  <p:transition spd="slow" advClick="0" advTm="2000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2" y="8826"/>
            <a:ext cx="3028308" cy="4707563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044A600-9138-A64C-8701-5608A74A2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8691D7C-7F89-0549-8582-6B3D885C7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CC9C9D2-6972-A449-8750-713CF89AAC18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E22D171C-8154-0F41-8EFA-AD3358A94525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555804"/>
      </p:ext>
    </p:extLst>
  </p:cSld>
  <p:clrMapOvr>
    <a:masterClrMapping/>
  </p:clrMapOvr>
  <p:transition spd="slow" advClick="0" advTm="20000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3" y="0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1336578"/>
            <a:ext cx="5235971" cy="3051936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370674"/>
      </p:ext>
    </p:extLst>
  </p:cSld>
  <p:clrMapOvr>
    <a:masterClrMapping/>
  </p:clrMapOvr>
  <p:transition spd="slow" advClick="0" advTm="20000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3" y="0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1336578"/>
            <a:ext cx="5235971" cy="3051936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2133"/>
      </p:ext>
    </p:extLst>
  </p:cSld>
  <p:clrMapOvr>
    <a:masterClrMapping/>
  </p:clrMapOvr>
  <p:transition spd="slow" advClick="0" advTm="20000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/>
        </p:nvSpPr>
        <p:spPr>
          <a:xfrm>
            <a:off x="7795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3"/>
            <a:ext cx="4373552" cy="3363853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357980"/>
      </p:ext>
    </p:extLst>
  </p:cSld>
  <p:clrMapOvr>
    <a:masterClrMapping/>
  </p:clrMapOvr>
  <p:transition spd="slow" advClick="0" advTm="20000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7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3343982"/>
      </p:ext>
    </p:extLst>
  </p:cSld>
  <p:clrMapOvr>
    <a:masterClrMapping/>
  </p:clrMapOvr>
  <p:transition spd="slow" advClick="0" advTm="20000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420122"/>
      </p:ext>
    </p:extLst>
  </p:cSld>
  <p:clrMapOvr>
    <a:masterClrMapping/>
  </p:clrMapOvr>
  <p:transition spd="slow" advClick="0" advTm="20000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99028"/>
      </p:ext>
    </p:extLst>
  </p:cSld>
  <p:clrMapOvr>
    <a:masterClrMapping/>
  </p:clrMapOvr>
  <p:transition spd="slow" advClick="0" advTm="20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00821"/>
      </p:ext>
    </p:extLst>
  </p:cSld>
  <p:clrMapOvr>
    <a:masterClrMapping/>
  </p:clrMapOvr>
  <p:transition spd="slow" advClick="0" advTm="20000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36001"/>
      </p:ext>
    </p:extLst>
  </p:cSld>
  <p:clrMapOvr>
    <a:masterClrMapping/>
  </p:clrMapOvr>
  <p:transition spd="slow" advClick="0" advTm="20000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50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5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/>
        </p:nvSpPr>
        <p:spPr>
          <a:xfrm>
            <a:off x="408215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A92D896-62E2-7342-9F5E-DCEC955B60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3684" y="4858440"/>
            <a:ext cx="1206104" cy="13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58562"/>
      </p:ext>
    </p:extLst>
  </p:cSld>
  <p:clrMapOvr>
    <a:masterClrMapping/>
  </p:clrMapOvr>
  <p:transition spd="slow" advClick="0" advTm="20000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3175"/>
            <a:ext cx="9144000" cy="469752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9"/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r>
              <a:rPr lang="en-US" dirty="0"/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16669671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0"/>
            <a:ext cx="9139428" cy="5143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34243"/>
            <a:ext cx="2110070" cy="2350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B9EAFC-1867-9144-A03A-9070BACD3D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25"/>
          <a:stretch/>
        </p:blipFill>
        <p:spPr>
          <a:xfrm>
            <a:off x="369972" y="326478"/>
            <a:ext cx="5678404" cy="1535125"/>
          </a:xfrm>
          <a:prstGeom prst="rect">
            <a:avLst/>
          </a:prstGeom>
        </p:spPr>
      </p:pic>
      <p:sp>
        <p:nvSpPr>
          <p:cNvPr id="6" name="Footer Placeholder 2"/>
          <p:cNvSpPr txBox="1">
            <a:spLocks/>
          </p:cNvSpPr>
          <p:nvPr/>
        </p:nvSpPr>
        <p:spPr>
          <a:xfrm>
            <a:off x="369971" y="4514859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/>
          <a:p>
            <a:pPr marL="0" marR="0" lvl="0" indent="0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© 2019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InterDigital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4846277"/>
      </p:ext>
    </p:extLst>
  </p:cSld>
  <p:clrMapOvr>
    <a:masterClrMapping/>
  </p:clrMapOvr>
  <p:transition spd="slow">
    <p:push dir="u"/>
  </p:transition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CFE95-41D1-F945-9957-7E0B74E5A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74C17-816D-9349-AA54-6BD9459AB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52568-0828-5242-9B84-11B50B46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E5292-1A07-3843-B22A-CD3890644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56623-83B6-0844-B3C9-D9BF74F67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19"/>
      </p:ext>
    </p:extLst>
  </p:cSld>
  <p:clrMapOvr>
    <a:masterClrMapping/>
  </p:clrMapOvr>
  <p:transition spd="slow">
    <p:push dir="u"/>
  </p:transition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60A08-661C-8948-B081-E4DE27A2B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D35F4-B05B-FA47-A7C0-A5FF94058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B5531-B46D-1243-9EFA-5729CE9C5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EE545-F84A-5E46-A844-387822BB3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A3A2C-9436-1443-80AD-D3E7812A1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792384"/>
      </p:ext>
    </p:extLst>
  </p:cSld>
  <p:clrMapOvr>
    <a:masterClrMapping/>
  </p:clrMapOvr>
  <p:transition spd="slow">
    <p:push dir="u"/>
  </p:transition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5517E-5DAE-6F40-8898-A315CC283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C999E-9A9B-AB49-8654-9842666464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7A6DC-01B5-2041-B254-94C2A96AB3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EC529-FB92-3842-B66B-E66D3DD4BD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A65F61-4ED2-4C43-A19A-C8D21F983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BFD8C0-1322-D04A-88D2-1426AD75C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802228"/>
      </p:ext>
    </p:extLst>
  </p:cSld>
  <p:clrMapOvr>
    <a:masterClrMapping/>
  </p:clrMapOvr>
  <p:transition spd="slow">
    <p:push dir="u"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429CB-EE89-A046-A9F2-7C4BDC9DC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8C3B1-2D60-884E-A872-9A0168283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0C6CA-FEF3-C44C-9CDC-6A45248DE6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5E362D-6522-104F-9423-EAEFE2CE9D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5EAFDF-0DA4-F241-805E-48900BDC0C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184705-7737-7946-85A8-4DFF492E1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1215E3-8DA4-BA43-B99F-9A3E0D4D8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E16458-447C-7740-B9BD-0D420E44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213957"/>
      </p:ext>
    </p:extLst>
  </p:cSld>
  <p:clrMapOvr>
    <a:masterClrMapping/>
  </p:clrMapOvr>
  <p:transition spd="slow">
    <p:push dir="u"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16BC2-A0D0-3F49-A53E-C13F1EF94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F998A-2320-1C4E-8FA5-6823A145F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A0268-2827-A845-9628-BB1189186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443A80-7D17-CA43-BE80-A7B83DB78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560968"/>
      </p:ext>
    </p:extLst>
  </p:cSld>
  <p:clrMapOvr>
    <a:masterClrMapping/>
  </p:clrMapOvr>
  <p:transition spd="slow">
    <p:push dir="u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74DC81-7F6D-444D-8C11-9F631AEE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776AE6-D248-BD4B-86FD-A8257A424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439012-2DF0-8547-BF8D-C62877012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635060"/>
      </p:ext>
    </p:extLst>
  </p:cSld>
  <p:clrMapOvr>
    <a:masterClrMapping/>
  </p:clrMapOvr>
  <p:transition spd="slow">
    <p:push dir="u"/>
  </p:transition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5C354-B496-E541-8E71-E5CCD32E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C091F-3DF3-2A4C-B7A5-4C86945AC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03E1C2-9948-C744-9A8C-49418DF7D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16D747-F6B5-E549-AA7C-9634359800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D05BD3-494A-8D41-930B-17D12205C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76D961-FF78-CD4D-8929-6520245ED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360185"/>
      </p:ext>
    </p:extLst>
  </p:cSld>
  <p:clrMapOvr>
    <a:masterClrMapping/>
  </p:clrMapOvr>
  <p:transition spd="slow">
    <p:push dir="u"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8D98F-6FA1-D547-88C9-170AD93AD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EB6098-3DFB-764C-A847-02F6E5E508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95FF7-D3A7-8E46-82D0-63DC7ADEC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A63BA-68F2-C94E-97C6-B17FCDE75F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107367-BCE3-5D46-AACA-9CAC2CC44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6E3FB-0B82-C941-A534-BE7766126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613673"/>
      </p:ext>
    </p:extLst>
  </p:cSld>
  <p:clrMapOvr>
    <a:masterClrMapping/>
  </p:clrMapOvr>
  <p:transition spd="slow">
    <p:push dir="u"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AFFB1-D606-3748-893A-3C9EC3048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9DC05C-F4B2-A04D-B16E-C67F4988F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92AF6-5F00-EC46-A1E0-D9BBC1DFC7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86B67-1274-2B44-A0E4-177B39328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D5470-178F-7F4E-BCFB-DF5E6A7AD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855758"/>
      </p:ext>
    </p:extLst>
  </p:cSld>
  <p:clrMapOvr>
    <a:masterClrMapping/>
  </p:clrMapOvr>
  <p:transition spd="slow">
    <p:push dir="u"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8C2AB3-3EA0-9148-B09A-FEE99340F9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94B383-CC9A-C14C-8193-B5345E9936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6C729-66E9-A04E-81D0-B4DA8B73D0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AD813-1AD8-E14C-B488-424AA76A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364D2-F26F-6040-91AD-1CE194713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99137"/>
      </p:ext>
    </p:extLst>
  </p:cSld>
  <p:clrMapOvr>
    <a:masterClrMapping/>
  </p:clrMapOvr>
  <p:transition spd="slow">
    <p:push dir="u"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>
      <p:bgPr>
        <a:solidFill>
          <a:schemeClr val="bg2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 rot="16200000">
            <a:off x="4095207" y="-3971110"/>
            <a:ext cx="953588" cy="914400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1000"/>
                </a:schemeClr>
              </a:gs>
              <a:gs pos="90000">
                <a:schemeClr val="bg1">
                  <a:alpha val="0"/>
                </a:schemeClr>
              </a:gs>
              <a:gs pos="72000">
                <a:srgbClr val="468290">
                  <a:lumMod val="91000"/>
                  <a:alpha val="54000"/>
                </a:srgbClr>
              </a:gs>
              <a:gs pos="39000">
                <a:srgbClr val="0363BE">
                  <a:lumMod val="76000"/>
                </a:srgbClr>
              </a:gs>
            </a:gsLst>
            <a:lin ang="5400000" scaled="0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92947"/>
            <a:ext cx="7886700" cy="3339776"/>
          </a:xfrm>
        </p:spPr>
        <p:txBody>
          <a:bodyPr/>
          <a:lstStyle>
            <a:lvl1pPr>
              <a:lnSpc>
                <a:spcPct val="100000"/>
              </a:lnSpc>
              <a:spcAft>
                <a:spcPts val="450"/>
              </a:spcAft>
              <a:defRPr sz="20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450"/>
              </a:spcAft>
              <a:defRPr sz="17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B5F9288-E224-4E31-A4B6-FE5C49457E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25" y="4866199"/>
            <a:ext cx="3086100" cy="174908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Confidential &amp; Subject to NDA</a:t>
            </a:r>
          </a:p>
        </p:txBody>
      </p:sp>
      <p:sp>
        <p:nvSpPr>
          <p:cNvPr id="53" name="Title 52"/>
          <p:cNvSpPr>
            <a:spLocks noGrp="1"/>
          </p:cNvSpPr>
          <p:nvPr>
            <p:ph type="title"/>
          </p:nvPr>
        </p:nvSpPr>
        <p:spPr>
          <a:xfrm>
            <a:off x="628651" y="178595"/>
            <a:ext cx="7125938" cy="85325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2" name="Freeform 81"/>
          <p:cNvSpPr/>
          <p:nvPr/>
        </p:nvSpPr>
        <p:spPr>
          <a:xfrm rot="10800000">
            <a:off x="28310" y="1073912"/>
            <a:ext cx="8801990" cy="34289"/>
          </a:xfrm>
          <a:custGeom>
            <a:avLst/>
            <a:gdLst>
              <a:gd name="connsiteX0" fmla="*/ 5343625 w 9985293"/>
              <a:gd name="connsiteY0" fmla="*/ 74624 h 74624"/>
              <a:gd name="connsiteX1" fmla="*/ 574361 w 9985293"/>
              <a:gd name="connsiteY1" fmla="*/ 43039 h 74624"/>
              <a:gd name="connsiteX2" fmla="*/ 0 w 9985293"/>
              <a:gd name="connsiteY2" fmla="*/ 43544 h 74624"/>
              <a:gd name="connsiteX3" fmla="*/ 269247 w 9985293"/>
              <a:gd name="connsiteY3" fmla="*/ 41018 h 74624"/>
              <a:gd name="connsiteX4" fmla="*/ 83648 w 9985293"/>
              <a:gd name="connsiteY4" fmla="*/ 39789 h 74624"/>
              <a:gd name="connsiteX5" fmla="*/ 433030 w 9985293"/>
              <a:gd name="connsiteY5" fmla="*/ 39482 h 74624"/>
              <a:gd name="connsiteX6" fmla="*/ 4641668 w 9985293"/>
              <a:gd name="connsiteY6" fmla="*/ 0 h 74624"/>
              <a:gd name="connsiteX7" fmla="*/ 9410932 w 9985293"/>
              <a:gd name="connsiteY7" fmla="*/ 31585 h 74624"/>
              <a:gd name="connsiteX8" fmla="*/ 9985293 w 9985293"/>
              <a:gd name="connsiteY8" fmla="*/ 31080 h 74624"/>
              <a:gd name="connsiteX9" fmla="*/ 9716045 w 9985293"/>
              <a:gd name="connsiteY9" fmla="*/ 33606 h 74624"/>
              <a:gd name="connsiteX10" fmla="*/ 9901645 w 9985293"/>
              <a:gd name="connsiteY10" fmla="*/ 34835 h 74624"/>
              <a:gd name="connsiteX11" fmla="*/ 9552263 w 9985293"/>
              <a:gd name="connsiteY11" fmla="*/ 35142 h 74624"/>
              <a:gd name="connsiteX0" fmla="*/ 5509088 w 9985293"/>
              <a:gd name="connsiteY0" fmla="*/ 48499 h 48499"/>
              <a:gd name="connsiteX1" fmla="*/ 574361 w 9985293"/>
              <a:gd name="connsiteY1" fmla="*/ 43039 h 48499"/>
              <a:gd name="connsiteX2" fmla="*/ 0 w 9985293"/>
              <a:gd name="connsiteY2" fmla="*/ 43544 h 48499"/>
              <a:gd name="connsiteX3" fmla="*/ 269247 w 9985293"/>
              <a:gd name="connsiteY3" fmla="*/ 41018 h 48499"/>
              <a:gd name="connsiteX4" fmla="*/ 83648 w 9985293"/>
              <a:gd name="connsiteY4" fmla="*/ 39789 h 48499"/>
              <a:gd name="connsiteX5" fmla="*/ 433030 w 9985293"/>
              <a:gd name="connsiteY5" fmla="*/ 39482 h 48499"/>
              <a:gd name="connsiteX6" fmla="*/ 4641668 w 9985293"/>
              <a:gd name="connsiteY6" fmla="*/ 0 h 48499"/>
              <a:gd name="connsiteX7" fmla="*/ 9410932 w 9985293"/>
              <a:gd name="connsiteY7" fmla="*/ 31585 h 48499"/>
              <a:gd name="connsiteX8" fmla="*/ 9985293 w 9985293"/>
              <a:gd name="connsiteY8" fmla="*/ 31080 h 48499"/>
              <a:gd name="connsiteX9" fmla="*/ 9716045 w 9985293"/>
              <a:gd name="connsiteY9" fmla="*/ 33606 h 48499"/>
              <a:gd name="connsiteX10" fmla="*/ 9901645 w 9985293"/>
              <a:gd name="connsiteY10" fmla="*/ 34835 h 48499"/>
              <a:gd name="connsiteX11" fmla="*/ 9552263 w 9985293"/>
              <a:gd name="connsiteY11" fmla="*/ 35142 h 48499"/>
              <a:gd name="connsiteX12" fmla="*/ 5509088 w 9985293"/>
              <a:gd name="connsiteY12" fmla="*/ 48499 h 4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5293" h="48499">
                <a:moveTo>
                  <a:pt x="5509088" y="48499"/>
                </a:moveTo>
                <a:lnTo>
                  <a:pt x="574361" y="43039"/>
                </a:lnTo>
                <a:lnTo>
                  <a:pt x="0" y="43544"/>
                </a:lnTo>
                <a:lnTo>
                  <a:pt x="269247" y="41018"/>
                </a:lnTo>
                <a:lnTo>
                  <a:pt x="83648" y="39789"/>
                </a:lnTo>
                <a:lnTo>
                  <a:pt x="433030" y="39482"/>
                </a:lnTo>
                <a:lnTo>
                  <a:pt x="4641668" y="0"/>
                </a:lnTo>
                <a:lnTo>
                  <a:pt x="9410932" y="31585"/>
                </a:lnTo>
                <a:lnTo>
                  <a:pt x="9985293" y="31080"/>
                </a:lnTo>
                <a:lnTo>
                  <a:pt x="9716045" y="33606"/>
                </a:lnTo>
                <a:lnTo>
                  <a:pt x="9901645" y="34835"/>
                </a:lnTo>
                <a:lnTo>
                  <a:pt x="9552263" y="35142"/>
                </a:lnTo>
                <a:lnTo>
                  <a:pt x="5509088" y="48499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8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91066" y="1042366"/>
            <a:ext cx="4611189" cy="4272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5000">
                <a:srgbClr val="FFFFFF">
                  <a:alpha val="17000"/>
                </a:srgbClr>
              </a:gs>
              <a:gs pos="8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307822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89562" y="0"/>
            <a:ext cx="2954438" cy="5143500"/>
          </a:xfrm>
          <a:prstGeom prst="rect">
            <a:avLst/>
          </a:prstGeom>
          <a:solidFill>
            <a:srgbClr val="132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212" y="273844"/>
            <a:ext cx="4839920" cy="994172"/>
          </a:xfrm>
        </p:spPr>
        <p:txBody>
          <a:bodyPr>
            <a:normAutofit/>
          </a:bodyPr>
          <a:lstStyle>
            <a:lvl1pPr>
              <a:defRPr sz="2100">
                <a:solidFill>
                  <a:srgbClr val="132954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87272"/>
            <a:ext cx="5300482" cy="2806093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796"/>
          <a:stretch/>
        </p:blipFill>
        <p:spPr>
          <a:xfrm>
            <a:off x="628651" y="543614"/>
            <a:ext cx="385185" cy="47847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554164" y="1387272"/>
            <a:ext cx="2257064" cy="2936090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6554164" y="330411"/>
            <a:ext cx="2241148" cy="881036"/>
          </a:xfrm>
        </p:spPr>
        <p:txBody>
          <a:bodyPr anchor="ctr">
            <a:normAutofit/>
          </a:bodyPr>
          <a:lstStyle>
            <a:lvl1pPr marL="0" indent="0">
              <a:buNone/>
              <a:defRPr sz="1500">
                <a:solidFill>
                  <a:srgbClr val="8373E5"/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554164" y="1185992"/>
            <a:ext cx="2225233" cy="0"/>
          </a:xfrm>
          <a:prstGeom prst="line">
            <a:avLst/>
          </a:prstGeom>
          <a:ln w="1905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 Same Side Corner Rectangle 16"/>
          <p:cNvSpPr/>
          <p:nvPr/>
        </p:nvSpPr>
        <p:spPr>
          <a:xfrm>
            <a:off x="8122507" y="4755922"/>
            <a:ext cx="392843" cy="38757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9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olidFill>
                <a:srgbClr val="009DE2"/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2507" y="4755922"/>
            <a:ext cx="366941" cy="351653"/>
          </a:xfrm>
          <a:prstGeom prst="rect">
            <a:avLst/>
          </a:prstGeom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fld id="{C8DB6849-9C56-6D4E-AA70-3E3466A866E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4737509"/>
            <a:ext cx="1124303" cy="310083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628650" y="4629646"/>
            <a:ext cx="5300481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978702" y="4755923"/>
            <a:ext cx="5418944" cy="3032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©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15569716"/>
      </p:ext>
    </p:extLst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8122507" y="4755922"/>
            <a:ext cx="392843" cy="38757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9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olidFill>
                <a:srgbClr val="009DE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2507" y="4755922"/>
            <a:ext cx="366941" cy="351653"/>
          </a:xfrm>
          <a:prstGeom prst="rect">
            <a:avLst/>
          </a:prstGeom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fld id="{C8DB6849-9C56-6D4E-AA70-3E3466A866E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4737509"/>
            <a:ext cx="1124303" cy="31008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28650" y="4629646"/>
            <a:ext cx="7886700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978702" y="4755923"/>
            <a:ext cx="5418944" cy="3032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©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454316"/>
      </p:ext>
    </p:extLst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20201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4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24.emf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image" Target="../media/image24.emf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2017 InterDigital, Inc. All Rights Reserved.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/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© 2018 </a:t>
            </a:r>
            <a:r>
              <a:rPr lang="en-US" sz="800" dirty="0" err="1"/>
              <a:t>InterDigital</a:t>
            </a:r>
            <a:r>
              <a:rPr lang="en-US" sz="800" dirty="0"/>
              <a:t>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9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2" y="334563"/>
            <a:ext cx="793198" cy="7931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57F61E-EAFA-4E1F-B535-89190798FE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86A3BF-E63A-48A4-A2F5-2E0159766AF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2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</p:sldLayoutIdLst>
  <p:transition spd="slow" advClick="0" advTm="20000">
    <p:push dir="u"/>
  </p:transition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B14E31-B89F-474F-8595-C63123780BE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713321"/>
            <a:ext cx="9144000" cy="435754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B21B35-E20F-3E44-AB81-9EDEBFADE5A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0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</p:sldLayoutIdLst>
  <p:transition spd="slow" advClick="0" advTm="20000">
    <p:push dir="u"/>
  </p:transition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9B88085-B080-5D42-AB6C-BA57199B9B0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4713321"/>
            <a:ext cx="9144000" cy="43575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273085-5079-0F46-A9F0-D85F589B0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66482-A474-544D-8D92-541F75125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457213E-FA57-2349-8932-4230A314AB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7D4F68E-194B-8A42-AC4D-C9B187ED8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36DB635-80BC-CB44-ACAE-0FE8C49FA8D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67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402335" y="1978071"/>
            <a:ext cx="7845077" cy="15232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5100" dirty="0">
                <a:solidFill>
                  <a:srgbClr val="FFFFFF"/>
                </a:solidFill>
                <a:latin typeface="+mj-lt"/>
              </a:rPr>
              <a:t>CE3-related: Fixed rice parameters in transform residual coding </a:t>
            </a:r>
            <a:endParaRPr lang="en-US" sz="51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spcAft>
                <a:spcPts val="600"/>
              </a:spcAft>
            </a:pPr>
            <a:r>
              <a:rPr lang="en-US" sz="2600" b="0" dirty="0">
                <a:solidFill>
                  <a:srgbClr val="FFFFFF"/>
                </a:solidFill>
                <a:latin typeface="+mj-lt"/>
              </a:rPr>
              <a:t>JVET-Q0347</a:t>
            </a:r>
          </a:p>
          <a:p>
            <a:pPr>
              <a:spcAft>
                <a:spcPts val="600"/>
              </a:spcAft>
            </a:pPr>
            <a:endParaRPr lang="en-US" sz="2000" b="0" dirty="0">
              <a:solidFill>
                <a:srgbClr val="FFFFFF"/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US" sz="2600" b="0" dirty="0">
                <a:solidFill>
                  <a:srgbClr val="FFFFFF"/>
                </a:solidFill>
                <a:latin typeface="+mj-lt"/>
              </a:rPr>
              <a:t>Y. Chen, F. Le </a:t>
            </a:r>
            <a:r>
              <a:rPr lang="en-US" sz="2600" b="0" dirty="0" err="1">
                <a:solidFill>
                  <a:srgbClr val="FFFFFF"/>
                </a:solidFill>
                <a:latin typeface="+mj-lt"/>
              </a:rPr>
              <a:t>Léannec</a:t>
            </a:r>
            <a:r>
              <a:rPr lang="en-US" sz="2600" b="0" dirty="0">
                <a:solidFill>
                  <a:srgbClr val="FFFFFF"/>
                </a:solidFill>
                <a:latin typeface="+mj-lt"/>
              </a:rPr>
              <a:t>, F. Galpin, T. Poirier</a:t>
            </a: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 advClick="0" advTm="20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 +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099928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464075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274566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94684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Reference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261283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485585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6523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" y="174623"/>
            <a:ext cx="896251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JVET-Q0347: CE3-related: Fixed rice parameters in transform residual coding 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29602" y="950890"/>
            <a:ext cx="8542938" cy="2431435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2000" dirty="0">
                <a:latin typeface="Century Gothic" panose="020B0502020202020204" pitchFamily="34" charset="0"/>
              </a:rPr>
              <a:t>Motivation</a:t>
            </a:r>
            <a:endParaRPr lang="en-US" sz="1600" dirty="0"/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400" dirty="0">
                <a:latin typeface="Century Gothic" panose="020B0502020202020204" pitchFamily="34" charset="0"/>
              </a:rPr>
              <a:t>High-throughput CABAC mode proposed during last meeting (JVET-P0300)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400" dirty="0">
                <a:latin typeface="Century Gothic" panose="020B0502020202020204" pitchFamily="34" charset="0"/>
              </a:rPr>
              <a:t>Meeting notes: </a:t>
            </a:r>
            <a:r>
              <a:rPr lang="en-US" sz="1400" dirty="0">
                <a:latin typeface="Century Gothic" panose="020B0502020202020204" pitchFamily="34" charset="0"/>
              </a:rPr>
              <a:t>”There could also be other throughput issues even with bypass coding, e.g. to determine Rice parameters.”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500" dirty="0">
                <a:latin typeface="Century Gothic" panose="020B0502020202020204" pitchFamily="34" charset="0"/>
              </a:rPr>
              <a:t>This contribution proposes fixed Rice Param for RRC as for TSRC for further increased throughput</a:t>
            </a:r>
            <a:endParaRPr lang="fr-FR" sz="1500" dirty="0">
              <a:latin typeface="Century Gothic" panose="020B0502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4150467" y="1952017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09792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" y="174623"/>
            <a:ext cx="896251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JVET-Q0347: CE3-related: Fixed rice parameters in transform residual coding 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6049" y="732707"/>
                <a:ext cx="8542938" cy="390460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In VTM 7.0, per-sample adaptive codewords (</a:t>
                </a:r>
                <a:r>
                  <a:rPr lang="en-US" sz="1400" dirty="0" err="1">
                    <a:latin typeface="Century Gothic" panose="020B0502020202020204" pitchFamily="34" charset="0"/>
                  </a:rPr>
                  <a:t>Golomb</a:t>
                </a:r>
                <a:r>
                  <a:rPr lang="en-US" sz="1400" dirty="0">
                    <a:latin typeface="Century Gothic" panose="020B0502020202020204" pitchFamily="34" charset="0"/>
                  </a:rPr>
                  <a:t> Rice) is used for the coding of the level remainder </a:t>
                </a:r>
                <a:r>
                  <a:rPr lang="en-CA" sz="1400" b="1" dirty="0" err="1">
                    <a:latin typeface="Century Gothic" panose="020B0502020202020204" pitchFamily="34" charset="0"/>
                  </a:rPr>
                  <a:t>abs_remainder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dirty="0">
                    <a:latin typeface="Century Gothic" panose="020B0502020202020204" pitchFamily="34" charset="0"/>
                  </a:rPr>
                  <a:t>and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b="1" dirty="0" err="1">
                    <a:latin typeface="Century Gothic" panose="020B0502020202020204" pitchFamily="34" charset="0"/>
                  </a:rPr>
                  <a:t>dec_abs_level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dirty="0">
                    <a:latin typeface="Century Gothic" panose="020B0502020202020204" pitchFamily="34" charset="0"/>
                  </a:rPr>
                  <a:t>in </a:t>
                </a:r>
                <a:r>
                  <a:rPr lang="en-US" sz="1400" dirty="0">
                    <a:latin typeface="Century Gothic" panose="020B0502020202020204" pitchFamily="34" charset="0"/>
                  </a:rPr>
                  <a:t>regular transform residual coding (RRC)</a:t>
                </a:r>
                <a:endParaRPr lang="fr-FR" sz="14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dirty="0">
                    <a:latin typeface="Century Gothic" panose="020B0502020202020204" pitchFamily="34" charset="0"/>
                  </a:rPr>
                  <a:t>Rice parameter is determined based on the sum of absolute levels (</a:t>
                </a:r>
                <a:r>
                  <a:rPr lang="en-US" sz="1200" dirty="0" err="1">
                    <a:latin typeface="Century Gothic" panose="020B0502020202020204" pitchFamily="34" charset="0"/>
                  </a:rPr>
                  <a:t>locSumAbs</a:t>
                </a:r>
                <a:r>
                  <a:rPr lang="en-US" sz="1200" dirty="0">
                    <a:latin typeface="Century Gothic" panose="020B0502020202020204" pitchFamily="34" charset="0"/>
                  </a:rPr>
                  <a:t>) of the 5 neighboring transform coefficients, and the corresponding base level </a:t>
                </a:r>
                <a:r>
                  <a:rPr lang="fr-FR" sz="1200" dirty="0">
                    <a:latin typeface="Century Gothic" panose="020B0502020202020204" pitchFamily="34" charset="0"/>
                  </a:rPr>
                  <a:t>       </a:t>
                </a:r>
              </a:p>
              <a:p>
                <a:pPr marL="342900" lvl="1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r>
                  <a:rPr lang="fr-FR" sz="1200" dirty="0">
                    <a:latin typeface="Century Gothic" panose="020B050202020202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CA" sz="1100" i="1">
                        <a:latin typeface="Cambria Math" panose="02040503050406030204" pitchFamily="18" charset="0"/>
                      </a:rPr>
                      <m:t>𝑅𝑖𝑐𝑒𝑃𝑎𝑟𝑎𝑚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𝑅𝑖𝑐𝑒𝑃𝑎𝑟𝑎𝑚𝑇𝑎𝑏𝑙𝑒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[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𝑚𝑎𝑥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𝑚𝑖𝑛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( 31,</m:t>
                    </m:r>
                    <m:r>
                      <a:rPr lang="en-GB" sz="1100" b="0" i="1" smtClean="0">
                        <a:latin typeface="Cambria Math" panose="02040503050406030204" pitchFamily="18" charset="0"/>
                      </a:rPr>
                      <m:t>𝑙𝑜𝑐𝑆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𝑢𝑚𝐴𝑏𝑠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 – 5 ∗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𝑏𝑎𝑠𝑒𝐿𝑒𝑣𝑒𝑙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),0) ]</m:t>
                    </m:r>
                  </m:oMath>
                </a14:m>
                <a:endParaRPr lang="en-US" sz="1100" dirty="0"/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fr-FR" sz="1200" dirty="0">
                    <a:latin typeface="Century Gothic" panose="020B0502020202020204" pitchFamily="34" charset="0"/>
                  </a:rPr>
                  <a:t>                                                                                                                                </a:t>
                </a:r>
              </a:p>
              <a:p>
                <a:pPr marL="342900" lvl="1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Proposed methods to replace per-sample adaptive codewords with fixed codewords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b="1" dirty="0" err="1">
                    <a:latin typeface="Century Gothic" panose="020B0502020202020204" pitchFamily="34" charset="0"/>
                  </a:rPr>
                  <a:t>abs_remainder</a:t>
                </a:r>
                <a:r>
                  <a:rPr lang="en-US" sz="1200" b="1" dirty="0">
                    <a:latin typeface="Century Gothic" panose="020B0502020202020204" pitchFamily="34" charset="0"/>
                  </a:rPr>
                  <a:t>: </a:t>
                </a:r>
                <a:r>
                  <a:rPr lang="en-US" sz="1200" dirty="0">
                    <a:latin typeface="Century Gothic" panose="020B0502020202020204" pitchFamily="34" charset="0"/>
                  </a:rPr>
                  <a:t>rice parameter is fixed as 0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CA" sz="1200" b="1" dirty="0" err="1">
                    <a:latin typeface="Century Gothic" panose="020B0502020202020204" pitchFamily="34" charset="0"/>
                  </a:rPr>
                  <a:t>dec_abs_level</a:t>
                </a:r>
                <a:r>
                  <a:rPr lang="en-CA" sz="1200" b="1" dirty="0">
                    <a:latin typeface="Century Gothic" panose="020B0502020202020204" pitchFamily="34" charset="0"/>
                  </a:rPr>
                  <a:t>: </a:t>
                </a:r>
                <a:r>
                  <a:rPr lang="en-US" sz="1200" dirty="0">
                    <a:latin typeface="Century Gothic" panose="020B0502020202020204" pitchFamily="34" charset="0"/>
                  </a:rPr>
                  <a:t>rice parameter is fixed as 1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dirty="0">
                    <a:latin typeface="Century Gothic" panose="020B0502020202020204" pitchFamily="34" charset="0"/>
                  </a:rPr>
                  <a:t>GOAL: increase the throughput, in particular in the case of high throughput scenario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049" y="732707"/>
                <a:ext cx="8542938" cy="3904608"/>
              </a:xfrm>
              <a:prstGeom prst="rect">
                <a:avLst/>
              </a:prstGeom>
              <a:blipFill>
                <a:blip r:embed="rId3"/>
                <a:stretch>
                  <a:fillRect l="-143" t="-312" b="-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4150467" y="1952017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4B53A1C-22BE-4C1B-8F6F-C17B17EA7CC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1" y="2025487"/>
            <a:ext cx="1442852" cy="14428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0E7819F-7BB7-4362-B7D5-8F4C509F8206}"/>
              </a:ext>
            </a:extLst>
          </p:cNvPr>
          <p:cNvGraphicFramePr>
            <a:graphicFrameLocks noGrp="1"/>
          </p:cNvGraphicFramePr>
          <p:nvPr/>
        </p:nvGraphicFramePr>
        <p:xfrm>
          <a:off x="2879766" y="2184999"/>
          <a:ext cx="5456709" cy="11952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6369">
                  <a:extLst>
                    <a:ext uri="{9D8B030D-6E8A-4147-A177-3AD203B41FA5}">
                      <a16:colId xmlns:a16="http://schemas.microsoft.com/office/drawing/2014/main" val="3060148450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858943323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634748744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2698030042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319304548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00749322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784614116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106909279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90112892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133300633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663644161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3540896990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005948966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093517969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803658672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425758088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545920508"/>
                    </a:ext>
                  </a:extLst>
                </a:gridCol>
              </a:tblGrid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locSumAbs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</a:rPr>
                        <a:t>10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</a:rPr>
                        <a:t>11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3761911490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RiceParam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1127133065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locSumAbs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1655940545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RiceParam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3724555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78723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288423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528619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845811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739502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912454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211536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94668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 +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00429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569312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130864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21442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Reference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176299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070249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122845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94498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2600" dirty="0"/>
              <a:t>Conclusion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268639" y="754312"/>
            <a:ext cx="8551022" cy="3313728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In </a:t>
            </a:r>
            <a:r>
              <a:rPr lang="fr-FR" sz="1600" dirty="0" err="1">
                <a:latin typeface="Century Gothic" panose="020B0502020202020204" pitchFamily="34" charset="0"/>
              </a:rPr>
              <a:t>regular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residual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coding</a:t>
            </a:r>
            <a:r>
              <a:rPr lang="fr-FR" sz="1600" dirty="0">
                <a:latin typeface="Century Gothic" panose="020B0502020202020204" pitchFamily="34" charset="0"/>
              </a:rPr>
              <a:t> (RRC), </a:t>
            </a:r>
            <a:r>
              <a:rPr lang="fr-FR" sz="1600" dirty="0" err="1">
                <a:latin typeface="Century Gothic" panose="020B0502020202020204" pitchFamily="34" charset="0"/>
              </a:rPr>
              <a:t>it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to use </a:t>
            </a:r>
            <a:r>
              <a:rPr lang="fr-FR" sz="1600" dirty="0" err="1">
                <a:latin typeface="Century Gothic" panose="020B0502020202020204" pitchFamily="34" charset="0"/>
              </a:rPr>
              <a:t>fixed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rice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parameters</a:t>
            </a:r>
            <a:endParaRPr lang="en-US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b="1" dirty="0" err="1">
                <a:latin typeface="Century Gothic" panose="020B0502020202020204" pitchFamily="34" charset="0"/>
              </a:rPr>
              <a:t>abs_remainder</a:t>
            </a:r>
            <a:r>
              <a:rPr lang="en-US" sz="1200" b="1" dirty="0">
                <a:latin typeface="Century Gothic" panose="020B0502020202020204" pitchFamily="34" charset="0"/>
              </a:rPr>
              <a:t>: </a:t>
            </a:r>
            <a:r>
              <a:rPr lang="en-US" sz="1200" dirty="0">
                <a:latin typeface="Century Gothic" panose="020B0502020202020204" pitchFamily="34" charset="0"/>
              </a:rPr>
              <a:t>rice parameter is fixed as 0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CA" sz="1200" b="1" dirty="0" err="1">
                <a:latin typeface="Century Gothic" panose="020B0502020202020204" pitchFamily="34" charset="0"/>
              </a:rPr>
              <a:t>dec_abs_level</a:t>
            </a:r>
            <a:r>
              <a:rPr lang="en-CA" sz="1200" b="1" dirty="0">
                <a:latin typeface="Century Gothic" panose="020B0502020202020204" pitchFamily="34" charset="0"/>
              </a:rPr>
              <a:t>: </a:t>
            </a:r>
            <a:r>
              <a:rPr lang="en-US" sz="1200" dirty="0">
                <a:latin typeface="Century Gothic" panose="020B0502020202020204" pitchFamily="34" charset="0"/>
              </a:rPr>
              <a:t>rice parameter is fixed as 1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500" dirty="0">
                <a:latin typeface="Century Gothic" panose="020B0502020202020204" pitchFamily="34" charset="0"/>
              </a:rPr>
              <a:t>Per-sample codeword determination and look-up table for rice parameter derivation can be removed with few losses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U</a:t>
            </a:r>
            <a:r>
              <a:rPr lang="en-US" sz="1500" dirty="0" err="1">
                <a:latin typeface="Century Gothic" panose="020B0502020202020204" pitchFamily="34" charset="0"/>
              </a:rPr>
              <a:t>nify</a:t>
            </a:r>
            <a:r>
              <a:rPr lang="en-US" sz="1500" dirty="0">
                <a:latin typeface="Century Gothic" panose="020B0502020202020204" pitchFamily="34" charset="0"/>
              </a:rPr>
              <a:t> the rice parameter decision between RRC and TSRC (fixed rice parameters)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It </a:t>
            </a:r>
            <a:r>
              <a:rPr lang="en-US" sz="1500" dirty="0">
                <a:latin typeface="Century Gothic" panose="020B0502020202020204" pitchFamily="34" charset="0"/>
              </a:rPr>
              <a:t>can be combined with the “High throughput CABAC mode for VVC” proposed in JVET-P0300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Improve the throughput for the use cases of high bitrate and low delay conditions </a:t>
            </a: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679CEEC-1650-4342-8234-4C8B08E2EB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09BCF4-12C0-4CDB-9329-C2CA4F767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26A431-F67B-49B0-8A51-4C73672F5F01}"/>
              </a:ext>
            </a:extLst>
          </p:cNvPr>
          <p:cNvSpPr txBox="1"/>
          <p:nvPr/>
        </p:nvSpPr>
        <p:spPr>
          <a:xfrm>
            <a:off x="1761951" y="2034074"/>
            <a:ext cx="5775620" cy="49244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3200" dirty="0">
                <a:latin typeface="Century Gothic" panose="020B0502020202020204" pitchFamily="34" charset="0"/>
              </a:rPr>
              <a:t>Thank HHI for cross-checking!</a:t>
            </a:r>
            <a:endParaRPr lang="en-US" sz="3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36649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DC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CC" id="{90715813-2C12-4A16-B5EC-A481295115BC}" vid="{8E2FD8F2-1806-4C28-968E-4DB072DC1607}"/>
    </a:ext>
  </a:extLst>
</a:theme>
</file>

<file path=ppt/theme/theme4.xml><?xml version="1.0" encoding="utf-8"?>
<a:theme xmlns:a="http://schemas.openxmlformats.org/drawingml/2006/main" name="2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2322</Words>
  <Application>Microsoft Office PowerPoint</Application>
  <PresentationFormat>On-screen Show (16:9)</PresentationFormat>
  <Paragraphs>1070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MS PGothic</vt:lpstr>
      <vt:lpstr>Arial</vt:lpstr>
      <vt:lpstr>Calibri</vt:lpstr>
      <vt:lpstr>Calibri Light</vt:lpstr>
      <vt:lpstr>Cambria Math</vt:lpstr>
      <vt:lpstr>Century Gothic</vt:lpstr>
      <vt:lpstr>Times New Roman</vt:lpstr>
      <vt:lpstr>Verdana</vt:lpstr>
      <vt:lpstr>Intro Section Slides</vt:lpstr>
      <vt:lpstr>1_Interior Slides - blue green bottom bar</vt:lpstr>
      <vt:lpstr>IDCC</vt:lpstr>
      <vt:lpstr>2_Interior Slides - blue green bottom bar</vt:lpstr>
      <vt:lpstr>Office Theme</vt:lpstr>
      <vt:lpstr>PowerPoint Presentation</vt:lpstr>
      <vt:lpstr>JVET-Q0347: CE3-related: Fixed rice parameters in transform residual coding </vt:lpstr>
      <vt:lpstr>JVET-Q0347: CE3-related: Fixed rice parameters in transform residual coding </vt:lpstr>
      <vt:lpstr>JVET-Q0347: standard QPs </vt:lpstr>
      <vt:lpstr>JVET-Q0347: low QPs </vt:lpstr>
      <vt:lpstr>JVET-Q0347 + JVET-P0300(High Throughput mode): standard QPs </vt:lpstr>
      <vt:lpstr>Reference JVET-P0300(High Throughput mode): standard QPs </vt:lpstr>
      <vt:lpstr>Conclusion</vt:lpstr>
      <vt:lpstr>PowerPoint Presentation</vt:lpstr>
      <vt:lpstr>JVET-Q0347 + JVET-P0300(High Throughput mode): low QPs </vt:lpstr>
      <vt:lpstr>Reference JVET-P0300(High Throughput mode): low QPs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Ya Chen</cp:lastModifiedBy>
  <cp:revision>51</cp:revision>
  <dcterms:created xsi:type="dcterms:W3CDTF">2019-10-21T15:02:13Z</dcterms:created>
  <dcterms:modified xsi:type="dcterms:W3CDTF">2020-01-10T09:25:42Z</dcterms:modified>
</cp:coreProperties>
</file>