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91" r:id="rId3"/>
    <p:sldId id="285" r:id="rId4"/>
    <p:sldId id="286" r:id="rId5"/>
    <p:sldId id="284" r:id="rId6"/>
    <p:sldId id="287" r:id="rId7"/>
    <p:sldId id="288" r:id="rId8"/>
    <p:sldId id="289" r:id="rId9"/>
    <p:sldId id="278" r:id="rId10"/>
    <p:sldId id="290" r:id="rId11"/>
    <p:sldId id="293" r:id="rId12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34" autoAdjust="0"/>
    <p:restoredTop sz="95383" autoAdjust="0"/>
  </p:normalViewPr>
  <p:slideViewPr>
    <p:cSldViewPr snapToGrid="0">
      <p:cViewPr varScale="1">
        <p:scale>
          <a:sx n="89" d="100"/>
          <a:sy n="89" d="100"/>
        </p:scale>
        <p:origin x="111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76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atinLnBrk="1"/>
            <a:endParaRPr lang="ko-KR" altLang="ko-K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24771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024887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397474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endParaRPr lang="en-CA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060375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781131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623048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664928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385659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68130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791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3838575" y="4939716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l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 Inc.</a:t>
            </a:r>
            <a:endParaRPr lang="ko-KR" altLang="en-US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96414" y="6486443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2020-01-08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altLang="ko-KR" dirty="0" smtClean="0"/>
              <a:t>JVET-</a:t>
            </a:r>
            <a:r>
              <a:rPr lang="en-US" altLang="ko-KR" dirty="0"/>
              <a:t>Q</a:t>
            </a:r>
            <a:r>
              <a:rPr lang="en-US" altLang="ko-KR" dirty="0" smtClean="0"/>
              <a:t>0339</a:t>
            </a:r>
            <a:br>
              <a:rPr lang="en-US" altLang="ko-KR" dirty="0" smtClean="0"/>
            </a:br>
            <a:r>
              <a:rPr lang="en-US" altLang="ko-KR" dirty="0"/>
              <a:t>CE4-related: Adjustment of the distance on the GEO mode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altLang="ko-KR" dirty="0" smtClean="0"/>
              <a:t>N. Park</a:t>
            </a:r>
            <a:r>
              <a:rPr lang="en-CA" altLang="ko-KR" dirty="0"/>
              <a:t>, </a:t>
            </a:r>
            <a:r>
              <a:rPr lang="en-US" altLang="ko-KR" dirty="0"/>
              <a:t>J. </a:t>
            </a:r>
            <a:r>
              <a:rPr lang="en-US" altLang="ko-KR" dirty="0" smtClean="0"/>
              <a:t>Nam, </a:t>
            </a:r>
            <a:r>
              <a:rPr lang="en-US" altLang="ko-KR" dirty="0"/>
              <a:t>H</a:t>
            </a:r>
            <a:r>
              <a:rPr lang="en-US" altLang="ko-KR" dirty="0" smtClean="0"/>
              <a:t>. </a:t>
            </a:r>
            <a:r>
              <a:rPr lang="en-US" altLang="ko-KR" dirty="0"/>
              <a:t>Jang</a:t>
            </a:r>
            <a:r>
              <a:rPr lang="en-US" altLang="ko-KR" dirty="0" smtClean="0"/>
              <a:t>, J. </a:t>
            </a:r>
            <a:r>
              <a:rPr lang="en-US" altLang="ko-KR" dirty="0"/>
              <a:t>Lim, </a:t>
            </a:r>
            <a:r>
              <a:rPr lang="en-US" altLang="ko-KR" dirty="0" smtClean="0"/>
              <a:t>S. </a:t>
            </a:r>
            <a:r>
              <a:rPr lang="en-US" altLang="ko-KR" dirty="0"/>
              <a:t>Kim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10</a:t>
            </a:fld>
            <a:endParaRPr lang="ko-KR" altLang="en-US" dirty="0"/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280737" y="631825"/>
            <a:ext cx="9544713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800" dirty="0"/>
              <a:t>In this contribution, the adjusting methods to have regular policies in each mode are proposed </a:t>
            </a:r>
            <a:endParaRPr lang="en-CA" altLang="ko-KR" sz="1800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 smtClean="0">
                <a:ea typeface="LG스마트체 Regular" panose="020B0600000101010101" pitchFamily="50" charset="-127"/>
              </a:rPr>
              <a:t>Minor </a:t>
            </a:r>
            <a:r>
              <a:rPr lang="en-CA" altLang="ko-KR" sz="1800" dirty="0" smtClean="0"/>
              <a:t>changes </a:t>
            </a:r>
            <a:r>
              <a:rPr lang="en-CA" altLang="ko-KR" sz="1800" dirty="0"/>
              <a:t>in coding performance and run-time compared to </a:t>
            </a:r>
            <a:r>
              <a:rPr lang="en-CA" altLang="ko-KR" sz="1800" dirty="0" smtClean="0"/>
              <a:t>GEO common base </a:t>
            </a:r>
            <a:r>
              <a:rPr lang="en-CA" altLang="ko-KR" sz="1800" dirty="0"/>
              <a:t>as anchor in </a:t>
            </a:r>
            <a:r>
              <a:rPr lang="en-CA" altLang="ko-KR" sz="1800" dirty="0" smtClean="0"/>
              <a:t>CTC.</a:t>
            </a:r>
            <a:endParaRPr lang="en-US" altLang="ko-KR" sz="18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>
                <a:ea typeface="LG스마트체 Regular" panose="020B0600000101010101" pitchFamily="50" charset="-127"/>
              </a:rPr>
              <a:t>It is recommended to consider this method in the next VTM</a:t>
            </a:r>
            <a:r>
              <a:rPr lang="en-US" altLang="ko-KR" sz="1800" dirty="0" smtClean="0">
                <a:ea typeface="LG스마트체 Regular" panose="020B0600000101010101" pitchFamily="50" charset="-127"/>
              </a:rPr>
              <a:t>.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2108639" y="5483313"/>
            <a:ext cx="58919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Thanks to </a:t>
            </a:r>
            <a:r>
              <a:rPr lang="en-US" altLang="ko-K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Sony 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ko-K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JVET-Q0677) 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crosscheck</a:t>
            </a:r>
          </a:p>
        </p:txBody>
      </p:sp>
    </p:spTree>
    <p:extLst>
      <p:ext uri="{BB962C8B-B14F-4D97-AF65-F5344CB8AC3E}">
        <p14:creationId xmlns:p14="http://schemas.microsoft.com/office/powerpoint/2010/main" val="314601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Appendix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11</a:t>
            </a:fld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내용 개체 틀 2"/>
          <p:cNvSpPr txBox="1">
            <a:spLocks/>
          </p:cNvSpPr>
          <p:nvPr/>
        </p:nvSpPr>
        <p:spPr>
          <a:xfrm>
            <a:off x="180644" y="630897"/>
            <a:ext cx="9444620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sz="1600" dirty="0" smtClean="0"/>
          </a:p>
        </p:txBody>
      </p:sp>
      <p:sp>
        <p:nvSpPr>
          <p:cNvPr id="11" name="순서도: 처리 10"/>
          <p:cNvSpPr/>
          <p:nvPr/>
        </p:nvSpPr>
        <p:spPr>
          <a:xfrm>
            <a:off x="1181945" y="1051892"/>
            <a:ext cx="1302818" cy="1335186"/>
          </a:xfrm>
          <a:prstGeom prst="flowChart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2" name="직선 연결선 11"/>
          <p:cNvCxnSpPr/>
          <p:nvPr/>
        </p:nvCxnSpPr>
        <p:spPr>
          <a:xfrm flipH="1">
            <a:off x="1181945" y="1051892"/>
            <a:ext cx="1302818" cy="13351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/>
          <p:cNvCxnSpPr/>
          <p:nvPr/>
        </p:nvCxnSpPr>
        <p:spPr>
          <a:xfrm>
            <a:off x="1181945" y="1051892"/>
            <a:ext cx="1302818" cy="13351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13"/>
          <p:cNvCxnSpPr>
            <a:stCxn id="11" idx="0"/>
            <a:endCxn id="11" idx="2"/>
          </p:cNvCxnSpPr>
          <p:nvPr/>
        </p:nvCxnSpPr>
        <p:spPr>
          <a:xfrm>
            <a:off x="1833354" y="1051892"/>
            <a:ext cx="0" cy="13351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직선 연결선 14"/>
          <p:cNvCxnSpPr>
            <a:stCxn id="11" idx="1"/>
            <a:endCxn id="11" idx="3"/>
          </p:cNvCxnSpPr>
          <p:nvPr/>
        </p:nvCxnSpPr>
        <p:spPr>
          <a:xfrm>
            <a:off x="1181945" y="1719485"/>
            <a:ext cx="130281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순서도: 처리 15"/>
          <p:cNvSpPr/>
          <p:nvPr/>
        </p:nvSpPr>
        <p:spPr>
          <a:xfrm>
            <a:off x="4143241" y="1051892"/>
            <a:ext cx="1302818" cy="1335186"/>
          </a:xfrm>
          <a:prstGeom prst="flowChart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7" name="직선 연결선 16"/>
          <p:cNvCxnSpPr/>
          <p:nvPr/>
        </p:nvCxnSpPr>
        <p:spPr>
          <a:xfrm flipH="1">
            <a:off x="4143241" y="1051892"/>
            <a:ext cx="1302818" cy="13351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직선 연결선 17"/>
          <p:cNvCxnSpPr/>
          <p:nvPr/>
        </p:nvCxnSpPr>
        <p:spPr>
          <a:xfrm>
            <a:off x="4143241" y="1051892"/>
            <a:ext cx="1302818" cy="13351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>
            <a:stCxn id="16" idx="0"/>
            <a:endCxn id="16" idx="2"/>
          </p:cNvCxnSpPr>
          <p:nvPr/>
        </p:nvCxnSpPr>
        <p:spPr>
          <a:xfrm>
            <a:off x="4794650" y="1051892"/>
            <a:ext cx="0" cy="13351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연결선 19"/>
          <p:cNvCxnSpPr>
            <a:stCxn id="16" idx="1"/>
            <a:endCxn id="16" idx="3"/>
          </p:cNvCxnSpPr>
          <p:nvPr/>
        </p:nvCxnSpPr>
        <p:spPr>
          <a:xfrm>
            <a:off x="4143241" y="1719485"/>
            <a:ext cx="130281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오른쪽으로 구부러진 화살표 20"/>
          <p:cNvSpPr/>
          <p:nvPr/>
        </p:nvSpPr>
        <p:spPr>
          <a:xfrm rot="5400000">
            <a:off x="4508048" y="1020899"/>
            <a:ext cx="198803" cy="398284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944787" y="2546028"/>
            <a:ext cx="177713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current movement</a:t>
            </a:r>
            <a:endParaRPr lang="ko-KR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오른쪽으로 구부러진 화살표 22"/>
          <p:cNvSpPr/>
          <p:nvPr/>
        </p:nvSpPr>
        <p:spPr>
          <a:xfrm rot="10630725" flipH="1">
            <a:off x="1258721" y="1139297"/>
            <a:ext cx="453162" cy="1022437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4" name="오른쪽 화살표 23"/>
          <p:cNvSpPr/>
          <p:nvPr/>
        </p:nvSpPr>
        <p:spPr>
          <a:xfrm>
            <a:off x="1760904" y="2008775"/>
            <a:ext cx="163842" cy="16349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오른쪽 화살표 24"/>
          <p:cNvSpPr/>
          <p:nvPr/>
        </p:nvSpPr>
        <p:spPr>
          <a:xfrm flipH="1">
            <a:off x="1731181" y="1163714"/>
            <a:ext cx="204345" cy="17360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오른쪽으로 구부러진 화살표 25"/>
          <p:cNvSpPr/>
          <p:nvPr/>
        </p:nvSpPr>
        <p:spPr>
          <a:xfrm flipH="1">
            <a:off x="1985339" y="1163714"/>
            <a:ext cx="411433" cy="1022437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3753910" y="2506547"/>
            <a:ext cx="227257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Using </a:t>
            </a:r>
            <a:r>
              <a:rPr lang="en-US" altLang="ko-KR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offsetX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not </a:t>
            </a:r>
            <a:r>
              <a:rPr lang="en-US" altLang="ko-KR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offsetY</a:t>
            </a:r>
            <a:endParaRPr lang="ko-KR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오른쪽으로 구부러진 화살표 27"/>
          <p:cNvSpPr/>
          <p:nvPr/>
        </p:nvSpPr>
        <p:spPr>
          <a:xfrm rot="10630725" flipH="1">
            <a:off x="4200177" y="1315815"/>
            <a:ext cx="220800" cy="744649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9" name="오른쪽으로 구부러진 화살표 28"/>
          <p:cNvSpPr/>
          <p:nvPr/>
        </p:nvSpPr>
        <p:spPr>
          <a:xfrm rot="5400000" flipH="1">
            <a:off x="4484020" y="2054306"/>
            <a:ext cx="168016" cy="372145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30" name="오른쪽으로 구부러진 화살표 29"/>
          <p:cNvSpPr/>
          <p:nvPr/>
        </p:nvSpPr>
        <p:spPr>
          <a:xfrm rot="5400000" flipH="1" flipV="1">
            <a:off x="4899478" y="2014415"/>
            <a:ext cx="204967" cy="428268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31" name="오른쪽으로 구부러진 화살표 30"/>
          <p:cNvSpPr/>
          <p:nvPr/>
        </p:nvSpPr>
        <p:spPr>
          <a:xfrm flipH="1">
            <a:off x="5207345" y="1346569"/>
            <a:ext cx="233694" cy="745832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32" name="오른쪽으로 구부러진 화살표 31"/>
          <p:cNvSpPr/>
          <p:nvPr/>
        </p:nvSpPr>
        <p:spPr>
          <a:xfrm rot="5400000" flipV="1">
            <a:off x="4928543" y="1040779"/>
            <a:ext cx="194209" cy="380894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33" name="순서도: 처리 32"/>
          <p:cNvSpPr/>
          <p:nvPr/>
        </p:nvSpPr>
        <p:spPr>
          <a:xfrm>
            <a:off x="7104537" y="1053954"/>
            <a:ext cx="1302818" cy="1335186"/>
          </a:xfrm>
          <a:prstGeom prst="flowChart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4" name="직선 연결선 33"/>
          <p:cNvCxnSpPr/>
          <p:nvPr/>
        </p:nvCxnSpPr>
        <p:spPr>
          <a:xfrm flipH="1">
            <a:off x="7104537" y="1053954"/>
            <a:ext cx="1302818" cy="13351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직선 연결선 34"/>
          <p:cNvCxnSpPr/>
          <p:nvPr/>
        </p:nvCxnSpPr>
        <p:spPr>
          <a:xfrm>
            <a:off x="7104537" y="1053954"/>
            <a:ext cx="1302818" cy="13351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직선 연결선 35"/>
          <p:cNvCxnSpPr>
            <a:stCxn id="33" idx="0"/>
            <a:endCxn id="33" idx="2"/>
          </p:cNvCxnSpPr>
          <p:nvPr/>
        </p:nvCxnSpPr>
        <p:spPr>
          <a:xfrm>
            <a:off x="7755946" y="1053954"/>
            <a:ext cx="0" cy="13351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직선 연결선 36"/>
          <p:cNvCxnSpPr>
            <a:stCxn id="33" idx="1"/>
            <a:endCxn id="33" idx="3"/>
          </p:cNvCxnSpPr>
          <p:nvPr/>
        </p:nvCxnSpPr>
        <p:spPr>
          <a:xfrm>
            <a:off x="7104537" y="1721547"/>
            <a:ext cx="130281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오른쪽으로 구부러진 화살표 37"/>
          <p:cNvSpPr/>
          <p:nvPr/>
        </p:nvSpPr>
        <p:spPr>
          <a:xfrm rot="10630725" flipH="1">
            <a:off x="7161473" y="1317877"/>
            <a:ext cx="220800" cy="744649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39" name="오른쪽으로 구부러진 화살표 38"/>
          <p:cNvSpPr/>
          <p:nvPr/>
        </p:nvSpPr>
        <p:spPr>
          <a:xfrm rot="16200000" flipH="1">
            <a:off x="7650297" y="858018"/>
            <a:ext cx="256048" cy="698493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40" name="오른쪽으로 구부러진 화살표 39"/>
          <p:cNvSpPr/>
          <p:nvPr/>
        </p:nvSpPr>
        <p:spPr>
          <a:xfrm flipH="1">
            <a:off x="8168641" y="1348631"/>
            <a:ext cx="233694" cy="745832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6734294" y="2490016"/>
            <a:ext cx="226904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movement to clockwise</a:t>
            </a:r>
            <a:endParaRPr lang="ko-KR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오른쪽으로 구부러진 화살표 41"/>
          <p:cNvSpPr/>
          <p:nvPr/>
        </p:nvSpPr>
        <p:spPr>
          <a:xfrm rot="5400000" flipH="1">
            <a:off x="7655665" y="1872121"/>
            <a:ext cx="199041" cy="60842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52" name="순서도: 처리 51"/>
          <p:cNvSpPr/>
          <p:nvPr/>
        </p:nvSpPr>
        <p:spPr>
          <a:xfrm>
            <a:off x="7074409" y="3155364"/>
            <a:ext cx="1302818" cy="1335186"/>
          </a:xfrm>
          <a:prstGeom prst="flowChart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53" name="직선 연결선 52"/>
          <p:cNvCxnSpPr/>
          <p:nvPr/>
        </p:nvCxnSpPr>
        <p:spPr>
          <a:xfrm flipH="1">
            <a:off x="7074409" y="3155364"/>
            <a:ext cx="1302818" cy="13351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직선 연결선 53"/>
          <p:cNvCxnSpPr/>
          <p:nvPr/>
        </p:nvCxnSpPr>
        <p:spPr>
          <a:xfrm>
            <a:off x="7074409" y="3155364"/>
            <a:ext cx="1302818" cy="13351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직선 연결선 54"/>
          <p:cNvCxnSpPr>
            <a:stCxn id="52" idx="0"/>
            <a:endCxn id="52" idx="2"/>
          </p:cNvCxnSpPr>
          <p:nvPr/>
        </p:nvCxnSpPr>
        <p:spPr>
          <a:xfrm>
            <a:off x="7725818" y="3155364"/>
            <a:ext cx="0" cy="13351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직선 연결선 55"/>
          <p:cNvCxnSpPr>
            <a:stCxn id="52" idx="1"/>
            <a:endCxn id="52" idx="3"/>
          </p:cNvCxnSpPr>
          <p:nvPr/>
        </p:nvCxnSpPr>
        <p:spPr>
          <a:xfrm>
            <a:off x="7074409" y="3822957"/>
            <a:ext cx="130281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오른쪽으로 구부러진 화살표 56"/>
          <p:cNvSpPr/>
          <p:nvPr/>
        </p:nvSpPr>
        <p:spPr>
          <a:xfrm>
            <a:off x="7126457" y="3493554"/>
            <a:ext cx="205321" cy="690257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58" name="오른쪽으로 구부러진 화살표 57"/>
          <p:cNvSpPr/>
          <p:nvPr/>
        </p:nvSpPr>
        <p:spPr>
          <a:xfrm rot="16200000" flipH="1" flipV="1">
            <a:off x="7594003" y="2971242"/>
            <a:ext cx="256048" cy="703379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59" name="오른쪽으로 구부러진 화살표 58"/>
          <p:cNvSpPr/>
          <p:nvPr/>
        </p:nvSpPr>
        <p:spPr>
          <a:xfrm flipH="1" flipV="1">
            <a:off x="8101116" y="3456834"/>
            <a:ext cx="233694" cy="709228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60" name="오른쪽으로 구부러진 화살표 59"/>
          <p:cNvSpPr/>
          <p:nvPr/>
        </p:nvSpPr>
        <p:spPr>
          <a:xfrm rot="5400000" flipH="1" flipV="1">
            <a:off x="7639739" y="3968255"/>
            <a:ext cx="199041" cy="668912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61" name="직사각형 60"/>
          <p:cNvSpPr/>
          <p:nvPr/>
        </p:nvSpPr>
        <p:spPr>
          <a:xfrm>
            <a:off x="6643798" y="4555335"/>
            <a:ext cx="267292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movement to count clockwise</a:t>
            </a:r>
            <a:endParaRPr lang="ko-KR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오른쪽 화살표 4"/>
          <p:cNvSpPr/>
          <p:nvPr/>
        </p:nvSpPr>
        <p:spPr>
          <a:xfrm>
            <a:off x="3037840" y="1483360"/>
            <a:ext cx="716070" cy="4267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2" name="오른쪽 화살표 61"/>
          <p:cNvSpPr/>
          <p:nvPr/>
        </p:nvSpPr>
        <p:spPr>
          <a:xfrm>
            <a:off x="5975773" y="1434742"/>
            <a:ext cx="716070" cy="4267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3" name="오른쪽 화살표 62"/>
          <p:cNvSpPr/>
          <p:nvPr/>
        </p:nvSpPr>
        <p:spPr>
          <a:xfrm>
            <a:off x="5960684" y="3625322"/>
            <a:ext cx="716070" cy="4267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6412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Problem statement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4" y="544337"/>
            <a:ext cx="9725356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dirty="0"/>
              <a:t>D</a:t>
            </a:r>
            <a:r>
              <a:rPr lang="en-CA" altLang="ko-KR" dirty="0" smtClean="0"/>
              <a:t>istance between </a:t>
            </a:r>
            <a:r>
              <a:rPr lang="en-CA" altLang="ko-KR" dirty="0"/>
              <a:t>edge and each sample position (x, y) in a CU is calculated as </a:t>
            </a:r>
            <a:r>
              <a:rPr lang="en-CA" altLang="ko-KR" dirty="0" smtClean="0"/>
              <a:t>follows.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en-CA" altLang="ko-KR" dirty="0" smtClean="0"/>
              <a:t>     , where </a:t>
            </a:r>
            <a:r>
              <a:rPr lang="en-CA" altLang="ko-KR" dirty="0" err="1" smtClean="0"/>
              <a:t>offsetX</a:t>
            </a:r>
            <a:r>
              <a:rPr lang="en-CA" altLang="ko-KR" dirty="0" smtClean="0"/>
              <a:t> </a:t>
            </a:r>
            <a:r>
              <a:rPr lang="en-CA" altLang="ko-KR" dirty="0"/>
              <a:t>and </a:t>
            </a:r>
            <a:r>
              <a:rPr lang="en-CA" altLang="ko-KR" dirty="0" err="1"/>
              <a:t>offsetY</a:t>
            </a:r>
            <a:r>
              <a:rPr lang="en-US" altLang="ko-KR" dirty="0"/>
              <a:t> are derived as </a:t>
            </a:r>
            <a:r>
              <a:rPr lang="en-US" altLang="ko-KR" dirty="0" smtClean="0"/>
              <a:t>follows</a:t>
            </a:r>
            <a:endParaRPr lang="en-CA" altLang="ko-KR" dirty="0" smtClean="0"/>
          </a:p>
        </p:txBody>
      </p:sp>
      <p:sp>
        <p:nvSpPr>
          <p:cNvPr id="25" name="Rectangle 2"/>
          <p:cNvSpPr>
            <a:spLocks noChangeArrowheads="1"/>
          </p:cNvSpPr>
          <p:nvPr/>
        </p:nvSpPr>
        <p:spPr bwMode="auto">
          <a:xfrm>
            <a:off x="1984375" y="2522538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064172" y="5561013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0405818"/>
              </p:ext>
            </p:extLst>
          </p:nvPr>
        </p:nvGraphicFramePr>
        <p:xfrm>
          <a:off x="183583" y="2344317"/>
          <a:ext cx="9538834" cy="38777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38834"/>
              </a:tblGrid>
              <a:tr h="3877788"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</a:pPr>
                      <a:r>
                        <a:rPr lang="en-CA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If one of the following conditions is true, variable </a:t>
                      </a:r>
                      <a:r>
                        <a:rPr lang="en-CA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shiftHor</a:t>
                      </a:r>
                      <a:r>
                        <a:rPr lang="en-CA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is set equal to 0:</a:t>
                      </a:r>
                      <a:endParaRPr lang="ko-KR" altLang="ko-KR" sz="1600" b="0" kern="120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lnSpc>
                          <a:spcPct val="150000"/>
                        </a:lnSpc>
                      </a:pPr>
                      <a:r>
                        <a:rPr lang="en-CA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angleIdx</a:t>
                      </a:r>
                      <a:r>
                        <a:rPr lang="en-CA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% 12 is equal to 6</a:t>
                      </a:r>
                      <a:endParaRPr lang="ko-KR" altLang="ko-KR" sz="1600" b="0" kern="120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lnSpc>
                          <a:spcPct val="150000"/>
                        </a:lnSpc>
                      </a:pPr>
                      <a:r>
                        <a:rPr lang="en-CA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angleIdx</a:t>
                      </a:r>
                      <a:r>
                        <a:rPr lang="en-CA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% 12 is not equal to 0 and </a:t>
                      </a:r>
                      <a:r>
                        <a:rPr lang="en-CA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hwRatio</a:t>
                      </a:r>
                      <a:r>
                        <a:rPr lang="en-CA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≥</a:t>
                      </a:r>
                      <a:r>
                        <a:rPr lang="en-CA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1</a:t>
                      </a:r>
                      <a:endParaRPr lang="ko-KR" altLang="ko-KR" sz="1600" b="0" kern="120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lnSpc>
                          <a:spcPct val="150000"/>
                        </a:lnSpc>
                      </a:pPr>
                      <a:r>
                        <a:rPr lang="en-CA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Otherwise, </a:t>
                      </a:r>
                      <a:r>
                        <a:rPr lang="en-CA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shiftHor</a:t>
                      </a:r>
                      <a:r>
                        <a:rPr lang="en-CA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is set equal to 1.</a:t>
                      </a:r>
                      <a:endParaRPr lang="ko-KR" altLang="ko-KR" sz="1600" b="0" kern="120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lnSpc>
                          <a:spcPct val="150000"/>
                        </a:lnSpc>
                      </a:pP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If 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shiftHor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is equal to 0, 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offsetX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and 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offsetY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are derived as follows:</a:t>
                      </a:r>
                      <a:endParaRPr lang="ko-KR" altLang="ko-KR" sz="1600" b="0" kern="120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lnSpc>
                          <a:spcPct val="150000"/>
                        </a:lnSpc>
                      </a:pP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offsetX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= ( 256 − 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nW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) &gt;&gt; 1</a:t>
                      </a:r>
                      <a:endParaRPr lang="ko-KR" altLang="ko-KR" sz="1600" b="0" kern="120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lnSpc>
                          <a:spcPct val="150000"/>
                        </a:lnSpc>
                      </a:pP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offsetY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= ( 256 − 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nH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) &gt;&gt; 1 + 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angleIdx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&lt; 12 ? (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distanceIdx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* 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nH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 &gt;&gt; 3 : −((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distanceIdx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* 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nH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 &gt;&gt; 3)</a:t>
                      </a:r>
                      <a:endParaRPr lang="ko-KR" altLang="ko-KR" sz="1600" b="0" kern="120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lnSpc>
                          <a:spcPct val="150000"/>
                        </a:lnSpc>
                      </a:pP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Otherwise, if 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shiftHor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is equal to 1, 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offsetX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and 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offsetY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are derived as follows:</a:t>
                      </a:r>
                      <a:endParaRPr lang="ko-KR" altLang="ko-KR" sz="1600" b="0" kern="120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lnSpc>
                          <a:spcPct val="150000"/>
                        </a:lnSpc>
                      </a:pP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offsetX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= ( 256 − 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nW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) &gt;&gt; 1 + 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angleIdx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&lt; 12 ? (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distanceIdx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* 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nW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 &gt;&gt; 3 : −((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distanceIdx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* 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nW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 &gt;&gt; 3)</a:t>
                      </a:r>
                      <a:endParaRPr lang="ko-KR" altLang="ko-KR" sz="1600" b="0" kern="120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offsetY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= ( 256 − 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nH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) &gt;&gt; 1</a:t>
                      </a:r>
                      <a:endParaRPr lang="ko-KR" altLang="en-US" sz="16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9" name="직사각형 8"/>
          <p:cNvSpPr/>
          <p:nvPr/>
        </p:nvSpPr>
        <p:spPr>
          <a:xfrm>
            <a:off x="884874" y="1152597"/>
            <a:ext cx="8316895" cy="674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6700" indent="488950">
              <a:spcBef>
                <a:spcPts val="680"/>
              </a:spcBef>
              <a:spcAft>
                <a:spcPts val="0"/>
              </a:spcAft>
            </a:pPr>
            <a:r>
              <a:rPr lang="en-CA" altLang="ko-KR" sz="16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weightIdx</a:t>
            </a:r>
            <a:r>
              <a:rPr lang="en-CA" altLang="ko-KR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ko-KR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= (((x * </a:t>
            </a:r>
            <a:r>
              <a:rPr lang="en-US" altLang="ko-KR" sz="16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subW</a:t>
            </a:r>
            <a:r>
              <a:rPr lang="en-US" altLang="ko-KR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 + </a:t>
            </a:r>
            <a:r>
              <a:rPr lang="en-US" altLang="ko-KR" sz="16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offsetX</a:t>
            </a:r>
            <a:r>
              <a:rPr lang="en-US" altLang="ko-KR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)&lt;&lt;1) + 1)*Dis[</a:t>
            </a:r>
            <a:r>
              <a:rPr lang="en-US" altLang="ko-KR" sz="16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displacementX</a:t>
            </a:r>
            <a:r>
              <a:rPr lang="en-US" altLang="ko-KR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] 	</a:t>
            </a:r>
            <a:r>
              <a:rPr lang="en-US" altLang="ko-KR" sz="1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</a:t>
            </a:r>
          </a:p>
          <a:p>
            <a:pPr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346200" algn="l"/>
                <a:tab pos="1365250" algn="l"/>
                <a:tab pos="1393825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ko-KR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ko-KR" sz="16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               + </a:t>
            </a:r>
            <a:r>
              <a:rPr lang="en-US" altLang="ko-KR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(((y * </a:t>
            </a:r>
            <a:r>
              <a:rPr lang="en-US" altLang="ko-KR" sz="16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subH</a:t>
            </a:r>
            <a:r>
              <a:rPr lang="en-US" altLang="ko-KR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 + </a:t>
            </a:r>
            <a:r>
              <a:rPr lang="en-US" altLang="ko-KR" sz="16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offsetY</a:t>
            </a:r>
            <a:r>
              <a:rPr lang="en-US" altLang="ko-KR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 )&lt;&lt;1) + 1))*Dis[</a:t>
            </a:r>
            <a:r>
              <a:rPr lang="en-US" altLang="ko-KR" sz="16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displacementY</a:t>
            </a:r>
            <a:r>
              <a:rPr lang="en-US" altLang="ko-KR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] − rho.</a:t>
            </a:r>
            <a:endParaRPr lang="ko-KR" altLang="ko-KR" sz="16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4347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Problem statement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4" y="544337"/>
            <a:ext cx="9725356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dirty="0" smtClean="0"/>
              <a:t>Problem #1: Direction of the movement of the edge is different according to the block shape and mode, even though same distance index is being considered.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064172" y="2293938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064172" y="5561013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8" name="그림 2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342" y="1742457"/>
            <a:ext cx="8632178" cy="4311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3527425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59" y="4635231"/>
            <a:ext cx="1799735" cy="1755607"/>
          </a:xfrm>
          <a:prstGeom prst="rect">
            <a:avLst/>
          </a:prstGeom>
          <a:solidFill>
            <a:schemeClr val="bg2"/>
          </a:solidFill>
        </p:spPr>
      </p:pic>
      <p:pic>
        <p:nvPicPr>
          <p:cNvPr id="13" name="그림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52488" y="4635231"/>
            <a:ext cx="1781250" cy="1740695"/>
          </a:xfrm>
          <a:prstGeom prst="rect">
            <a:avLst/>
          </a:prstGeom>
          <a:solidFill>
            <a:schemeClr val="bg2"/>
          </a:solidFill>
        </p:spPr>
      </p:pic>
    </p:spTree>
    <p:extLst>
      <p:ext uri="{BB962C8B-B14F-4D97-AF65-F5344CB8AC3E}">
        <p14:creationId xmlns:p14="http://schemas.microsoft.com/office/powerpoint/2010/main" val="2211518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Problem statement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4" y="544337"/>
            <a:ext cx="9725356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dirty="0" smtClean="0"/>
              <a:t>Problem #2 : Interval </a:t>
            </a:r>
            <a:r>
              <a:rPr lang="en-CA" altLang="ko-KR" dirty="0"/>
              <a:t>between </a:t>
            </a:r>
            <a:r>
              <a:rPr lang="en-CA" altLang="ko-KR" dirty="0" smtClean="0"/>
              <a:t>edges is </a:t>
            </a:r>
            <a:r>
              <a:rPr lang="en-CA" altLang="ko-KR" dirty="0"/>
              <a:t>different according to the mode and block shape</a:t>
            </a:r>
            <a:r>
              <a:rPr lang="en-CA" altLang="ko-KR" dirty="0" smtClean="0"/>
              <a:t>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dirty="0"/>
              <a:t>Some modes have narrow interval between edges and some other modes have wide interval between edges. </a:t>
            </a:r>
            <a:endParaRPr lang="en-CA" altLang="ko-KR" dirty="0" smtClean="0"/>
          </a:p>
        </p:txBody>
      </p:sp>
      <p:sp>
        <p:nvSpPr>
          <p:cNvPr id="25" name="Rectangle 2"/>
          <p:cNvSpPr>
            <a:spLocks noChangeArrowheads="1"/>
          </p:cNvSpPr>
          <p:nvPr/>
        </p:nvSpPr>
        <p:spPr bwMode="auto">
          <a:xfrm>
            <a:off x="1984375" y="2522538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064172" y="5561013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4" name="그림 4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33" y="2093121"/>
            <a:ext cx="8632178" cy="4225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7225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4" y="630897"/>
            <a:ext cx="9444620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800" dirty="0" smtClean="0"/>
              <a:t>Two methods are proposed to have consistent direction </a:t>
            </a:r>
            <a:r>
              <a:rPr lang="en-CA" altLang="ko-KR" sz="1800" dirty="0"/>
              <a:t>of the movement of </a:t>
            </a:r>
            <a:r>
              <a:rPr lang="en-CA" altLang="ko-KR" sz="1800" dirty="0" smtClean="0"/>
              <a:t>edges and to have consistent distance interval.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 smtClean="0"/>
              <a:t>In TEST 1, the direction of the movement of the edge is adjusted to move clockwise.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0" y="3495675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" name="그림 3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739" y="2003157"/>
            <a:ext cx="7937636" cy="388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04208" y="3959381"/>
            <a:ext cx="2461424" cy="2401073"/>
          </a:xfrm>
          <a:prstGeom prst="rect">
            <a:avLst/>
          </a:prstGeom>
          <a:solidFill>
            <a:schemeClr val="bg2"/>
          </a:solidFill>
        </p:spPr>
      </p:pic>
    </p:spTree>
    <p:extLst>
      <p:ext uri="{BB962C8B-B14F-4D97-AF65-F5344CB8AC3E}">
        <p14:creationId xmlns:p14="http://schemas.microsoft.com/office/powerpoint/2010/main" val="3628983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4" y="637500"/>
            <a:ext cx="9444620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800" dirty="0"/>
              <a:t>Two methods are proposed to have consistent direction of the movement of edges and to have consistent distance interval.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 smtClean="0"/>
              <a:t>In </a:t>
            </a:r>
            <a:r>
              <a:rPr lang="en-CA" altLang="ko-KR" sz="1600" dirty="0"/>
              <a:t>TEST 2, the direction of the movement of the edge is adjusted to move </a:t>
            </a:r>
            <a:r>
              <a:rPr lang="en-CA" altLang="ko-KR" sz="1600" dirty="0" smtClean="0"/>
              <a:t>count clockwise</a:t>
            </a:r>
            <a:r>
              <a:rPr lang="en-CA" altLang="ko-KR" sz="1600" dirty="0"/>
              <a:t>.  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0" y="3495675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87" name="그림 8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738" y="2003157"/>
            <a:ext cx="7937637" cy="3885264"/>
          </a:xfrm>
          <a:prstGeom prst="rect">
            <a:avLst/>
          </a:prstGeom>
          <a:noFill/>
        </p:spPr>
      </p:pic>
      <p:pic>
        <p:nvPicPr>
          <p:cNvPr id="86" name="그림 8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0598" y="3902204"/>
            <a:ext cx="2485034" cy="2419981"/>
          </a:xfrm>
          <a:prstGeom prst="rect">
            <a:avLst/>
          </a:prstGeom>
          <a:solidFill>
            <a:schemeClr val="bg2"/>
          </a:solidFill>
        </p:spPr>
      </p:pic>
    </p:spTree>
    <p:extLst>
      <p:ext uri="{BB962C8B-B14F-4D97-AF65-F5344CB8AC3E}">
        <p14:creationId xmlns:p14="http://schemas.microsoft.com/office/powerpoint/2010/main" val="40501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7</a:t>
            </a:fld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0" y="3495675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7839630"/>
              </p:ext>
            </p:extLst>
          </p:nvPr>
        </p:nvGraphicFramePr>
        <p:xfrm>
          <a:off x="361523" y="2142380"/>
          <a:ext cx="9263741" cy="3482340"/>
        </p:xfrm>
        <a:graphic>
          <a:graphicData uri="http://schemas.openxmlformats.org/drawingml/2006/table">
            <a:tbl>
              <a:tblPr firstRow="1" firstCol="1" bandRow="1"/>
              <a:tblGrid>
                <a:gridCol w="9263741"/>
              </a:tblGrid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If one of the following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conditons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is true, variable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shiftHor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is set equal to </a:t>
                      </a:r>
                      <a:r>
                        <a:rPr lang="en-CA" sz="1600" strike="sng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r>
                        <a:rPr lang="en-CA" sz="16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: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angleIdx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% 12 is </a:t>
                      </a:r>
                      <a:r>
                        <a:rPr lang="en-CA" sz="1600" strike="sng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equal to 6</a:t>
                      </a:r>
                      <a:r>
                        <a:rPr lang="en-CA" sz="16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less than 3.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angleIdx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% 12 is </a:t>
                      </a:r>
                      <a:r>
                        <a:rPr lang="en-CA" sz="1600" strike="sng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not equal to 0 and </a:t>
                      </a:r>
                      <a:r>
                        <a:rPr lang="en-CA" sz="1600" strike="sng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hwRatio</a:t>
                      </a:r>
                      <a:r>
                        <a:rPr lang="en-CA" sz="1600" strike="sng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≥ 1</a:t>
                      </a:r>
                      <a:r>
                        <a:rPr lang="en-CA" sz="16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greater than 9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Otherwise,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shiftHor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is set equal to </a:t>
                      </a:r>
                      <a:r>
                        <a:rPr lang="en-CA" sz="1600" strike="sng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r>
                        <a:rPr lang="en-CA" sz="16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.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If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shiftHor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is equal to 0,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offsetX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and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offsetY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are derived as follows: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7975" algn="l"/>
                          <a:tab pos="756285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offsetX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= ( 256 −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nW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) &gt;&gt; 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7975" algn="l"/>
                          <a:tab pos="756285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offsetY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= ( 256 −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nH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) &gt;&gt; 1 +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angleIdx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&lt; 12 ? (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distanceIdx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*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nH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) &gt;&gt; 3 : −((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distanceIdx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*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nH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) &gt;&gt; 3)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260475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Otherwise, if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shiftHor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is equal to 1,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offsetX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and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offsetY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are derived as follows: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indent="2794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756285" algn="l"/>
                          <a:tab pos="1260475" algn="l"/>
                        </a:tabLst>
                      </a:pP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offsetX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= ( 256 −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nW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) &gt;&gt; 1 + </a:t>
                      </a:r>
                      <a:r>
                        <a:rPr lang="en-CA" sz="1600" strike="sng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angleIdx</a:t>
                      </a:r>
                      <a:r>
                        <a:rPr lang="en-CA" sz="1600" strike="sng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&lt; 12</a:t>
                      </a:r>
                      <a:r>
                        <a:rPr lang="en-CA" sz="16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CA" sz="16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angleIdx</a:t>
                      </a:r>
                      <a:r>
                        <a:rPr lang="en-CA" sz="16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% 18 &gt;= 6</a:t>
                      </a:r>
                      <a:r>
                        <a:rPr lang="en-CA" sz="16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? (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distanceIdx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*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nW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) &gt;&gt; 3 : −((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distanceIdx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*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nW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) &gt;&gt; 3)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indent="2794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756285" algn="l"/>
                          <a:tab pos="1260475" algn="l"/>
                        </a:tabLst>
                      </a:pP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offsetY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= ( 256 −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nH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) &gt;&gt; 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내용 개체 틀 2"/>
          <p:cNvSpPr txBox="1">
            <a:spLocks/>
          </p:cNvSpPr>
          <p:nvPr/>
        </p:nvSpPr>
        <p:spPr>
          <a:xfrm>
            <a:off x="180644" y="630897"/>
            <a:ext cx="9444620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800" dirty="0" smtClean="0"/>
              <a:t>The proposed spec changes for TEST1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 smtClean="0"/>
              <a:t>Angles close to vertical edge are moved to x-axis direction.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/>
              <a:t>All </a:t>
            </a:r>
            <a:r>
              <a:rPr lang="en-CA" altLang="ko-KR" sz="1600" dirty="0" smtClean="0"/>
              <a:t>modes are </a:t>
            </a:r>
            <a:r>
              <a:rPr lang="en-CA" altLang="ko-KR" sz="1600" dirty="0"/>
              <a:t>moved to </a:t>
            </a:r>
            <a:r>
              <a:rPr lang="en-CA" altLang="ko-KR" sz="1600" dirty="0" smtClean="0"/>
              <a:t>clock-wise direction.</a:t>
            </a:r>
          </a:p>
        </p:txBody>
      </p:sp>
    </p:spTree>
    <p:extLst>
      <p:ext uri="{BB962C8B-B14F-4D97-AF65-F5344CB8AC3E}">
        <p14:creationId xmlns:p14="http://schemas.microsoft.com/office/powerpoint/2010/main" val="611815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8</a:t>
            </a:fld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0" y="3495675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510877"/>
              </p:ext>
            </p:extLst>
          </p:nvPr>
        </p:nvGraphicFramePr>
        <p:xfrm>
          <a:off x="280738" y="2142250"/>
          <a:ext cx="9263741" cy="3393440"/>
        </p:xfrm>
        <a:graphic>
          <a:graphicData uri="http://schemas.openxmlformats.org/drawingml/2006/table">
            <a:tbl>
              <a:tblPr firstRow="1" firstCol="1" bandRow="1"/>
              <a:tblGrid>
                <a:gridCol w="9263741"/>
              </a:tblGrid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If one of the following 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conditons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is true, variable 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shiftHor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is set equal to </a:t>
                      </a:r>
                      <a:r>
                        <a:rPr lang="en-CA" altLang="ko-KR" sz="1600" strike="sng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r>
                        <a:rPr lang="en-CA" altLang="ko-KR" sz="160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:</a:t>
                      </a:r>
                      <a:endParaRPr lang="ko-KR" altLang="ko-KR" sz="1600" smtClean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angleIdx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% 12 is </a:t>
                      </a:r>
                      <a:r>
                        <a:rPr lang="en-CA" altLang="ko-KR" sz="1600" strike="sng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equal to 6</a:t>
                      </a:r>
                      <a:r>
                        <a:rPr lang="en-CA" altLang="ko-KR" sz="160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less than 3.</a:t>
                      </a:r>
                      <a:endParaRPr lang="ko-KR" altLang="ko-KR" sz="1600" smtClean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	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angleIdx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% 12 is </a:t>
                      </a:r>
                      <a:r>
                        <a:rPr lang="en-CA" altLang="ko-KR" sz="1600" strike="sng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not equal to 0 and </a:t>
                      </a:r>
                      <a:r>
                        <a:rPr lang="en-CA" altLang="ko-KR" sz="1600" strike="sngStrike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hwRatio</a:t>
                      </a:r>
                      <a:r>
                        <a:rPr lang="en-CA" altLang="ko-KR" sz="1600" strike="sng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≥ 1</a:t>
                      </a:r>
                      <a:r>
                        <a:rPr lang="en-CA" altLang="ko-KR" sz="160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greater than 9</a:t>
                      </a:r>
                      <a:endParaRPr lang="ko-KR" altLang="ko-KR" sz="1600" smtClean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260475" algn="l"/>
                        </a:tabLst>
                      </a:pP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Otherwise, 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shiftHor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is set equal to </a:t>
                      </a:r>
                      <a:r>
                        <a:rPr lang="en-CA" altLang="ko-KR" sz="1600" strike="sng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r>
                        <a:rPr lang="en-CA" altLang="ko-KR" sz="160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.</a:t>
                      </a:r>
                      <a:endParaRPr lang="ko-KR" altLang="ko-KR" sz="1600" smtClean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260475" algn="l"/>
                        </a:tabLst>
                      </a:pP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If 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shiftHor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 is equal to 0, 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offsetX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 and 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offsetY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 are derived as follows:</a:t>
                      </a:r>
                      <a:endParaRPr lang="ko-KR" altLang="ko-KR" sz="1600" smtClean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7975" algn="l"/>
                          <a:tab pos="756285" algn="l"/>
                          <a:tab pos="1260475" algn="l"/>
                        </a:tabLst>
                      </a:pP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	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offsetX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 = ( 256 − 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nW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 ) &gt;&gt; 1</a:t>
                      </a:r>
                      <a:endParaRPr lang="ko-KR" altLang="ko-KR" sz="1600" smtClean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7975" algn="l"/>
                          <a:tab pos="756285" algn="l"/>
                          <a:tab pos="1260475" algn="l"/>
                        </a:tabLst>
                      </a:pP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	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offsetY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 = ( 256 − 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nH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 ) &gt;&gt; 1 + 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angleIdx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 </a:t>
                      </a:r>
                      <a:r>
                        <a:rPr lang="en-CA" altLang="ko-KR" sz="1600" strike="sng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&lt;</a:t>
                      </a:r>
                      <a:r>
                        <a:rPr lang="en-CA" altLang="ko-KR" sz="160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+mn-ea"/>
                        </a:rPr>
                        <a:t>&gt;=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 12 ? (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distanceIdx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 * 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nH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) &gt;&gt; 3 : −((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distanceIdx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 * 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nH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) &gt;&gt; 3)</a:t>
                      </a:r>
                      <a:endParaRPr lang="ko-KR" altLang="ko-KR" sz="1600" smtClean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260475" algn="l"/>
                        </a:tabLst>
                      </a:pP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Otherwise, if 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shiftHor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 is equal to 1, 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offsetX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 and 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offsetY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 are derived as follows:</a:t>
                      </a:r>
                      <a:endParaRPr lang="ko-KR" altLang="ko-KR" sz="1600" smtClean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  <a:p>
                      <a:pPr indent="2794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756285" algn="l"/>
                          <a:tab pos="1260475" algn="l"/>
                        </a:tabLst>
                      </a:pP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offsetX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 = ( 256 − 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nW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 ) &gt;&gt; 1 + </a:t>
                      </a:r>
                      <a:r>
                        <a:rPr lang="en-CA" altLang="ko-KR" sz="1600" strike="sngStrike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angleIdx</a:t>
                      </a:r>
                      <a:r>
                        <a:rPr lang="en-CA" altLang="ko-KR" sz="1600" strike="sng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 &lt; 12</a:t>
                      </a:r>
                      <a:r>
                        <a:rPr lang="en-CA" altLang="ko-KR" sz="160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CA" altLang="ko-KR" sz="1600" dirty="0" err="1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angleIdx</a:t>
                      </a:r>
                      <a:r>
                        <a:rPr lang="en-CA" altLang="ko-KR" sz="160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% 18 &lt; 6</a:t>
                      </a:r>
                      <a:r>
                        <a:rPr lang="en-CA" altLang="ko-KR" sz="16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 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? (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distanceIdx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 * 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nW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) &gt;&gt; 3 : −((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distanceIdx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 * 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nW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) &gt;&gt; 3)</a:t>
                      </a:r>
                      <a:endParaRPr lang="ko-KR" altLang="ko-KR" sz="1600" smtClean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  <a:p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offsetY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 = ( 256 − </a:t>
                      </a:r>
                      <a:r>
                        <a:rPr lang="en-CA" altLang="ko-KR" sz="1600" dirty="0" err="1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nH</a:t>
                      </a:r>
                      <a:r>
                        <a:rPr lang="en-CA" altLang="ko-KR" sz="1600" dirty="0" smtClean="0"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 ) &gt;&gt; 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내용 개체 틀 2"/>
          <p:cNvSpPr txBox="1">
            <a:spLocks/>
          </p:cNvSpPr>
          <p:nvPr/>
        </p:nvSpPr>
        <p:spPr>
          <a:xfrm>
            <a:off x="180644" y="630897"/>
            <a:ext cx="9444620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800" dirty="0" smtClean="0"/>
              <a:t>The proposed spec changes for TEST2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/>
              <a:t>Angles close to vertical edge are moved to x-axis direction.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 smtClean="0"/>
              <a:t>All modes are moved </a:t>
            </a:r>
            <a:r>
              <a:rPr lang="en-CA" altLang="ko-KR" sz="1600" dirty="0"/>
              <a:t>to </a:t>
            </a:r>
            <a:r>
              <a:rPr lang="en-CA" altLang="ko-KR" sz="1600" dirty="0" smtClean="0"/>
              <a:t>count-clock-wise </a:t>
            </a:r>
            <a:r>
              <a:rPr lang="en-CA" altLang="ko-KR" sz="1600" dirty="0"/>
              <a:t>direction.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sz="1600" dirty="0" smtClean="0"/>
          </a:p>
        </p:txBody>
      </p:sp>
    </p:spTree>
    <p:extLst>
      <p:ext uri="{BB962C8B-B14F-4D97-AF65-F5344CB8AC3E}">
        <p14:creationId xmlns:p14="http://schemas.microsoft.com/office/powerpoint/2010/main" val="911586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Simulation results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9</a:t>
            </a:fld>
            <a:endParaRPr lang="ko-KR" altLang="en-US" dirty="0"/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280737" y="631825"/>
            <a:ext cx="9544713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 smtClean="0"/>
              <a:t>Simulation results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/>
              <a:t>TEST1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8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8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8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800" dirty="0" smtClean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>
                <a:ea typeface="LG스마트체 Regular" panose="020B0600000101010101" pitchFamily="50" charset="-127"/>
              </a:rPr>
              <a:t>TEST2</a:t>
            </a:r>
            <a:endParaRPr lang="en-US" altLang="ko-KR" sz="1600" dirty="0">
              <a:ea typeface="LG스마트체 Regular" panose="020B0600000101010101" pitchFamily="50" charset="-127"/>
            </a:endParaRPr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4354810"/>
              </p:ext>
            </p:extLst>
          </p:nvPr>
        </p:nvGraphicFramePr>
        <p:xfrm>
          <a:off x="1174527" y="4065949"/>
          <a:ext cx="8324195" cy="2269597"/>
        </p:xfrm>
        <a:graphic>
          <a:graphicData uri="http://schemas.openxmlformats.org/drawingml/2006/table">
            <a:tbl>
              <a:tblPr firstRow="1" firstCol="1" bandRow="1"/>
              <a:tblGrid>
                <a:gridCol w="930168"/>
                <a:gridCol w="711071"/>
                <a:gridCol w="819725"/>
                <a:gridCol w="819725"/>
                <a:gridCol w="662396"/>
                <a:gridCol w="665077"/>
                <a:gridCol w="788439"/>
                <a:gridCol w="788439"/>
                <a:gridCol w="788439"/>
                <a:gridCol w="670442"/>
                <a:gridCol w="680274"/>
              </a:tblGrid>
              <a:tr h="206327">
                <a:tc>
                  <a:txBody>
                    <a:bodyPr/>
                    <a:lstStyle/>
                    <a:p>
                      <a:endParaRPr lang="ko-KR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 7.0 Common base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06327">
                <a:tc>
                  <a:txBody>
                    <a:bodyPr/>
                    <a:lstStyle/>
                    <a:p>
                      <a:endParaRPr lang="ko-KR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Main10 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Low delay B Main10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06327">
                <a:tc>
                  <a:txBody>
                    <a:bodyPr/>
                    <a:lstStyle/>
                    <a:p>
                      <a:endParaRPr lang="ko-KR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2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632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0.08%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632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632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0.08%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632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2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32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-0.57%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632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0.08%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4686643"/>
              </p:ext>
            </p:extLst>
          </p:nvPr>
        </p:nvGraphicFramePr>
        <p:xfrm>
          <a:off x="1174527" y="1311439"/>
          <a:ext cx="8324191" cy="2380939"/>
        </p:xfrm>
        <a:graphic>
          <a:graphicData uri="http://schemas.openxmlformats.org/drawingml/2006/table">
            <a:tbl>
              <a:tblPr firstRow="1" firstCol="1" bandRow="1"/>
              <a:tblGrid>
                <a:gridCol w="906517"/>
                <a:gridCol w="707822"/>
                <a:gridCol w="790947"/>
                <a:gridCol w="790947"/>
                <a:gridCol w="639248"/>
                <a:gridCol w="645385"/>
                <a:gridCol w="790947"/>
                <a:gridCol w="790947"/>
                <a:gridCol w="790947"/>
                <a:gridCol w="673446"/>
                <a:gridCol w="797038"/>
              </a:tblGrid>
              <a:tr h="216449">
                <a:tc>
                  <a:txBody>
                    <a:bodyPr/>
                    <a:lstStyle/>
                    <a:p>
                      <a:endParaRPr lang="ko-KR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 7.0 Common base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6449">
                <a:tc>
                  <a:txBody>
                    <a:bodyPr/>
                    <a:lstStyle/>
                    <a:p>
                      <a:endParaRPr lang="ko-KR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Main10 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Low delay B Main10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6449">
                <a:tc>
                  <a:txBody>
                    <a:bodyPr/>
                    <a:lstStyle/>
                    <a:p>
                      <a:endParaRPr lang="ko-KR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44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644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644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0.17%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644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0.07%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644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0.15%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0.80%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44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0.15%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44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0.07%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0.17%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644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0.07%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-0.15%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0.14%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9575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3855</TotalTime>
  <Words>774</Words>
  <Application>Microsoft Office PowerPoint</Application>
  <PresentationFormat>A4 용지(210x297mm)</PresentationFormat>
  <Paragraphs>308</Paragraphs>
  <Slides>11</Slides>
  <Notes>11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21" baseType="lpstr">
      <vt:lpstr>LG스마트체 Regular</vt:lpstr>
      <vt:lpstr>SimSun</vt:lpstr>
      <vt:lpstr>돋움</vt:lpstr>
      <vt:lpstr>맑은 고딕</vt:lpstr>
      <vt:lpstr>Arial</vt:lpstr>
      <vt:lpstr>Calibri</vt:lpstr>
      <vt:lpstr>Calibri Light</vt:lpstr>
      <vt:lpstr>Times New Roman</vt:lpstr>
      <vt:lpstr>Wingdings</vt:lpstr>
      <vt:lpstr>Office 테마</vt:lpstr>
      <vt:lpstr>JVET-Q0339 CE4-related: Adjustment of the distance on the GEO mode</vt:lpstr>
      <vt:lpstr>Problem statement</vt:lpstr>
      <vt:lpstr>Problem statement</vt:lpstr>
      <vt:lpstr>Problem statement</vt:lpstr>
      <vt:lpstr>Proposed methods</vt:lpstr>
      <vt:lpstr>Proposed methods</vt:lpstr>
      <vt:lpstr>Proposed methods</vt:lpstr>
      <vt:lpstr>Proposed methods</vt:lpstr>
      <vt:lpstr>Simulation results</vt:lpstr>
      <vt:lpstr>Conclusion</vt:lpstr>
      <vt:lpstr>Appendix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cp:lastModifiedBy>Naeri Park</cp:lastModifiedBy>
  <cp:revision>312</cp:revision>
  <dcterms:created xsi:type="dcterms:W3CDTF">2016-10-06T06:23:02Z</dcterms:created>
  <dcterms:modified xsi:type="dcterms:W3CDTF">2020-01-08T08:31:23Z</dcterms:modified>
</cp:coreProperties>
</file>