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91" r:id="rId3"/>
    <p:sldId id="295" r:id="rId4"/>
    <p:sldId id="298" r:id="rId5"/>
    <p:sldId id="297" r:id="rId6"/>
    <p:sldId id="285" r:id="rId7"/>
    <p:sldId id="289" r:id="rId8"/>
    <p:sldId id="292" r:id="rId9"/>
    <p:sldId id="296" r:id="rId10"/>
    <p:sldId id="293" r:id="rId11"/>
    <p:sldId id="278" r:id="rId12"/>
    <p:sldId id="290" r:id="rId13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5383" autoAdjust="0"/>
  </p:normalViewPr>
  <p:slideViewPr>
    <p:cSldViewPr snapToGrid="0">
      <p:cViewPr varScale="1">
        <p:scale>
          <a:sx n="89" d="100"/>
          <a:sy n="89" d="100"/>
        </p:scale>
        <p:origin x="11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72917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trike="sngStrike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9747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5608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14488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50585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60375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13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1181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1448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JVET-Q0338</a:t>
            </a:r>
            <a:br>
              <a:rPr lang="en-US" altLang="ko-KR" dirty="0" smtClean="0"/>
            </a:br>
            <a:r>
              <a:rPr lang="en-CA" altLang="ko-KR" dirty="0"/>
              <a:t>CE4-related: Harmonized conditions for CIIP and GEO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0" y="537410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Complexity analysis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 smtClean="0"/>
              <a:t>For parser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20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20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20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20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20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20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 smtClean="0"/>
              <a:t>For decoding process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2000" dirty="0" smtClean="0"/>
              <a:t>“</a:t>
            </a:r>
            <a:r>
              <a:rPr lang="en-CA" altLang="ko-KR" sz="2000" dirty="0" err="1" smtClean="0"/>
              <a:t>cbWidth</a:t>
            </a:r>
            <a:r>
              <a:rPr lang="en-US" altLang="ko-KR" sz="2000" dirty="0"/>
              <a:t> </a:t>
            </a:r>
            <a:r>
              <a:rPr lang="en-CA" altLang="ko-KR" sz="2000" dirty="0"/>
              <a:t>/</a:t>
            </a:r>
            <a:r>
              <a:rPr lang="en-US" altLang="ko-KR" sz="2000" dirty="0"/>
              <a:t> </a:t>
            </a:r>
            <a:r>
              <a:rPr lang="en-CA" altLang="ko-KR" sz="2000" dirty="0" err="1"/>
              <a:t>SubWidthC</a:t>
            </a:r>
            <a:r>
              <a:rPr lang="en-CA" altLang="ko-KR" sz="2000" dirty="0"/>
              <a:t> is greater than or equal to </a:t>
            </a:r>
            <a:r>
              <a:rPr lang="en-CA" altLang="ko-KR" sz="2000" dirty="0" smtClean="0"/>
              <a:t>4” conditions in both methods are removed.</a:t>
            </a:r>
            <a:endParaRPr lang="en-CA" altLang="ko-KR" sz="20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743517"/>
              </p:ext>
            </p:extLst>
          </p:nvPr>
        </p:nvGraphicFramePr>
        <p:xfrm>
          <a:off x="577039" y="1784543"/>
          <a:ext cx="8751922" cy="2462825"/>
        </p:xfrm>
        <a:graphic>
          <a:graphicData uri="http://schemas.openxmlformats.org/drawingml/2006/table">
            <a:tbl>
              <a:tblPr firstRow="1" firstCol="1" bandRow="1"/>
              <a:tblGrid>
                <a:gridCol w="1456480"/>
                <a:gridCol w="2431814"/>
                <a:gridCol w="2431814"/>
                <a:gridCol w="2431814"/>
              </a:tblGrid>
              <a:tr h="3114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Conditions</a:t>
                      </a:r>
                      <a:endParaRPr lang="ko-KR" altLang="ko-KR" sz="16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Proposed</a:t>
                      </a:r>
                      <a:r>
                        <a:rPr lang="en-US" altLang="ko-KR" sz="16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Method 1</a:t>
                      </a:r>
                      <a:endParaRPr lang="ko-KR" altLang="ko-KR" sz="16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Proposed</a:t>
                      </a:r>
                      <a:r>
                        <a:rPr lang="en-US" altLang="ko-KR" sz="16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Method 2</a:t>
                      </a:r>
                      <a:endParaRPr lang="ko-KR" altLang="ko-KR" sz="16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GEO</a:t>
                      </a:r>
                      <a:r>
                        <a:rPr lang="en-US" altLang="ko-KR" sz="1600" baseline="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common base + CE4-2.1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multiplication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 “AND”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“COMPARISION”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altLang="ko-KR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“AND”</a:t>
                      </a: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“COMPARISION”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altLang="ko-KR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GEO</a:t>
                      </a:r>
                      <a:r>
                        <a:rPr lang="en-US" altLang="ko-KR" sz="16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common base + CE4-2.1 + JVET-Q0309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multiplication</a:t>
                      </a: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adds</a:t>
                      </a: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“AND”</a:t>
                      </a: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“COMPARISION”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ko-KR" altLang="ko-KR" sz="160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endParaRPr lang="en-US" altLang="ko-KR" sz="16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add</a:t>
                      </a: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 “AND”</a:t>
                      </a: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“COMPARISION”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650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Simulation results (anchor : CE4-2.1)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Simulation results (anchor : CE4-2.1 + 64x8, 8x64 restriction)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551362"/>
            <a:ext cx="9906000" cy="55451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altLang="ko-KR" sz="1800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446198"/>
              </p:ext>
            </p:extLst>
          </p:nvPr>
        </p:nvGraphicFramePr>
        <p:xfrm>
          <a:off x="523246" y="1312251"/>
          <a:ext cx="885950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909694"/>
                <a:gridCol w="857552"/>
                <a:gridCol w="857552"/>
                <a:gridCol w="857552"/>
                <a:gridCol w="643397"/>
                <a:gridCol w="701126"/>
                <a:gridCol w="874312"/>
                <a:gridCol w="874312"/>
                <a:gridCol w="874312"/>
                <a:gridCol w="706712"/>
                <a:gridCol w="702988"/>
              </a:tblGrid>
              <a:tr h="16319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VTM7.0 with CE4-2.1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628861"/>
              </p:ext>
            </p:extLst>
          </p:nvPr>
        </p:nvGraphicFramePr>
        <p:xfrm>
          <a:off x="523245" y="4155355"/>
          <a:ext cx="885950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909694"/>
                <a:gridCol w="857552"/>
                <a:gridCol w="857552"/>
                <a:gridCol w="857552"/>
                <a:gridCol w="643397"/>
                <a:gridCol w="701126"/>
                <a:gridCol w="874312"/>
                <a:gridCol w="874312"/>
                <a:gridCol w="874312"/>
                <a:gridCol w="706712"/>
                <a:gridCol w="702988"/>
              </a:tblGrid>
              <a:tr h="16319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VTM7.0 with CE4-2.1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0.11%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0.07%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0.03%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0.15%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0.04%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-0.11%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0.03%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0.11%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0.09%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-0.26%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-0.37%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0.07%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0.06%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 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1" y="526866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In this contribution, harmonized conditions for CIIP and GEO mode are </a:t>
            </a:r>
            <a:r>
              <a:rPr lang="en-CA" altLang="ko-KR" dirty="0" smtClean="0"/>
              <a:t>proposed.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The simulation results reportedly show minor changes.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It </a:t>
            </a:r>
            <a:r>
              <a:rPr lang="en-US" altLang="ko-KR" dirty="0">
                <a:ea typeface="LG스마트체 Regular" panose="020B0600000101010101" pitchFamily="50" charset="-127"/>
              </a:rPr>
              <a:t>is recommended to consider this method in the next VTM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748863" y="5617494"/>
            <a:ext cx="66325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JVET-Q0575)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" y="544337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In GEO mode, following 3 constraints are applied.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GEO </a:t>
            </a:r>
            <a:r>
              <a:rPr lang="en-CA" altLang="ko-KR" dirty="0"/>
              <a:t>mode is disabled when block width or height is less than </a:t>
            </a:r>
            <a:r>
              <a:rPr lang="en-CA" altLang="ko-KR" dirty="0" smtClean="0"/>
              <a:t>8 </a:t>
            </a:r>
            <a:r>
              <a:rPr lang="en-US" altLang="ko-KR" dirty="0" smtClean="0"/>
              <a:t>by the common base.</a:t>
            </a:r>
            <a:endParaRPr lang="en-CA" altLang="ko-KR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GEO mode is disabled when block width or height is larger than 64 by CE4-2.1.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b="1" dirty="0" smtClean="0"/>
              <a:t>GEO mode is disabled when block size is 64x8 or 8x64 by the JVET-Q0309 (JVET-Q0123)</a:t>
            </a:r>
            <a:endParaRPr lang="en-CA" altLang="ko-KR" b="1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These </a:t>
            </a:r>
            <a:r>
              <a:rPr lang="en-CA" altLang="ko-KR" dirty="0"/>
              <a:t>constraints contributes to the number of the parsing conditions for CIIP and GEO becomes larger. </a:t>
            </a:r>
            <a:endParaRPr lang="en-CA" altLang="ko-KR" dirty="0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172" y="5561013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602539"/>
              </p:ext>
            </p:extLst>
          </p:nvPr>
        </p:nvGraphicFramePr>
        <p:xfrm>
          <a:off x="645072" y="1936668"/>
          <a:ext cx="8615856" cy="4671060"/>
        </p:xfrm>
        <a:graphic>
          <a:graphicData uri="http://schemas.openxmlformats.org/drawingml/2006/table">
            <a:tbl>
              <a:tblPr/>
              <a:tblGrid>
                <a:gridCol w="7521779"/>
                <a:gridCol w="1094077"/>
              </a:tblGrid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merge_data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……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192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if( 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*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)  &gt;=  64 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128  &amp;&amp; 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128 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( (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sps_ciip_enabled_flag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</a:t>
                      </a:r>
                      <a:r>
                        <a:rPr lang="en-CA" altLang="ko-KR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cu_skip_flag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  = =  0)  | |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  (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sps_geo_enabled_flag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MaxNumGeoMergeCand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 1  &amp;&amp;</a:t>
                      </a:r>
                      <a:b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    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&gt;=8 &amp;&amp; 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&gt;=8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= =  B ) )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regular_merge_flag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regular_merge_flag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  = =  1 )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sps_mmvd_enabled_flag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mmvd_merge_flag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……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} else if(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MaxNumMergeCand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&gt; 1 )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} else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192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sps_ciip_enabled_flag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sps_geo_enabled_flag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</a:t>
                      </a:r>
                      <a:b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MaxNumGeoMergeCand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 1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= =  B  &amp;&amp;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cu_skip_flag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  = =  0  &amp;&amp; 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cbWidth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&gt;= 8 &amp;&amp; 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cbHeight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  &gt;=  8</a:t>
                      </a:r>
                      <a:r>
                        <a:rPr lang="en-CA" altLang="ko-KR" sz="16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ciip_flag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……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내용 개체 틀 2"/>
          <p:cNvSpPr txBox="1">
            <a:spLocks/>
          </p:cNvSpPr>
          <p:nvPr/>
        </p:nvSpPr>
        <p:spPr>
          <a:xfrm>
            <a:off x="0" y="537410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In GEO common base + CE4-2.1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/>
              <a:t>T</a:t>
            </a:r>
            <a:r>
              <a:rPr lang="en-US" altLang="ko-KR" dirty="0" smtClean="0"/>
              <a:t>o parse the regular merge, CIIP and GEO, 1 multiplication, 6 “AND” and 7 “COMPARISION” are required.</a:t>
            </a:r>
            <a:endParaRPr lang="en-CA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69834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0" y="630897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D</a:t>
            </a:r>
            <a:r>
              <a:rPr lang="en-CA" altLang="ko-KR" dirty="0" smtClean="0"/>
              <a:t>ifferent </a:t>
            </a:r>
            <a:r>
              <a:rPr lang="en-CA" altLang="ko-KR" dirty="0"/>
              <a:t>constrained block size </a:t>
            </a:r>
            <a:r>
              <a:rPr lang="en-CA" altLang="ko-KR" dirty="0" smtClean="0"/>
              <a:t>for CIIP and GEO </a:t>
            </a:r>
            <a:r>
              <a:rPr lang="en-CA" altLang="ko-KR" dirty="0"/>
              <a:t>makes the parsing condition complicated. </a:t>
            </a: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In </a:t>
            </a:r>
            <a:r>
              <a:rPr lang="en-CA" altLang="ko-KR" dirty="0"/>
              <a:t>this proposal, the block size constraint for CIIP and GEO on parsing conditions </a:t>
            </a:r>
            <a:r>
              <a:rPr lang="en-CA" altLang="ko-KR" dirty="0" smtClean="0"/>
              <a:t>are unified.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206232"/>
              </p:ext>
            </p:extLst>
          </p:nvPr>
        </p:nvGraphicFramePr>
        <p:xfrm>
          <a:off x="579112" y="2171925"/>
          <a:ext cx="8580704" cy="1784323"/>
        </p:xfrm>
        <a:graphic>
          <a:graphicData uri="http://schemas.openxmlformats.org/drawingml/2006/table">
            <a:tbl>
              <a:tblPr firstRow="1" firstCol="1" bandRow="1"/>
              <a:tblGrid>
                <a:gridCol w="1922730"/>
                <a:gridCol w="3328987"/>
                <a:gridCol w="3328987"/>
              </a:tblGrid>
              <a:tr h="3114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GEO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CIIP</a:t>
                      </a:r>
                      <a:endParaRPr lang="ko-KR" altLang="ko-KR" sz="16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VTM7.0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 &amp;&amp;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 &gt;= 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 &amp;&amp;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Proposed Method I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 &amp;&amp;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err="1" smtClean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 &amp;&amp;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 &amp;&amp;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</a:t>
                      </a:r>
                      <a:endParaRPr lang="ko-KR" altLang="ko-KR" sz="160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 &amp;&amp;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6940" y="4113903"/>
            <a:ext cx="3567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Green marks was adopted by </a:t>
            </a:r>
            <a:r>
              <a:rPr lang="en-US" altLang="ko-KR" sz="1600" dirty="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CE4-2.1</a:t>
            </a:r>
            <a:endParaRPr lang="ko-KR" altLang="en-US" sz="1600"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0738" y="4566337"/>
            <a:ext cx="4250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Yellow marks was proposed in this proposal</a:t>
            </a:r>
            <a:endParaRPr lang="ko-KR" altLang="en-US" sz="16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03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0" y="630897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In Method 1, 1 multiplication, 6 </a:t>
            </a:r>
            <a:r>
              <a:rPr lang="en-US" altLang="ko-KR" dirty="0"/>
              <a:t>“AND” and </a:t>
            </a:r>
            <a:r>
              <a:rPr lang="en-US" altLang="ko-KR" dirty="0" smtClean="0"/>
              <a:t>7 </a:t>
            </a:r>
            <a:r>
              <a:rPr lang="en-US" altLang="ko-KR" dirty="0"/>
              <a:t>“COMPARISION” </a:t>
            </a:r>
            <a:r>
              <a:rPr lang="en-US" altLang="ko-KR" dirty="0" smtClean="0"/>
              <a:t>are reduced to 3“AND” and 4 “COMPARISION”</a:t>
            </a:r>
            <a:r>
              <a:rPr lang="en-CA" altLang="ko-KR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169044"/>
              </p:ext>
            </p:extLst>
          </p:nvPr>
        </p:nvGraphicFramePr>
        <p:xfrm>
          <a:off x="377058" y="1789339"/>
          <a:ext cx="9151883" cy="4048760"/>
        </p:xfrm>
        <a:graphic>
          <a:graphicData uri="http://schemas.openxmlformats.org/drawingml/2006/table">
            <a:tbl>
              <a:tblPr firstRow="1" firstCol="1" bandRow="1"/>
              <a:tblGrid>
                <a:gridCol w="2238704"/>
                <a:gridCol w="6913179"/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The parsing condition of the “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regular_merge_flag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”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&gt;=8 &amp;&amp;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&gt;=8 &amp;&amp;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128  &amp;&amp;  </a:t>
                      </a:r>
                      <a:r>
                        <a:rPr lang="en-CA" altLang="ko-KR" sz="1600" u="sng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&lt; 128 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</a:t>
                      </a:r>
                      <a:r>
                        <a:rPr lang="en-CA" altLang="ko-KR" sz="1600" u="sng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( (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sps_ciip_enabled_flag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</a:t>
                      </a:r>
                      <a:r>
                        <a:rPr lang="en-CA" altLang="ko-KR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cu_skip_flag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  = =  0)  | |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  (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sps_geo_enabled_flag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MaxNumGeoMergeCand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 1  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</a:t>
                      </a:r>
                      <a:b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    </a:t>
                      </a:r>
                      <a:r>
                        <a:rPr lang="en-CA" altLang="ko-KR" sz="160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&gt;=8 &amp;&amp; </a:t>
                      </a:r>
                      <a:r>
                        <a:rPr lang="en-CA" altLang="ko-KR" sz="160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&gt;=8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= =  B ) ) )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b="1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altLang="ko-KR" sz="1600" b="1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regular_merge_flag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The parsing condition of the “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ciip_flag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”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if( </a:t>
                      </a:r>
                      <a:r>
                        <a:rPr lang="en-CA" altLang="ko-KR" sz="16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regular_merge_flag</a:t>
                      </a:r>
                      <a:r>
                        <a:rPr lang="en-CA" altLang="ko-KR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x0 ][ y0 ]  = =  1 ) {</a:t>
                      </a: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……</a:t>
                      </a: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else</a:t>
                      </a:r>
                      <a:r>
                        <a:rPr lang="en-CA" sz="16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  <a:endParaRPr lang="en-CA" sz="1600" dirty="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kumimoji="0" lang="en-CA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sps_ciip_enabled_flag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sps_geo_enabled_flag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</a:t>
                      </a:r>
                      <a:b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MaxNumGeoMergeCand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 1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= =  B  &amp;&amp;</a:t>
                      </a:r>
                      <a: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/>
                      </a:r>
                      <a:br>
                        <a:rPr lang="en-CA" altLang="ko-KR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</a:b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cu_skip_flag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 x0 ][ y0 ]  = =  0  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  <a:cs typeface="+mn-cs"/>
                        </a:rPr>
                        <a:t>&amp;&amp; </a:t>
                      </a:r>
                      <a:r>
                        <a:rPr lang="en-CA" altLang="ko-KR" sz="160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cbWidth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&gt;= 8 &amp;&amp; </a:t>
                      </a:r>
                      <a:r>
                        <a:rPr lang="en-CA" altLang="ko-KR" sz="160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cbHeight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  &gt;=  8</a:t>
                      </a:r>
                      <a:r>
                        <a:rPr lang="en-CA" altLang="ko-KR" sz="1600" strike="sng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69850" marR="0" lvl="0" indent="-698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altLang="ko-KR" sz="16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ciip_flag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CA" sz="1600" dirty="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2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785277"/>
              </p:ext>
            </p:extLst>
          </p:nvPr>
        </p:nvGraphicFramePr>
        <p:xfrm>
          <a:off x="508066" y="1563605"/>
          <a:ext cx="9070512" cy="5105400"/>
        </p:xfrm>
        <a:graphic>
          <a:graphicData uri="http://schemas.openxmlformats.org/drawingml/2006/table">
            <a:tbl>
              <a:tblPr/>
              <a:tblGrid>
                <a:gridCol w="7918701"/>
                <a:gridCol w="1151811"/>
              </a:tblGrid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merge_data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chType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……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192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CA" altLang="ko-KR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altLang="ko-KR" sz="16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CA" altLang="ko-KR" sz="16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 &gt;=  64  &amp;&amp;</a:t>
                      </a:r>
                      <a:r>
                        <a:rPr lang="en-CA" altLang="ko-KR" sz="160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altLang="ko-KR" sz="16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  &amp;&amp;  </a:t>
                      </a:r>
                      <a:r>
                        <a:rPr lang="en-CA" altLang="ko-KR" sz="16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  &amp;&amp;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( </a:t>
                      </a:r>
                      <a:r>
                        <a:rPr lang="en-CA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sps_ciip_enabled_flag</a:t>
                      </a: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&amp;&amp; </a:t>
                      </a:r>
                      <a:r>
                        <a:rPr lang="en-CA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 x0 ][ y0 ]  = =  0 )  | |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 ( </a:t>
                      </a:r>
                      <a:r>
                        <a:rPr lang="en-CA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sps_geo_enabled_flag</a:t>
                      </a: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&amp;&amp;  </a:t>
                      </a:r>
                      <a:r>
                        <a:rPr lang="en-CA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MaxNumGeoMergeCand</a:t>
                      </a: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&gt; 1  </a:t>
                      </a:r>
                      <a:r>
                        <a:rPr lang="en-CA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6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&gt;=8 &amp;&amp; </a:t>
                      </a:r>
                      <a:r>
                        <a:rPr lang="en-CA" sz="16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&gt;=8 </a:t>
                      </a:r>
                      <a:r>
                        <a:rPr lang="en-CA" sz="16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</a:t>
                      </a:r>
                      <a:r>
                        <a:rPr lang="en-CA" sz="16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cbWidth+cbHeight</a:t>
                      </a:r>
                      <a:r>
                        <a:rPr lang="en-CA" sz="16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!=72  </a:t>
                      </a: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</a:t>
                      </a:r>
                      <a:r>
                        <a:rPr lang="en-CA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= =  B )</a:t>
                      </a:r>
                      <a:r>
                        <a:rPr lang="en-CA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regular_merge_flag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regular_merge_flag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  = =  1 )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sps_mmvd_enabled_flag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mmvd_merge_flag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……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} else if(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MaxNumMergeCand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&gt; 1 )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} else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192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sps_ciip_enabled_flag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sps_geo_enabled_flag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MaxNumGeoMergeCand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 1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= =  B  &amp;&amp;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cu_skip_flag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 x0 ][ y0 ]  = =  0  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&gt;= 8 &amp;&amp; </a:t>
                      </a: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&gt;=  8  </a:t>
                      </a:r>
                      <a:r>
                        <a:rPr lang="en-CA" altLang="ko-KR" sz="16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   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 </a:t>
                      </a:r>
                      <a:r>
                        <a:rPr lang="en-CA" altLang="ko-KR" sz="16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cbWidth+cbHeight</a:t>
                      </a:r>
                      <a:r>
                        <a:rPr lang="en-CA" altLang="ko-KR" sz="16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!=72 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endParaRPr lang="en-CA" altLang="ko-KR" sz="16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ciip_flag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798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……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내용 개체 틀 2"/>
          <p:cNvSpPr txBox="1">
            <a:spLocks/>
          </p:cNvSpPr>
          <p:nvPr/>
        </p:nvSpPr>
        <p:spPr>
          <a:xfrm>
            <a:off x="0" y="537410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In the GEO common base + CE4-2.1 + </a:t>
            </a:r>
            <a:r>
              <a:rPr lang="en-US" altLang="ko-KR" b="1" dirty="0" smtClean="0"/>
              <a:t>JVET-Q0309(JVET-Q0123)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1 multiplication, 2 adds, 8 “AND” and 9 “COMPARISION” are required.</a:t>
            </a:r>
            <a:endParaRPr lang="en-CA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2115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0" y="630897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D</a:t>
            </a:r>
            <a:r>
              <a:rPr lang="en-CA" altLang="ko-KR" dirty="0" smtClean="0"/>
              <a:t>ifferent </a:t>
            </a:r>
            <a:r>
              <a:rPr lang="en-CA" altLang="ko-KR" dirty="0"/>
              <a:t>constrained block size </a:t>
            </a:r>
            <a:r>
              <a:rPr lang="en-CA" altLang="ko-KR" dirty="0" smtClean="0"/>
              <a:t>for CIIP and GEO </a:t>
            </a:r>
            <a:r>
              <a:rPr lang="en-CA" altLang="ko-KR" dirty="0"/>
              <a:t>makes the parsing condition complicated. </a:t>
            </a: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In </a:t>
            </a:r>
            <a:r>
              <a:rPr lang="en-CA" altLang="ko-KR" dirty="0"/>
              <a:t>this proposal, the block size constraint for CIIP and GEO on parsing conditions </a:t>
            </a:r>
            <a:r>
              <a:rPr lang="en-CA" altLang="ko-KR" dirty="0" smtClean="0"/>
              <a:t>are unified.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918570"/>
              </p:ext>
            </p:extLst>
          </p:nvPr>
        </p:nvGraphicFramePr>
        <p:xfrm>
          <a:off x="711459" y="2107527"/>
          <a:ext cx="8580704" cy="1957204"/>
        </p:xfrm>
        <a:graphic>
          <a:graphicData uri="http://schemas.openxmlformats.org/drawingml/2006/table">
            <a:tbl>
              <a:tblPr firstRow="1" firstCol="1" bandRow="1"/>
              <a:tblGrid>
                <a:gridCol w="1922730"/>
                <a:gridCol w="3328987"/>
                <a:gridCol w="3328987"/>
              </a:tblGrid>
              <a:tr h="3114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GEO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CIIP</a:t>
                      </a:r>
                      <a:endParaRPr lang="ko-KR" altLang="ko-KR" sz="16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VTM7.0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 &amp;&amp;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 &gt;= 64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 &amp;&amp;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&lt; 128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Proposed Method II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 &amp;&amp;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err="1" smtClean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 &amp;&amp;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cbWidth+cbHeight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!=72 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 &amp;&amp;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 8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 &amp;&amp;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</a:t>
                      </a:r>
                    </a:p>
                    <a:p>
                      <a:pPr marL="0" marR="0" lvl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cbWidth+cbHeight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!=72 </a:t>
                      </a:r>
                      <a:endParaRPr lang="ko-KR" altLang="ko-KR" sz="1600" kern="1200" smtClean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89287" y="4238428"/>
            <a:ext cx="3567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Green marks was adopted by </a:t>
            </a:r>
            <a:r>
              <a:rPr lang="en-US" altLang="ko-KR" sz="1600" dirty="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CE4-2.1</a:t>
            </a:r>
            <a:endParaRPr lang="ko-KR" altLang="en-US" sz="1600"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9213" y="4639239"/>
            <a:ext cx="3575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 color was adopted by JVET-Q0309</a:t>
            </a:r>
            <a:endParaRPr lang="ko-KR" altLang="en-US" sz="1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13085" y="5040050"/>
            <a:ext cx="4250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Yellow marks was proposed in this proposal</a:t>
            </a:r>
            <a:endParaRPr lang="ko-KR" altLang="en-US" sz="16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5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0" y="630897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In Method 2, </a:t>
            </a:r>
            <a:r>
              <a:rPr lang="en-US" altLang="ko-KR" dirty="0"/>
              <a:t>1 multiplication, 2 adds, 8 “AND” and 9 “COMPARISION” </a:t>
            </a:r>
            <a:r>
              <a:rPr lang="en-US" altLang="ko-KR" dirty="0" smtClean="0"/>
              <a:t>are reduced to 1 add, 4 “AND” and </a:t>
            </a:r>
            <a:r>
              <a:rPr lang="en-US" altLang="ko-KR" dirty="0"/>
              <a:t>5</a:t>
            </a:r>
            <a:r>
              <a:rPr lang="en-US" altLang="ko-KR" dirty="0" smtClean="0"/>
              <a:t> “COMPARISION”</a:t>
            </a:r>
            <a:r>
              <a:rPr lang="en-CA" altLang="ko-KR" sz="1800" dirty="0" smtClean="0"/>
              <a:t>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504191"/>
              </p:ext>
            </p:extLst>
          </p:nvPr>
        </p:nvGraphicFramePr>
        <p:xfrm>
          <a:off x="377058" y="1548707"/>
          <a:ext cx="9151883" cy="4970780"/>
        </p:xfrm>
        <a:graphic>
          <a:graphicData uri="http://schemas.openxmlformats.org/drawingml/2006/table">
            <a:tbl>
              <a:tblPr firstRow="1" firstCol="1" bandRow="1"/>
              <a:tblGrid>
                <a:gridCol w="2238704"/>
                <a:gridCol w="6913179"/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The parsing condition of the “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regular_merge_flag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”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(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&gt;=8 &amp;&amp;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&gt;=8 &amp;&amp;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cbWidth+cbHeight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!=72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altLang="ko-KR" sz="1600" strike="sngStrike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CA" altLang="ko-KR" sz="1600" strike="sngStrike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 &gt;=  64</a:t>
                      </a:r>
                      <a:r>
                        <a:rPr lang="en-CA" altLang="ko-KR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&amp;&amp;</a:t>
                      </a:r>
                      <a:r>
                        <a:rPr lang="en-CA" altLang="ko-KR" sz="160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altLang="ko-KR" sz="16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  &amp;&amp;  </a:t>
                      </a:r>
                      <a:r>
                        <a:rPr lang="en-CA" altLang="ko-KR" sz="160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128  &amp;&amp; 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sps_ciip_enabled_flag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&amp;&amp;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 x0 ][ y0 ]  = =  0 )  | |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(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sps_geo_enabled_flag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&amp;&amp; 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MaxNumGeoMergeCand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 1  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&amp;&amp;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strike="sng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altLang="ko-KR" sz="1600" strike="sngStrike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&gt;=8 &amp;&amp; </a:t>
                      </a:r>
                      <a:r>
                        <a:rPr lang="en-CA" altLang="ko-KR" sz="1600" strike="sngStrike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6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&gt;=8 </a:t>
                      </a:r>
                      <a:r>
                        <a:rPr lang="en-CA" altLang="ko-KR" sz="1600" b="1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&amp;&amp; </a:t>
                      </a:r>
                      <a:r>
                        <a:rPr lang="en-CA" altLang="ko-KR" sz="1600" b="1" strike="sngStrike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cbWidth+cbHeight</a:t>
                      </a:r>
                      <a:r>
                        <a:rPr lang="en-CA" altLang="ko-KR" sz="1600" b="1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!=72  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&amp;&amp; </a:t>
                      </a: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= =  B )</a:t>
                      </a:r>
                      <a:r>
                        <a:rPr lang="en-CA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altLang="ko-KR" sz="1600" b="1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altLang="ko-KR" sz="1600" b="1" dirty="0" err="1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regular_merge_flag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The parsing condition of the “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ciip_flag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”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if( </a:t>
                      </a:r>
                      <a:r>
                        <a:rPr lang="en-CA" altLang="ko-KR" sz="16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regular_merge_flag</a:t>
                      </a:r>
                      <a:r>
                        <a:rPr lang="en-CA" altLang="ko-KR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 x0 ][ y0 ]  = =  1 ) {</a:t>
                      </a: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……</a:t>
                      </a: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else</a:t>
                      </a:r>
                      <a:r>
                        <a:rPr lang="en-CA" sz="16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  <a:endParaRPr lang="en-CA" sz="1600" dirty="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kumimoji="0" lang="en-CA" altLang="ko-K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if(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sps_ciip_enabled_flag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sps_geo_enabled_flag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&amp;&amp;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MaxNumGeoMergeCand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 1  &amp;&amp;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slice_type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= =  B  &amp;&amp;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			 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cu_skip_flag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 x0 ][ y0 ]  = =  0  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</a:t>
                      </a:r>
                      <a:r>
                        <a:rPr lang="en-CA" altLang="ko-KR" sz="1600" strike="sngStrike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&gt;= 8 &amp;&amp; </a:t>
                      </a:r>
                      <a:r>
                        <a:rPr lang="en-CA" altLang="ko-KR" sz="160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cbHeight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&gt;=  8  </a:t>
                      </a:r>
                    </a:p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             </a:t>
                      </a:r>
                      <a:r>
                        <a:rPr lang="en-CA" altLang="ko-KR" sz="1600" b="1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 </a:t>
                      </a:r>
                      <a:r>
                        <a:rPr lang="en-CA" altLang="ko-KR" sz="1600" b="1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cbWidth+cbHeight</a:t>
                      </a:r>
                      <a:r>
                        <a:rPr lang="en-CA" altLang="ko-KR" sz="1600" b="1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!=72 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endParaRPr lang="en-CA" altLang="ko-KR" sz="16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69850" marR="0" lvl="0" indent="-698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altLang="ko-KR" sz="16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ciip_flag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CA" sz="1600" dirty="0" smtClean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marL="69850" indent="-6985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98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0" y="630897"/>
            <a:ext cx="990600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By the 4xN, Nx4 block restriction, conditions on sample prediction process of the CIIP are removed.</a:t>
            </a: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790749"/>
              </p:ext>
            </p:extLst>
          </p:nvPr>
        </p:nvGraphicFramePr>
        <p:xfrm>
          <a:off x="691833" y="1843658"/>
          <a:ext cx="8522334" cy="3566160"/>
        </p:xfrm>
        <a:graphic>
          <a:graphicData uri="http://schemas.openxmlformats.org/drawingml/2006/table">
            <a:tbl>
              <a:tblPr firstRow="1" firstCol="1" bandRow="1"/>
              <a:tblGrid>
                <a:gridCol w="8522334"/>
              </a:tblGrid>
              <a:tr h="0">
                <a:tc>
                  <a:txBody>
                    <a:bodyPr/>
                    <a:lstStyle/>
                    <a:p>
                      <a:pPr hangingPunct="0"/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When </a:t>
                      </a:r>
                      <a:r>
                        <a:rPr lang="en-CA" altLang="ko-KR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ciip_flag</a:t>
                      </a:r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altLang="ko-KR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xCb</a:t>
                      </a:r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altLang="ko-KR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yCb</a:t>
                      </a:r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] is equal to 1, the array </a:t>
                      </a:r>
                      <a:r>
                        <a:rPr lang="en-CA" altLang="ko-KR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predSamples</a:t>
                      </a:r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of prediction samples is modified as follows:</a:t>
                      </a:r>
                      <a:endParaRPr lang="ko-KR" altLang="ko-KR" sz="18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hangingPunct="0"/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CA" altLang="ko-KR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equal to 0, the following applies:</a:t>
                      </a:r>
                      <a:endParaRPr lang="ko-KR" altLang="ko-KR" sz="18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hangingPunct="0"/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8.4.5.2.5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General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intra sample prediction process</a:t>
                      </a:r>
                      <a:endParaRPr lang="ko-KR" altLang="ko-KR" sz="18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hangingPunct="0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8.5.6.7 Weighted sample prediction process</a:t>
                      </a:r>
                      <a:endParaRPr lang="ko-KR" altLang="ko-KR" sz="18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hangingPunct="0"/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Otherwise, </a:t>
                      </a:r>
                      <a:r>
                        <a:rPr lang="en-CA" altLang="ko-KR" sz="1800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CA" altLang="ko-KR" sz="1800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altLang="ko-KR" sz="1800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equal to 1 </a:t>
                      </a:r>
                      <a:r>
                        <a:rPr lang="en-CA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CA" altLang="ko-KR" sz="1800" strike="sngStrike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US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altLang="ko-KR" sz="1800" strike="sngStrike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SubWidthC</a:t>
                      </a:r>
                      <a:r>
                        <a:rPr lang="en-CA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greater than or equal to 4</a:t>
                      </a:r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the following applies:</a:t>
                      </a:r>
                    </a:p>
                    <a:p>
                      <a:pPr lvl="0" hangingPunct="0"/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8.4.5.2.5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General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intra sample prediction process</a:t>
                      </a:r>
                      <a:endParaRPr lang="ko-KR" altLang="ko-KR" sz="18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hangingPunct="0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8.5.6.7 Weighted sample prediction process</a:t>
                      </a:r>
                      <a:endParaRPr lang="ko-KR" altLang="ko-KR" sz="18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hangingPunct="0"/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Otherwise, if </a:t>
                      </a:r>
                      <a:r>
                        <a:rPr lang="en-CA" altLang="ko-KR" sz="1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equal to 2 </a:t>
                      </a:r>
                      <a:r>
                        <a:rPr lang="en-CA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en-CA" altLang="ko-KR" sz="1800" strike="sngStrike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US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altLang="ko-KR" sz="1800" strike="sngStrike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SubWidthC</a:t>
                      </a:r>
                      <a:r>
                        <a:rPr lang="en-CA" altLang="ko-KR" sz="1800" strike="sng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greater than or equal to 4</a:t>
                      </a:r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the following applies:</a:t>
                      </a:r>
                    </a:p>
                    <a:p>
                      <a:pPr lvl="0" hangingPunct="0"/>
                      <a:r>
                        <a:rPr lang="en-CA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8.4.5.2.5 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General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intra sample prediction process</a:t>
                      </a:r>
                      <a:endParaRPr lang="ko-KR" altLang="ko-KR" sz="18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hangingPunct="0"/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8.5.6.7 Weighted sample prediction process</a:t>
                      </a:r>
                      <a:endParaRPr lang="ko-KR" altLang="ko-KR" sz="180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072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4546</TotalTime>
  <Words>1096</Words>
  <Application>Microsoft Office PowerPoint</Application>
  <PresentationFormat>A4 용지(210x297mm)</PresentationFormat>
  <Paragraphs>456</Paragraphs>
  <Slides>12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3" baseType="lpstr">
      <vt:lpstr>DengXian</vt:lpstr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JVET-Q0338 CE4-related: Harmonized conditions for CIIP and GEO</vt:lpstr>
      <vt:lpstr>Introduction</vt:lpstr>
      <vt:lpstr>Introduction</vt:lpstr>
      <vt:lpstr>Proposed methods</vt:lpstr>
      <vt:lpstr>Proposed methods</vt:lpstr>
      <vt:lpstr>Proposed methods</vt:lpstr>
      <vt:lpstr>Proposed methods</vt:lpstr>
      <vt:lpstr>Proposed methods</vt:lpstr>
      <vt:lpstr>Proposed methods</vt:lpstr>
      <vt:lpstr>Proposed methods</vt:lpstr>
      <vt:lpstr>Simulation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375</cp:revision>
  <dcterms:created xsi:type="dcterms:W3CDTF">2016-10-06T06:23:02Z</dcterms:created>
  <dcterms:modified xsi:type="dcterms:W3CDTF">2020-01-14T10:29:55Z</dcterms:modified>
</cp:coreProperties>
</file>