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9"/>
  </p:notesMasterIdLst>
  <p:handoutMasterIdLst>
    <p:handoutMasterId r:id="rId10"/>
  </p:handoutMasterIdLst>
  <p:sldIdLst>
    <p:sldId id="535" r:id="rId2"/>
    <p:sldId id="569" r:id="rId3"/>
    <p:sldId id="570" r:id="rId4"/>
    <p:sldId id="574" r:id="rId5"/>
    <p:sldId id="572" r:id="rId6"/>
    <p:sldId id="573" r:id="rId7"/>
    <p:sldId id="537" r:id="rId8"/>
  </p:sldIdLst>
  <p:sldSz cx="9144000" cy="6858000" type="screen4x3"/>
  <p:notesSz cx="6805613" cy="99393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A12B"/>
    <a:srgbClr val="E73440"/>
    <a:srgbClr val="99FF66"/>
    <a:srgbClr val="706ABA"/>
    <a:srgbClr val="1782DB"/>
    <a:srgbClr val="8B8807"/>
    <a:srgbClr val="C07000"/>
    <a:srgbClr val="7E7D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95" autoAdjust="0"/>
    <p:restoredTop sz="78736" autoAdjust="0"/>
  </p:normalViewPr>
  <p:slideViewPr>
    <p:cSldViewPr>
      <p:cViewPr varScale="1">
        <p:scale>
          <a:sx n="69" d="100"/>
          <a:sy n="69" d="100"/>
        </p:scale>
        <p:origin x="995" y="52"/>
      </p:cViewPr>
      <p:guideLst>
        <p:guide orient="horz" pos="2160"/>
        <p:guide pos="2880"/>
      </p:guideLst>
    </p:cSldViewPr>
  </p:slideViewPr>
  <p:notesTextViewPr>
    <p:cViewPr>
      <p:scale>
        <a:sx n="100" d="100"/>
        <a:sy n="100" d="100"/>
      </p:scale>
      <p:origin x="0" y="0"/>
    </p:cViewPr>
  </p:notesTextViewPr>
  <p:notesViewPr>
    <p:cSldViewPr>
      <p:cViewPr varScale="1">
        <p:scale>
          <a:sx n="48" d="100"/>
          <a:sy n="48" d="100"/>
        </p:scale>
        <p:origin x="2341"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GB" altLang="ja-JP"/>
              <a:t>Copyright 2010 FUJITSU LIMITED</a:t>
            </a:r>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63101C9F-E0E6-449B-BD0B-C0D9A15CA272}" type="slidenum">
              <a:rPr lang="en-GB" altLang="ja-JP"/>
              <a:pPr/>
              <a:t>‹#›</a:t>
            </a:fld>
            <a:endParaRPr lang="en-GB" altLang="ja-JP"/>
          </a:p>
        </p:txBody>
      </p:sp>
      <p:pic>
        <p:nvPicPr>
          <p:cNvPr id="393227" name="Picture 11"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2747738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ffectLst/>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US" altLang="ja-JP"/>
              <a:t>Copyright 2010 FUJITSU LIMITED</a:t>
            </a:r>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FA90A550-36C1-42C7-A27F-71A9536A3D59}" type="slidenum">
              <a:rPr lang="en-US" altLang="ja-JP"/>
              <a:pPr/>
              <a:t>‹#›</a:t>
            </a:fld>
            <a:endParaRPr lang="en-US" altLang="ja-JP"/>
          </a:p>
        </p:txBody>
      </p:sp>
      <p:pic>
        <p:nvPicPr>
          <p:cNvPr id="167949" name="Picture 13"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7933374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a:t>Copyright 2010 FUJITSU LIMITED</a:t>
            </a:r>
          </a:p>
        </p:txBody>
      </p:sp>
      <p:sp>
        <p:nvSpPr>
          <p:cNvPr id="7" name="Rectangle 7"/>
          <p:cNvSpPr>
            <a:spLocks noGrp="1" noChangeArrowheads="1"/>
          </p:cNvSpPr>
          <p:nvPr>
            <p:ph type="sldNum" sz="quarter" idx="5"/>
          </p:nvPr>
        </p:nvSpPr>
        <p:spPr>
          <a:ln/>
        </p:spPr>
        <p:txBody>
          <a:bodyPr/>
          <a:lstStyle/>
          <a:p>
            <a:fld id="{D0DF9D22-9855-444B-BA39-CC3110360728}" type="slidenum">
              <a:rPr lang="en-US" altLang="ja-JP"/>
              <a:pPr/>
              <a:t>0</a:t>
            </a:fld>
            <a:endParaRPr lang="en-US" altLang="ja-JP"/>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GB" altLang="ja-JP"/>
          </a:p>
        </p:txBody>
      </p:sp>
    </p:spTree>
    <p:extLst>
      <p:ext uri="{BB962C8B-B14F-4D97-AF65-F5344CB8AC3E}">
        <p14:creationId xmlns:p14="http://schemas.microsoft.com/office/powerpoint/2010/main" val="823385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1</a:t>
            </a:fld>
            <a:endParaRPr lang="en-US" altLang="ja-JP"/>
          </a:p>
        </p:txBody>
      </p:sp>
    </p:spTree>
    <p:extLst>
      <p:ext uri="{BB962C8B-B14F-4D97-AF65-F5344CB8AC3E}">
        <p14:creationId xmlns:p14="http://schemas.microsoft.com/office/powerpoint/2010/main" val="1959415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备注占位符 2"/>
              <p:cNvSpPr>
                <a:spLocks noGrp="1"/>
              </p:cNvSpPr>
              <p:nvPr>
                <p:ph type="body" idx="1"/>
              </p:nvPr>
            </p:nvSpPr>
            <p:spPr/>
            <p:txBody>
              <a:bodyPr/>
              <a:lstStyle/>
              <a:p>
                <a:endParaRPr lang="zh-CN" altLang="en-US" dirty="0"/>
              </a:p>
            </p:txBody>
          </p:sp>
        </mc:Choice>
        <mc:Fallback xmlns="">
          <p:sp>
            <p:nvSpPr>
              <p:cNvPr id="3" name="备注占位符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kumimoji="1" lang="en-CA" altLang="zh-CN" sz="1200" kern="1200" baseline="0" dirty="0" smtClean="0">
                    <a:solidFill>
                      <a:schemeClr val="tx1"/>
                    </a:solidFill>
                    <a:effectLst/>
                    <a:latin typeface="Arial" charset="0"/>
                    <a:ea typeface="ＭＳ Ｐゴシック" charset="-128"/>
                    <a:cs typeface="+mn-cs"/>
                  </a:rPr>
                  <a:t>1. Given condition sum of C are zero. </a:t>
                </a:r>
                <a:r>
                  <a:rPr kumimoji="1" lang="en-CA" altLang="zh-CN" sz="1200" kern="1200" baseline="0" dirty="0" err="1" smtClean="0">
                    <a:solidFill>
                      <a:schemeClr val="tx1"/>
                    </a:solidFill>
                    <a:effectLst/>
                    <a:latin typeface="Arial" charset="0"/>
                    <a:ea typeface="ＭＳ Ｐゴシック" charset="-128"/>
                    <a:cs typeface="+mn-cs"/>
                  </a:rPr>
                  <a:t>Expresion</a:t>
                </a:r>
                <a:r>
                  <a:rPr kumimoji="1" lang="en-CA" altLang="zh-CN" sz="1200" kern="1200" baseline="0" dirty="0" smtClean="0">
                    <a:solidFill>
                      <a:schemeClr val="tx1"/>
                    </a:solidFill>
                    <a:effectLst/>
                    <a:latin typeface="Arial" charset="0"/>
                    <a:ea typeface="ＭＳ Ｐゴシック" charset="-128"/>
                    <a:cs typeface="+mn-cs"/>
                  </a:rPr>
                  <a:t> 1</a:t>
                </a:r>
                <a:r>
                  <a:rPr kumimoji="1" lang="en-CA" altLang="zh-CN" sz="1200" kern="1200" dirty="0" smtClean="0">
                    <a:solidFill>
                      <a:schemeClr val="tx1"/>
                    </a:solidFill>
                    <a:effectLst/>
                    <a:latin typeface="Arial" charset="0"/>
                    <a:ea typeface="ＭＳ Ｐゴシック" charset="-128"/>
                    <a:cs typeface="+mn-cs"/>
                  </a:rPr>
                  <a:t> can be reformulated</a:t>
                </a:r>
                <a:r>
                  <a:rPr kumimoji="1" lang="en-CA" altLang="zh-CN" sz="1200" kern="1200" baseline="0" dirty="0" smtClean="0">
                    <a:solidFill>
                      <a:schemeClr val="tx1"/>
                    </a:solidFill>
                    <a:effectLst/>
                    <a:latin typeface="Arial" charset="0"/>
                    <a:ea typeface="ＭＳ Ｐゴシック" charset="-128"/>
                    <a:cs typeface="+mn-cs"/>
                  </a:rPr>
                  <a:t> as expression 2 with 7 </a:t>
                </a:r>
                <a:r>
                  <a:rPr kumimoji="1" lang="en-CA" altLang="zh-CN" sz="1200" kern="1200" baseline="0" dirty="0" err="1" smtClean="0">
                    <a:solidFill>
                      <a:schemeClr val="tx1"/>
                    </a:solidFill>
                    <a:effectLst/>
                    <a:latin typeface="Arial" charset="0"/>
                    <a:ea typeface="ＭＳ Ｐゴシック" charset="-128"/>
                    <a:cs typeface="+mn-cs"/>
                  </a:rPr>
                  <a:t>coeff</a:t>
                </a:r>
                <a:r>
                  <a:rPr kumimoji="1" lang="en-CA" altLang="zh-CN" sz="1200" kern="1200" baseline="0" dirty="0" smtClean="0">
                    <a:solidFill>
                      <a:schemeClr val="tx1"/>
                    </a:solidFill>
                    <a:effectLst/>
                    <a:latin typeface="Arial" charset="0"/>
                    <a:ea typeface="ＭＳ Ｐゴシック" charset="-128"/>
                    <a:cs typeface="+mn-cs"/>
                  </a:rPr>
                  <a:t> </a:t>
                </a:r>
                <a:r>
                  <a:rPr kumimoji="1" lang="en-CA" altLang="zh-CN" sz="1200" kern="1200" dirty="0" smtClean="0">
                    <a:solidFill>
                      <a:schemeClr val="tx1"/>
                    </a:solidFill>
                    <a:effectLst/>
                    <a:latin typeface="Arial" charset="0"/>
                    <a:ea typeface="ＭＳ Ｐゴシック" charset="-128"/>
                    <a:cs typeface="+mn-cs"/>
                  </a:rPr>
                  <a:t>without coding efficiency impact.</a:t>
                </a:r>
              </a:p>
              <a:p>
                <a:pPr marL="0" marR="0" lvl="1" indent="0" algn="l" defTabSz="914400" rtl="0" eaLnBrk="1" fontAlgn="base" latinLnBrk="0" hangingPunct="1">
                  <a:lnSpc>
                    <a:spcPct val="100000"/>
                  </a:lnSpc>
                  <a:spcBef>
                    <a:spcPct val="30000"/>
                  </a:spcBef>
                  <a:spcAft>
                    <a:spcPct val="0"/>
                  </a:spcAft>
                  <a:buClrTx/>
                  <a:buSzTx/>
                  <a:buFontTx/>
                  <a:buNone/>
                  <a:tabLst/>
                  <a:defRPr/>
                </a:pPr>
                <a:r>
                  <a:rPr kumimoji="1" lang="en-CA" altLang="zh-CN" sz="1200" kern="1200" dirty="0" smtClean="0">
                    <a:solidFill>
                      <a:schemeClr val="tx1"/>
                    </a:solidFill>
                    <a:effectLst/>
                    <a:latin typeface="Arial" charset="0"/>
                    <a:ea typeface="ＭＳ Ｐゴシック" charset="-128"/>
                    <a:cs typeface="+mn-cs"/>
                  </a:rPr>
                  <a:t>2. Based on expression (2) </a:t>
                </a:r>
                <a:r>
                  <a:rPr lang="en-CA" altLang="zh-CN" dirty="0" smtClean="0"/>
                  <a:t>Use a clipping function to reduce the impact of neighbor sample values when they are too different with the current sample value</a:t>
                </a:r>
              </a:p>
              <a:p>
                <a:pPr marL="0" marR="0" indent="0" algn="l" defTabSz="914400" rtl="0" eaLnBrk="1" fontAlgn="base" latinLnBrk="0" hangingPunct="1">
                  <a:lnSpc>
                    <a:spcPct val="100000"/>
                  </a:lnSpc>
                  <a:spcBef>
                    <a:spcPct val="30000"/>
                  </a:spcBef>
                  <a:spcAft>
                    <a:spcPct val="0"/>
                  </a:spcAft>
                  <a:buClrTx/>
                  <a:buSzTx/>
                  <a:buFontTx/>
                  <a:buNone/>
                  <a:tabLst/>
                  <a:defRPr/>
                </a:pPr>
                <a:endParaRPr lang="zh-CN" altLang="en-US" dirty="0" smtClean="0"/>
              </a:p>
              <a:p>
                <a:r>
                  <a:rPr lang="en-CA" altLang="zh-CN" sz="1200" dirty="0" smtClean="0"/>
                  <a:t>Function b and b are input and clipping range</a:t>
                </a:r>
                <a:endParaRPr lang="en-US" altLang="zh-CN"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en-US" altLang="zh-CN" sz="1600" dirty="0" smtClean="0"/>
                  <a:t>D</a:t>
                </a:r>
                <a:r>
                  <a:rPr lang="en-US" altLang="zh-CN" sz="1600" dirty="0" smtClean="0"/>
                  <a:t>erived </a:t>
                </a:r>
                <a:r>
                  <a:rPr lang="en-US" altLang="zh-CN" sz="1600" dirty="0"/>
                  <a:t>in </a:t>
                </a:r>
                <a:r>
                  <a:rPr lang="en-US" altLang="zh-CN" sz="1600" dirty="0" smtClean="0"/>
                  <a:t>bellowing table depending </a:t>
                </a:r>
                <a:r>
                  <a:rPr lang="en-US" altLang="zh-CN" sz="1600" dirty="0"/>
                  <a:t>on </a:t>
                </a:r>
                <a:r>
                  <a:rPr lang="en-US" altLang="zh-CN" sz="1600" dirty="0" err="1"/>
                  <a:t>BitDepth</a:t>
                </a:r>
                <a:r>
                  <a:rPr lang="en-US" altLang="zh-CN" sz="1600" dirty="0"/>
                  <a:t> of </a:t>
                </a:r>
                <a:r>
                  <a:rPr lang="en-US" altLang="zh-CN" sz="1600" dirty="0" err="1"/>
                  <a:t>luma</a:t>
                </a:r>
                <a:r>
                  <a:rPr lang="en-US" altLang="zh-CN" sz="1600" dirty="0"/>
                  <a:t> and </a:t>
                </a:r>
                <a:r>
                  <a:rPr lang="en-US" altLang="zh-CN" sz="1600" dirty="0" err="1"/>
                  <a:t>clipIdx</a:t>
                </a:r>
                <a:r>
                  <a:rPr lang="en-US" altLang="zh-CN" sz="1600" dirty="0"/>
                  <a:t> in the range of 0 to </a:t>
                </a:r>
                <a:r>
                  <a:rPr lang="en-US" altLang="zh-CN" sz="1600" dirty="0" smtClean="0"/>
                  <a:t>3</a:t>
                </a:r>
                <a:r>
                  <a:rPr lang="en-CA" altLang="zh-CN" sz="1600" dirty="0" smtClean="0"/>
                  <a:t>. </a:t>
                </a:r>
                <a:r>
                  <a:rPr lang="en-CA" altLang="zh-CN" sz="1600" dirty="0"/>
                  <a:t>The encoder performs the optimization to find the best </a:t>
                </a:r>
                <a:r>
                  <a:rPr lang="en-CA" altLang="zh-CN" sz="1600" i="0">
                    <a:latin typeface="Cambria Math" panose="02040503050406030204" pitchFamily="18" charset="0"/>
                  </a:rPr>
                  <a:t>𝑘(𝑥</a:t>
                </a:r>
                <a:r>
                  <a:rPr lang="zh-CN" altLang="zh-CN" sz="1600" i="0">
                    <a:latin typeface="Cambria Math" panose="02040503050406030204" pitchFamily="18" charset="0"/>
                  </a:rPr>
                  <a:t>_</a:t>
                </a:r>
                <a:r>
                  <a:rPr lang="en-CA" altLang="zh-CN" sz="1600" i="0">
                    <a:latin typeface="Cambria Math" panose="02040503050406030204" pitchFamily="18" charset="0"/>
                  </a:rPr>
                  <a:t>0,𝑦</a:t>
                </a:r>
                <a:r>
                  <a:rPr lang="zh-CN" altLang="zh-CN" sz="1600" i="0">
                    <a:latin typeface="Cambria Math" panose="02040503050406030204" pitchFamily="18" charset="0"/>
                  </a:rPr>
                  <a:t>_</a:t>
                </a:r>
                <a:r>
                  <a:rPr lang="en-CA" altLang="zh-CN" sz="1600" i="0">
                    <a:latin typeface="Cambria Math" panose="02040503050406030204" pitchFamily="18" charset="0"/>
                  </a:rPr>
                  <a:t>0)</a:t>
                </a:r>
                <a:r>
                  <a:rPr lang="en-US" altLang="zh-CN" sz="1600" dirty="0"/>
                  <a:t> per filter coefficient</a:t>
                </a:r>
              </a:p>
              <a:p>
                <a:endParaRPr lang="zh-CN" altLang="en-US" dirty="0"/>
              </a:p>
            </p:txBody>
          </p:sp>
        </mc:Fallback>
      </mc:AlternateContent>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2</a:t>
            </a:fld>
            <a:endParaRPr lang="en-US" altLang="ja-JP"/>
          </a:p>
        </p:txBody>
      </p:sp>
    </p:spTree>
    <p:extLst>
      <p:ext uri="{BB962C8B-B14F-4D97-AF65-F5344CB8AC3E}">
        <p14:creationId xmlns:p14="http://schemas.microsoft.com/office/powerpoint/2010/main" val="606911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备注占位符 2"/>
              <p:cNvSpPr>
                <a:spLocks noGrp="1"/>
              </p:cNvSpPr>
              <p:nvPr>
                <p:ph type="body" idx="1"/>
              </p:nvPr>
            </p:nvSpPr>
            <p:spPr/>
            <p:txBody>
              <a:bodyPr/>
              <a:lstStyle/>
              <a:p>
                <a:endParaRPr lang="zh-CN" altLang="en-US" dirty="0"/>
              </a:p>
            </p:txBody>
          </p:sp>
        </mc:Choice>
        <mc:Fallback xmlns="">
          <p:sp>
            <p:nvSpPr>
              <p:cNvPr id="3" name="备注占位符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CA" altLang="zh-CN" sz="1200" i="0" dirty="0" smtClean="0">
                    <a:latin typeface="Cambria Math" panose="02040503050406030204" pitchFamily="18" charset="0"/>
                  </a:rPr>
                  <a:t>"Clipping parameters</a:t>
                </a:r>
                <a:r>
                  <a:rPr lang="en-US" altLang="zh-CN" sz="1200" i="0" dirty="0">
                    <a:latin typeface="Cambria Math" panose="02040503050406030204" pitchFamily="18" charset="0"/>
                  </a:rPr>
                  <a:t>"</a:t>
                </a:r>
                <a:r>
                  <a:rPr lang="en-US" altLang="zh-CN" sz="1200" i="0" dirty="0">
                    <a:latin typeface="Cambria Math" panose="02040503050406030204" pitchFamily="18" charset="0"/>
                  </a:rPr>
                  <a:t> </a:t>
                </a:r>
                <a:r>
                  <a:rPr lang="en-US" altLang="zh-CN" sz="1200" dirty="0" smtClean="0"/>
                  <a:t>signaling same as NL-ALF</a:t>
                </a:r>
              </a:p>
              <a:p>
                <a:endParaRPr lang="zh-CN" altLang="en-US" dirty="0"/>
              </a:p>
            </p:txBody>
          </p:sp>
        </mc:Fallback>
      </mc:AlternateContent>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3</a:t>
            </a:fld>
            <a:endParaRPr lang="en-US" altLang="ja-JP"/>
          </a:p>
        </p:txBody>
      </p:sp>
    </p:spTree>
    <p:extLst>
      <p:ext uri="{BB962C8B-B14F-4D97-AF65-F5344CB8AC3E}">
        <p14:creationId xmlns:p14="http://schemas.microsoft.com/office/powerpoint/2010/main" val="1723267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4</a:t>
            </a:fld>
            <a:endParaRPr lang="en-US" altLang="ja-JP"/>
          </a:p>
        </p:txBody>
      </p:sp>
    </p:spTree>
    <p:extLst>
      <p:ext uri="{BB962C8B-B14F-4D97-AF65-F5344CB8AC3E}">
        <p14:creationId xmlns:p14="http://schemas.microsoft.com/office/powerpoint/2010/main" val="2202288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5</a:t>
            </a:fld>
            <a:endParaRPr lang="en-US" altLang="ja-JP"/>
          </a:p>
        </p:txBody>
      </p:sp>
    </p:spTree>
    <p:extLst>
      <p:ext uri="{BB962C8B-B14F-4D97-AF65-F5344CB8AC3E}">
        <p14:creationId xmlns:p14="http://schemas.microsoft.com/office/powerpoint/2010/main" val="2756405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647214" name="Picture 46" descr="TitleRed_L150"/>
          <p:cNvPicPr>
            <a:picLocks noChangeAspect="1" noChangeArrowheads="1"/>
          </p:cNvPicPr>
          <p:nvPr/>
        </p:nvPicPr>
        <p:blipFill>
          <a:blip r:embed="rId2"/>
          <a:srcRect/>
          <a:stretch>
            <a:fillRect/>
          </a:stretch>
        </p:blipFill>
        <p:spPr bwMode="gray">
          <a:xfrm>
            <a:off x="0" y="0"/>
            <a:ext cx="9144000" cy="4852988"/>
          </a:xfrm>
          <a:prstGeom prst="rect">
            <a:avLst/>
          </a:prstGeom>
          <a:noFill/>
        </p:spPr>
      </p:pic>
      <p:grpSp>
        <p:nvGrpSpPr>
          <p:cNvPr id="647215" name="Group 47"/>
          <p:cNvGrpSpPr>
            <a:grpSpLocks noChangeAspect="1"/>
          </p:cNvGrpSpPr>
          <p:nvPr/>
        </p:nvGrpSpPr>
        <p:grpSpPr bwMode="auto">
          <a:xfrm>
            <a:off x="7308850" y="185738"/>
            <a:ext cx="1647825" cy="920750"/>
            <a:chOff x="4604" y="117"/>
            <a:chExt cx="1038" cy="580"/>
          </a:xfrm>
        </p:grpSpPr>
        <p:sp>
          <p:nvSpPr>
            <p:cNvPr id="647216"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endParaRPr lang="zh-CN" altLang="en-US"/>
            </a:p>
          </p:txBody>
        </p:sp>
        <p:sp>
          <p:nvSpPr>
            <p:cNvPr id="64721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endParaRPr lang="zh-CN" altLang="en-US"/>
            </a:p>
          </p:txBody>
        </p:sp>
        <p:sp>
          <p:nvSpPr>
            <p:cNvPr id="64721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1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endParaRPr lang="zh-CN" altLang="en-US"/>
            </a:p>
          </p:txBody>
        </p:sp>
        <p:sp>
          <p:nvSpPr>
            <p:cNvPr id="64722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endParaRPr lang="zh-CN" altLang="en-US"/>
            </a:p>
          </p:txBody>
        </p:sp>
        <p:sp>
          <p:nvSpPr>
            <p:cNvPr id="64722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endParaRPr lang="zh-CN" altLang="en-US"/>
            </a:p>
          </p:txBody>
        </p:sp>
        <p:sp>
          <p:nvSpPr>
            <p:cNvPr id="64722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endParaRPr lang="zh-CN" altLang="en-US"/>
            </a:p>
          </p:txBody>
        </p:sp>
        <p:sp>
          <p:nvSpPr>
            <p:cNvPr id="64722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endParaRPr lang="zh-CN" altLang="en-US"/>
            </a:p>
          </p:txBody>
        </p:sp>
        <p:sp>
          <p:nvSpPr>
            <p:cNvPr id="64722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2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3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endParaRPr lang="zh-CN" altLang="en-US"/>
            </a:p>
          </p:txBody>
        </p:sp>
        <p:sp>
          <p:nvSpPr>
            <p:cNvPr id="64723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3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3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endParaRPr lang="zh-CN" altLang="en-US"/>
            </a:p>
          </p:txBody>
        </p:sp>
        <p:sp>
          <p:nvSpPr>
            <p:cNvPr id="64723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endParaRPr lang="zh-CN" altLang="en-US"/>
            </a:p>
          </p:txBody>
        </p:sp>
        <p:sp>
          <p:nvSpPr>
            <p:cNvPr id="64723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endParaRPr lang="zh-CN" altLang="en-US"/>
            </a:p>
          </p:txBody>
        </p:sp>
        <p:sp>
          <p:nvSpPr>
            <p:cNvPr id="64724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endParaRPr lang="zh-CN" altLang="en-US"/>
            </a:p>
          </p:txBody>
        </p:sp>
        <p:sp>
          <p:nvSpPr>
            <p:cNvPr id="64724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endParaRPr lang="zh-CN" altLang="en-US"/>
            </a:p>
          </p:txBody>
        </p:sp>
        <p:sp>
          <p:nvSpPr>
            <p:cNvPr id="64724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endParaRPr lang="zh-CN" altLang="en-US"/>
            </a:p>
          </p:txBody>
        </p:sp>
        <p:sp>
          <p:nvSpPr>
            <p:cNvPr id="64724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endParaRPr lang="zh-CN" altLang="en-US"/>
            </a:p>
          </p:txBody>
        </p:sp>
        <p:sp>
          <p:nvSpPr>
            <p:cNvPr id="64724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endParaRPr lang="zh-CN" altLang="en-US"/>
            </a:p>
          </p:txBody>
        </p:sp>
        <p:sp>
          <p:nvSpPr>
            <p:cNvPr id="64724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endParaRPr lang="zh-CN" altLang="en-US"/>
            </a:p>
          </p:txBody>
        </p:sp>
        <p:sp>
          <p:nvSpPr>
            <p:cNvPr id="64724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endParaRPr lang="zh-CN" altLang="en-US"/>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zh-CN" altLang="en-US" smtClean="0"/>
              <a:t>单击此处编辑母版副标题样式</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zh-CN" altLang="en-US" smtClean="0"/>
              <a:t>单击此处编辑母版标题样式</a:t>
            </a:r>
            <a:endParaRPr lang="de-DE" altLang="ja-JP"/>
          </a:p>
        </p:txBody>
      </p:sp>
      <p:sp>
        <p:nvSpPr>
          <p:cNvPr id="647211" name="Rectangle 43"/>
          <p:cNvSpPr>
            <a:spLocks noGrp="1" noChangeArrowheads="1"/>
          </p:cNvSpPr>
          <p:nvPr>
            <p:ph type="ftr" sz="quarter" idx="3"/>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93B52DDC-9D19-4558-97D0-F97508912CA0}"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9575" y="-1588"/>
            <a:ext cx="2195513" cy="64643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8275" y="-1588"/>
            <a:ext cx="6438900" cy="64643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202DAB-886A-4878-824B-994E76979F3D}"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35279A-1409-49A6-804A-D33611C65A7F}"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fld id="{47DF26E0-FA16-4FB5-A524-A4BB6B6AA5D9}"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fld id="{6C0711C1-B6FD-41D8-A9AA-EFA31B09F0E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fld id="{E6D9A24B-911A-4053-B9E7-C5DD10860EA7}" type="slidenum">
              <a:rPr lang="de-DE" altLang="ja-JP"/>
              <a:pPr/>
              <a:t>‹#›</a:t>
            </a:fld>
            <a:endParaRPr lang="de-DE" altLang="ja-JP"/>
          </a:p>
        </p:txBody>
      </p:sp>
      <p:sp>
        <p:nvSpPr>
          <p:cNvPr id="8" name="页脚占位符 7"/>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fld id="{11D644B7-87A0-4059-B6CE-7B8188D3CFCC}" type="slidenum">
              <a:rPr lang="de-DE" altLang="ja-JP"/>
              <a:pPr/>
              <a:t>‹#›</a:t>
            </a:fld>
            <a:endParaRPr lang="de-DE" altLang="ja-JP"/>
          </a:p>
        </p:txBody>
      </p:sp>
      <p:sp>
        <p:nvSpPr>
          <p:cNvPr id="4" name="页脚占位符 3"/>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3B765025-C6AC-4CBC-8C0C-4BD238A71F4A}" type="slidenum">
              <a:rPr lang="de-DE" altLang="ja-JP"/>
              <a:pPr/>
              <a:t>‹#›</a:t>
            </a:fld>
            <a:endParaRPr lang="de-DE" altLang="ja-JP"/>
          </a:p>
        </p:txBody>
      </p:sp>
      <p:sp>
        <p:nvSpPr>
          <p:cNvPr id="3" name="页脚占位符 2"/>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45F34F9B-D98E-4BA4-9C3A-25146953643D}"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EF4F6E56-37E4-4941-8165-3EC8B8F63F3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0" name="Picture 26" descr="ContentGray20_L150"/>
          <p:cNvPicPr>
            <a:picLocks noChangeAspect="1" noChangeArrowheads="1"/>
          </p:cNvPicPr>
          <p:nvPr/>
        </p:nvPicPr>
        <p:blipFill>
          <a:blip r:embed="rId13"/>
          <a:srcRect/>
          <a:stretch>
            <a:fillRect/>
          </a:stretch>
        </p:blipFill>
        <p:spPr bwMode="gray">
          <a:xfrm>
            <a:off x="0" y="0"/>
            <a:ext cx="9144000" cy="1073150"/>
          </a:xfrm>
          <a:prstGeom prst="rect">
            <a:avLst/>
          </a:prstGeom>
          <a:noFill/>
        </p:spPr>
      </p:pic>
      <p:grpSp>
        <p:nvGrpSpPr>
          <p:cNvPr id="646158"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endParaRPr lang="zh-CN" altLang="en-US"/>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zh-CN" altLang="en-US"/>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zh-CN" altLang="en-US"/>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zh-CN" altLang="en-US"/>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zh-CN" altLang="en-US"/>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zh-CN" altLang="en-US"/>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zh-CN" altLang="en-US"/>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zh-CN" altLang="en-US"/>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zh-CN" altLang="en-US"/>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endParaRPr lang="zh-CN"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051B7206-A88C-46FA-AEBC-2FDFEF646217}" type="slidenum">
              <a:rPr lang="de-DE" altLang="ja-JP"/>
              <a:pPr/>
              <a:t>‹#›</a:t>
            </a:fld>
            <a:endParaRPr lang="de-DE" altLang="ja-JP"/>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r>
              <a:rPr lang="de-DE" altLang="ja-JP" dirty="0" smtClean="0"/>
              <a:t>Copyright 2020 FUJITSU LIMITED</a:t>
            </a:r>
            <a:endParaRPr lang="de-DE" altLang="ja-JP" dirty="0"/>
          </a:p>
        </p:txBody>
      </p:sp>
      <p:sp>
        <p:nvSpPr>
          <p:cNvPr id="2" name="文本框 1"/>
          <p:cNvSpPr txBox="1"/>
          <p:nvPr userDrawn="1"/>
        </p:nvSpPr>
        <p:spPr>
          <a:xfrm>
            <a:off x="-36511" y="6653213"/>
            <a:ext cx="1152128" cy="215444"/>
          </a:xfrm>
          <a:prstGeom prst="rect">
            <a:avLst/>
          </a:prstGeom>
          <a:noFill/>
        </p:spPr>
        <p:txBody>
          <a:bodyPr wrap="square" rtlCol="0">
            <a:spAutoFit/>
          </a:bodyPr>
          <a:lstStyle/>
          <a:p>
            <a:r>
              <a:rPr lang="en-US" altLang="zh-CN" sz="800" dirty="0" smtClean="0">
                <a:latin typeface="+mn-lt"/>
              </a:rPr>
              <a:t>JVET-Q0304</a:t>
            </a:r>
            <a:endParaRPr lang="zh-CN" altLang="en-US" sz="800" dirty="0">
              <a:latin typeface="+mn-lt"/>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hf hdr="0" dt="0"/>
  <p:txStyles>
    <p:titleStyle>
      <a:lvl1pPr algn="l" rtl="0" eaLnBrk="1" fontAlgn="base" hangingPunct="1">
        <a:spcBef>
          <a:spcPct val="0"/>
        </a:spcBef>
        <a:spcAft>
          <a:spcPct val="0"/>
        </a:spcAft>
        <a:tabLst>
          <a:tab pos="3676650" algn="l"/>
        </a:tabLst>
        <a:defRPr kumimoji="1" sz="3200">
          <a:solidFill>
            <a:schemeClr val="tx2"/>
          </a:solidFill>
          <a:latin typeface="+mj-lt"/>
          <a:ea typeface="+mj-ea"/>
          <a:cs typeface="+mj-cs"/>
        </a:defRPr>
      </a:lvl1pPr>
      <a:lvl2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1" fontAlgn="base" hangingPunct="1">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1" fontAlgn="base" hangingPunct="1">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1" fontAlgn="base" hangingPunct="1">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1" fontAlgn="base" hangingPunct="1">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7.pn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type="subTitle" idx="1"/>
            <p:custDataLst>
              <p:tags r:id="rId1"/>
            </p:custDataLst>
          </p:nvPr>
        </p:nvSpPr>
        <p:spPr/>
        <p:txBody>
          <a:bodyPr/>
          <a:lstStyle/>
          <a:p>
            <a:endParaRPr lang="en-US" altLang="ja-JP" dirty="0" smtClean="0"/>
          </a:p>
          <a:p>
            <a:r>
              <a:rPr lang="en-US" altLang="ja-JP" dirty="0" smtClean="0"/>
              <a:t>Fujitsu</a:t>
            </a:r>
          </a:p>
          <a:p>
            <a:r>
              <a:rPr lang="en-US" altLang="ja-JP" dirty="0"/>
              <a:t>17th Meeting: Brussels, BE, 7–17 January 2020</a:t>
            </a:r>
          </a:p>
        </p:txBody>
      </p:sp>
      <p:sp>
        <p:nvSpPr>
          <p:cNvPr id="551938" name="Rectangle 2"/>
          <p:cNvSpPr>
            <a:spLocks noGrp="1" noChangeArrowheads="1"/>
          </p:cNvSpPr>
          <p:nvPr>
            <p:ph type="ctrTitle"/>
          </p:nvPr>
        </p:nvSpPr>
        <p:spPr>
          <a:xfrm>
            <a:off x="323850" y="1738313"/>
            <a:ext cx="8064574" cy="2360612"/>
          </a:xfrm>
        </p:spPr>
        <p:txBody>
          <a:bodyPr/>
          <a:lstStyle/>
          <a:p>
            <a:r>
              <a:rPr lang="en-US" altLang="ja-JP" dirty="0" smtClean="0"/>
              <a:t>JVET-Q0304</a:t>
            </a:r>
            <a:br>
              <a:rPr lang="en-US" altLang="ja-JP" dirty="0" smtClean="0"/>
            </a:br>
            <a:r>
              <a:rPr lang="en-US" altLang="zh-CN" sz="2800" dirty="0" smtClean="0"/>
              <a:t>Non-CE5:</a:t>
            </a:r>
            <a:br>
              <a:rPr lang="en-US" altLang="zh-CN" sz="2800" dirty="0" smtClean="0"/>
            </a:br>
            <a:r>
              <a:rPr lang="en-US" altLang="zh-CN" sz="2800" dirty="0" smtClean="0"/>
              <a:t>Non-Linear </a:t>
            </a:r>
            <a:r>
              <a:rPr lang="en-US" altLang="zh-CN" sz="2800" dirty="0"/>
              <a:t>Cross Component Adaptive Loop Filter</a:t>
            </a:r>
            <a:endParaRPr lang="en-US" altLang="ja-JP" sz="2800" dirty="0"/>
          </a:p>
        </p:txBody>
      </p:sp>
      <p:sp>
        <p:nvSpPr>
          <p:cNvPr id="4" name="Rectangle 43"/>
          <p:cNvSpPr>
            <a:spLocks noGrp="1" noChangeArrowheads="1"/>
          </p:cNvSpPr>
          <p:nvPr>
            <p:ph type="ftr" sz="quarter" idx="3"/>
          </p:nvPr>
        </p:nvSpPr>
        <p:spPr/>
        <p:txBody>
          <a:bodyPr/>
          <a:lstStyle/>
          <a:p>
            <a:r>
              <a:rPr lang="de-DE" altLang="ja-JP" dirty="0"/>
              <a:t>Copyright </a:t>
            </a:r>
            <a:r>
              <a:rPr lang="de-DE" altLang="ja-JP" dirty="0" smtClean="0"/>
              <a:t>2020 </a:t>
            </a:r>
            <a:r>
              <a:rPr lang="de-DE" altLang="ja-JP" dirty="0"/>
              <a:t>FUJITSU LIMITED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Cross Component Adaptive Loop </a:t>
            </a:r>
            <a:r>
              <a:rPr lang="en-US" altLang="zh-CN" dirty="0" smtClean="0"/>
              <a:t>Filter</a:t>
            </a:r>
            <a:endParaRPr lang="zh-CN" altLang="en-US" dirty="0"/>
          </a:p>
        </p:txBody>
      </p:sp>
      <p:sp>
        <p:nvSpPr>
          <p:cNvPr id="5" name="页脚占位符 4"/>
          <p:cNvSpPr>
            <a:spLocks noGrp="1"/>
          </p:cNvSpPr>
          <p:nvPr>
            <p:ph type="ftr" sz="quarter" idx="11"/>
          </p:nvPr>
        </p:nvSpPr>
        <p:spPr/>
        <p:txBody>
          <a:bodyPr/>
          <a:lstStyle/>
          <a:p>
            <a:r>
              <a:rPr lang="de-DE" altLang="ja-JP" dirty="0" smtClean="0"/>
              <a:t>Copyright 2020 FUJITSU LIMITED</a:t>
            </a:r>
            <a:endParaRPr lang="de-DE" altLang="ja-JP" dirty="0"/>
          </a:p>
        </p:txBody>
      </p:sp>
      <p:sp>
        <p:nvSpPr>
          <p:cNvPr id="66" name="灯片编号占位符 65"/>
          <p:cNvSpPr>
            <a:spLocks noGrp="1"/>
          </p:cNvSpPr>
          <p:nvPr>
            <p:ph type="sldNum" sz="quarter" idx="10"/>
          </p:nvPr>
        </p:nvSpPr>
        <p:spPr/>
        <p:txBody>
          <a:bodyPr/>
          <a:lstStyle/>
          <a:p>
            <a:fld id="{8935279A-1409-49A6-804A-D33611C65A7F}" type="slidenum">
              <a:rPr lang="de-DE" altLang="ja-JP" smtClean="0"/>
              <a:pPr/>
              <a:t>1</a:t>
            </a:fld>
            <a:endParaRPr lang="de-DE" altLang="ja-JP"/>
          </a:p>
        </p:txBody>
      </p:sp>
      <mc:AlternateContent xmlns:mc="http://schemas.openxmlformats.org/markup-compatibility/2006" xmlns:a14="http://schemas.microsoft.com/office/drawing/2010/main">
        <mc:Choice Requires="a14">
          <p:sp>
            <p:nvSpPr>
              <p:cNvPr id="28" name="内容占位符 2"/>
              <p:cNvSpPr>
                <a:spLocks noGrp="1"/>
              </p:cNvSpPr>
              <p:nvPr>
                <p:ph idx="1"/>
              </p:nvPr>
            </p:nvSpPr>
            <p:spPr/>
            <p:txBody>
              <a:bodyPr/>
              <a:lstStyle/>
              <a:p>
                <a14:m>
                  <m:oMath xmlns:m="http://schemas.openxmlformats.org/officeDocument/2006/math">
                    <m:sSub>
                      <m:sSubPr>
                        <m:ctrlPr>
                          <a:rPr lang="zh-CN" altLang="zh-CN" sz="2000" i="1">
                            <a:latin typeface="Cambria Math" panose="02040503050406030204" pitchFamily="18" charset="0"/>
                          </a:rPr>
                        </m:ctrlPr>
                      </m:sSubPr>
                      <m:e>
                        <m:r>
                          <m:rPr>
                            <m:sty m:val="p"/>
                          </m:rPr>
                          <a:rPr lang="en-CA" altLang="zh-CN" sz="2000">
                            <a:latin typeface="Cambria Math" panose="02040503050406030204" pitchFamily="18" charset="0"/>
                          </a:rPr>
                          <m:t>Δ</m:t>
                        </m:r>
                        <m:r>
                          <a:rPr lang="en-CA" altLang="zh-CN" sz="2000" i="1">
                            <a:latin typeface="Cambria Math" panose="02040503050406030204" pitchFamily="18" charset="0"/>
                          </a:rPr>
                          <m:t>𝐼</m:t>
                        </m:r>
                      </m:e>
                      <m:sub>
                        <m:r>
                          <a:rPr lang="en-CA" altLang="zh-CN" sz="2000" i="1">
                            <a:latin typeface="Cambria Math" panose="02040503050406030204" pitchFamily="18" charset="0"/>
                          </a:rPr>
                          <m:t>𝑖</m:t>
                        </m:r>
                      </m:sub>
                    </m:sSub>
                    <m:d>
                      <m:dPr>
                        <m:ctrlPr>
                          <a:rPr lang="zh-CN" altLang="zh-CN" sz="2000" i="1">
                            <a:latin typeface="Cambria Math" panose="02040503050406030204" pitchFamily="18" charset="0"/>
                          </a:rPr>
                        </m:ctrlPr>
                      </m:dPr>
                      <m:e>
                        <m:r>
                          <a:rPr lang="en-CA" altLang="zh-CN" sz="2000" i="1">
                            <a:latin typeface="Cambria Math" panose="02040503050406030204" pitchFamily="18" charset="0"/>
                          </a:rPr>
                          <m:t>𝑥</m:t>
                        </m:r>
                        <m:r>
                          <a:rPr lang="en-CA" altLang="zh-CN" sz="2000">
                            <a:latin typeface="Cambria Math" panose="02040503050406030204" pitchFamily="18" charset="0"/>
                          </a:rPr>
                          <m:t>,</m:t>
                        </m:r>
                        <m:r>
                          <a:rPr lang="en-CA" altLang="zh-CN" sz="2000" i="1">
                            <a:latin typeface="Cambria Math" panose="02040503050406030204" pitchFamily="18" charset="0"/>
                          </a:rPr>
                          <m:t>𝑦</m:t>
                        </m:r>
                      </m:e>
                    </m:d>
                    <m:r>
                      <a:rPr lang="en-CA" altLang="zh-CN" sz="2000">
                        <a:latin typeface="Cambria Math" panose="02040503050406030204" pitchFamily="18" charset="0"/>
                      </a:rPr>
                      <m:t>=</m:t>
                    </m:r>
                    <m:nary>
                      <m:naryPr>
                        <m:chr m:val="∑"/>
                        <m:supHide m:val="on"/>
                        <m:ctrlPr>
                          <a:rPr lang="zh-CN" altLang="zh-CN" sz="2000" i="1">
                            <a:latin typeface="Cambria Math" panose="02040503050406030204" pitchFamily="18" charset="0"/>
                          </a:rPr>
                        </m:ctrlPr>
                      </m:naryPr>
                      <m:sub>
                        <m:d>
                          <m:dPr>
                            <m:ctrlPr>
                              <a:rPr lang="zh-CN" altLang="zh-CN" sz="2000" i="1">
                                <a:latin typeface="Cambria Math" panose="02040503050406030204" pitchFamily="18" charset="0"/>
                              </a:rPr>
                            </m:ctrlPr>
                          </m:dPr>
                          <m:e>
                            <m:sSub>
                              <m:sSubPr>
                                <m:ctrlPr>
                                  <a:rPr lang="zh-CN" altLang="zh-CN" sz="2000" i="1">
                                    <a:latin typeface="Cambria Math" panose="02040503050406030204" pitchFamily="18" charset="0"/>
                                  </a:rPr>
                                </m:ctrlPr>
                              </m:sSubPr>
                              <m:e>
                                <m:r>
                                  <a:rPr lang="en-CA" altLang="zh-CN" sz="2000" i="1">
                                    <a:latin typeface="Cambria Math" panose="02040503050406030204" pitchFamily="18" charset="0"/>
                                  </a:rPr>
                                  <m:t>𝑥</m:t>
                                </m:r>
                              </m:e>
                              <m:sub>
                                <m:r>
                                  <a:rPr lang="en-CA" altLang="zh-CN" sz="2000">
                                    <a:latin typeface="Cambria Math" panose="02040503050406030204" pitchFamily="18" charset="0"/>
                                  </a:rPr>
                                  <m:t>0</m:t>
                                </m:r>
                              </m:sub>
                            </m:sSub>
                            <m:r>
                              <a:rPr lang="en-CA"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CA" altLang="zh-CN" sz="2000" i="1">
                                    <a:latin typeface="Cambria Math" panose="02040503050406030204" pitchFamily="18" charset="0"/>
                                  </a:rPr>
                                  <m:t>𝑦</m:t>
                                </m:r>
                              </m:e>
                              <m:sub>
                                <m:r>
                                  <a:rPr lang="en-CA" altLang="zh-CN" sz="2000">
                                    <a:latin typeface="Cambria Math" panose="02040503050406030204" pitchFamily="18" charset="0"/>
                                  </a:rPr>
                                  <m:t>0</m:t>
                                </m:r>
                              </m:sub>
                            </m:sSub>
                          </m:e>
                        </m:d>
                        <m:r>
                          <a:rPr lang="en-CA"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CA" altLang="zh-CN" sz="2000" i="1">
                                <a:latin typeface="Cambria Math" panose="02040503050406030204" pitchFamily="18" charset="0"/>
                              </a:rPr>
                              <m:t>𝑆</m:t>
                            </m:r>
                          </m:e>
                          <m:sub>
                            <m:r>
                              <a:rPr lang="en-CA" altLang="zh-CN" sz="2000" i="1">
                                <a:latin typeface="Cambria Math" panose="02040503050406030204" pitchFamily="18" charset="0"/>
                              </a:rPr>
                              <m:t>𝑖</m:t>
                            </m:r>
                          </m:sub>
                        </m:sSub>
                      </m:sub>
                      <m:sup/>
                      <m:e>
                        <m:sSub>
                          <m:sSubPr>
                            <m:ctrlPr>
                              <a:rPr lang="zh-CN" altLang="zh-CN" sz="2000" i="1">
                                <a:latin typeface="Cambria Math" panose="02040503050406030204" pitchFamily="18" charset="0"/>
                              </a:rPr>
                            </m:ctrlPr>
                          </m:sSubPr>
                          <m:e>
                            <m:r>
                              <a:rPr lang="en-CA" altLang="zh-CN" sz="2000" i="1">
                                <a:latin typeface="Cambria Math" panose="02040503050406030204" pitchFamily="18" charset="0"/>
                              </a:rPr>
                              <m:t>𝐼</m:t>
                            </m:r>
                          </m:e>
                          <m:sub>
                            <m:r>
                              <a:rPr lang="en-CA" altLang="zh-CN" sz="2000">
                                <a:latin typeface="Cambria Math" panose="02040503050406030204" pitchFamily="18" charset="0"/>
                              </a:rPr>
                              <m:t>0</m:t>
                            </m:r>
                          </m:sub>
                        </m:sSub>
                        <m:d>
                          <m:dPr>
                            <m:ctrlPr>
                              <a:rPr lang="zh-CN" altLang="zh-CN" sz="2000" i="1">
                                <a:latin typeface="Cambria Math" panose="02040503050406030204" pitchFamily="18" charset="0"/>
                              </a:rPr>
                            </m:ctrlPr>
                          </m:dPr>
                          <m:e>
                            <m:sSub>
                              <m:sSubPr>
                                <m:ctrlPr>
                                  <a:rPr lang="zh-CN" altLang="zh-CN" sz="2000" i="1">
                                    <a:latin typeface="Cambria Math" panose="02040503050406030204" pitchFamily="18" charset="0"/>
                                  </a:rPr>
                                </m:ctrlPr>
                              </m:sSubPr>
                              <m:e>
                                <m:sSub>
                                  <m:sSubPr>
                                    <m:ctrlPr>
                                      <a:rPr lang="zh-CN" altLang="zh-CN" sz="2000" i="1">
                                        <a:latin typeface="Cambria Math" panose="02040503050406030204" pitchFamily="18" charset="0"/>
                                      </a:rPr>
                                    </m:ctrlPr>
                                  </m:sSubPr>
                                  <m:e>
                                    <m:r>
                                      <a:rPr lang="en-CA" altLang="zh-CN" sz="2000" i="1">
                                        <a:latin typeface="Cambria Math" panose="02040503050406030204" pitchFamily="18" charset="0"/>
                                      </a:rPr>
                                      <m:t>𝑥</m:t>
                                    </m:r>
                                  </m:e>
                                  <m:sub>
                                    <m:r>
                                      <a:rPr lang="en-CA" altLang="zh-CN" sz="2000" i="1">
                                        <a:latin typeface="Cambria Math" panose="02040503050406030204" pitchFamily="18" charset="0"/>
                                      </a:rPr>
                                      <m:t>𝐶</m:t>
                                    </m:r>
                                  </m:sub>
                                </m:sSub>
                                <m:r>
                                  <a:rPr lang="en-CA" altLang="zh-CN" sz="2000">
                                    <a:latin typeface="Cambria Math" panose="02040503050406030204" pitchFamily="18" charset="0"/>
                                  </a:rPr>
                                  <m:t>+</m:t>
                                </m:r>
                                <m:r>
                                  <a:rPr lang="en-CA" altLang="zh-CN" sz="2000" i="1">
                                    <a:latin typeface="Cambria Math" panose="02040503050406030204" pitchFamily="18" charset="0"/>
                                  </a:rPr>
                                  <m:t>𝑥</m:t>
                                </m:r>
                              </m:e>
                              <m:sub>
                                <m:r>
                                  <a:rPr lang="en-CA" altLang="zh-CN" sz="2000">
                                    <a:latin typeface="Cambria Math" panose="02040503050406030204" pitchFamily="18" charset="0"/>
                                  </a:rPr>
                                  <m:t>0</m:t>
                                </m:r>
                              </m:sub>
                            </m:sSub>
                            <m:r>
                              <a:rPr lang="en-CA" altLang="zh-CN" sz="2000">
                                <a:latin typeface="Cambria Math" panose="02040503050406030204" pitchFamily="18" charset="0"/>
                              </a:rPr>
                              <m:t>,</m:t>
                            </m:r>
                            <m:sSub>
                              <m:sSubPr>
                                <m:ctrlPr>
                                  <a:rPr lang="zh-CN" altLang="zh-CN" sz="2000" i="1">
                                    <a:latin typeface="Cambria Math" panose="02040503050406030204" pitchFamily="18" charset="0"/>
                                  </a:rPr>
                                </m:ctrlPr>
                              </m:sSubPr>
                              <m:e>
                                <m:sSub>
                                  <m:sSubPr>
                                    <m:ctrlPr>
                                      <a:rPr lang="zh-CN" altLang="zh-CN" sz="2000" i="1">
                                        <a:latin typeface="Cambria Math" panose="02040503050406030204" pitchFamily="18" charset="0"/>
                                      </a:rPr>
                                    </m:ctrlPr>
                                  </m:sSubPr>
                                  <m:e>
                                    <m:r>
                                      <a:rPr lang="en-CA" altLang="zh-CN" sz="2000" i="1">
                                        <a:latin typeface="Cambria Math" panose="02040503050406030204" pitchFamily="18" charset="0"/>
                                      </a:rPr>
                                      <m:t>𝑦</m:t>
                                    </m:r>
                                  </m:e>
                                  <m:sub>
                                    <m:r>
                                      <a:rPr lang="en-CA" altLang="zh-CN" sz="2000" i="1">
                                        <a:latin typeface="Cambria Math" panose="02040503050406030204" pitchFamily="18" charset="0"/>
                                      </a:rPr>
                                      <m:t>𝐶</m:t>
                                    </m:r>
                                  </m:sub>
                                </m:sSub>
                                <m:r>
                                  <a:rPr lang="en-CA" altLang="zh-CN" sz="2000">
                                    <a:latin typeface="Cambria Math" panose="02040503050406030204" pitchFamily="18" charset="0"/>
                                  </a:rPr>
                                  <m:t>+</m:t>
                                </m:r>
                                <m:r>
                                  <a:rPr lang="en-CA" altLang="zh-CN" sz="2000" i="1">
                                    <a:latin typeface="Cambria Math" panose="02040503050406030204" pitchFamily="18" charset="0"/>
                                  </a:rPr>
                                  <m:t>𝑦</m:t>
                                </m:r>
                              </m:e>
                              <m:sub>
                                <m:r>
                                  <a:rPr lang="en-CA" altLang="zh-CN" sz="2000">
                                    <a:latin typeface="Cambria Math" panose="02040503050406030204" pitchFamily="18" charset="0"/>
                                  </a:rPr>
                                  <m:t>0</m:t>
                                </m:r>
                              </m:sub>
                            </m:sSub>
                          </m:e>
                        </m:d>
                        <m:sSub>
                          <m:sSubPr>
                            <m:ctrlPr>
                              <a:rPr lang="zh-CN" altLang="zh-CN" sz="2000" i="1">
                                <a:latin typeface="Cambria Math" panose="02040503050406030204" pitchFamily="18" charset="0"/>
                              </a:rPr>
                            </m:ctrlPr>
                          </m:sSubPr>
                          <m:e>
                            <m:r>
                              <a:rPr lang="en-CA" altLang="zh-CN" sz="2000" i="1">
                                <a:latin typeface="Cambria Math" panose="02040503050406030204" pitchFamily="18" charset="0"/>
                              </a:rPr>
                              <m:t>𝑐</m:t>
                            </m:r>
                          </m:e>
                          <m:sub>
                            <m:r>
                              <a:rPr lang="en-CA" altLang="zh-CN" sz="2000" i="1">
                                <a:latin typeface="Cambria Math" panose="02040503050406030204" pitchFamily="18" charset="0"/>
                              </a:rPr>
                              <m:t>𝑖</m:t>
                            </m:r>
                          </m:sub>
                        </m:sSub>
                        <m:d>
                          <m:dPr>
                            <m:ctrlPr>
                              <a:rPr lang="zh-CN" altLang="zh-CN" sz="2000" i="1">
                                <a:latin typeface="Cambria Math" panose="02040503050406030204" pitchFamily="18" charset="0"/>
                              </a:rPr>
                            </m:ctrlPr>
                          </m:dPr>
                          <m:e>
                            <m:sSub>
                              <m:sSubPr>
                                <m:ctrlPr>
                                  <a:rPr lang="zh-CN" altLang="zh-CN" sz="2000" i="1">
                                    <a:latin typeface="Cambria Math" panose="02040503050406030204" pitchFamily="18" charset="0"/>
                                  </a:rPr>
                                </m:ctrlPr>
                              </m:sSubPr>
                              <m:e>
                                <m:r>
                                  <a:rPr lang="en-CA" altLang="zh-CN" sz="2000" i="1">
                                    <a:latin typeface="Cambria Math" panose="02040503050406030204" pitchFamily="18" charset="0"/>
                                  </a:rPr>
                                  <m:t>𝑥</m:t>
                                </m:r>
                              </m:e>
                              <m:sub>
                                <m:r>
                                  <a:rPr lang="en-CA" altLang="zh-CN" sz="2000">
                                    <a:latin typeface="Cambria Math" panose="02040503050406030204" pitchFamily="18" charset="0"/>
                                  </a:rPr>
                                  <m:t>0</m:t>
                                </m:r>
                              </m:sub>
                            </m:sSub>
                            <m:r>
                              <a:rPr lang="en-CA"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CA" altLang="zh-CN" sz="2000" i="1">
                                    <a:latin typeface="Cambria Math" panose="02040503050406030204" pitchFamily="18" charset="0"/>
                                  </a:rPr>
                                  <m:t>𝑦</m:t>
                                </m:r>
                              </m:e>
                              <m:sub>
                                <m:r>
                                  <a:rPr lang="en-CA" altLang="zh-CN" sz="2000">
                                    <a:latin typeface="Cambria Math" panose="02040503050406030204" pitchFamily="18" charset="0"/>
                                  </a:rPr>
                                  <m:t>0</m:t>
                                </m:r>
                              </m:sub>
                            </m:sSub>
                          </m:e>
                        </m:d>
                      </m:e>
                    </m:nary>
                  </m:oMath>
                </a14:m>
                <a:r>
                  <a:rPr lang="en-US" altLang="zh-CN" sz="2000" dirty="0" smtClean="0"/>
                  <a:t>,                      </a:t>
                </a:r>
              </a:p>
              <a:p>
                <a:pPr lvl="1"/>
                <a14:m>
                  <m:oMath xmlns:m="http://schemas.openxmlformats.org/officeDocument/2006/math">
                    <m:d>
                      <m:dPr>
                        <m:ctrlPr>
                          <a:rPr lang="zh-CN" altLang="zh-CN" sz="1800" i="1">
                            <a:latin typeface="Cambria Math" panose="02040503050406030204" pitchFamily="18" charset="0"/>
                          </a:rPr>
                        </m:ctrlPr>
                      </m:dPr>
                      <m:e>
                        <m:r>
                          <a:rPr lang="en-US" altLang="zh-CN" sz="1800" i="1">
                            <a:latin typeface="Cambria Math" panose="02040503050406030204" pitchFamily="18" charset="0"/>
                          </a:rPr>
                          <m:t>𝑥</m:t>
                        </m:r>
                        <m:r>
                          <a:rPr lang="en-US" altLang="zh-CN" sz="1800" i="1">
                            <a:latin typeface="Cambria Math" panose="02040503050406030204" pitchFamily="18" charset="0"/>
                          </a:rPr>
                          <m:t>,</m:t>
                        </m:r>
                        <m:r>
                          <a:rPr lang="en-US" altLang="zh-CN" sz="1800" i="1">
                            <a:latin typeface="Cambria Math" panose="02040503050406030204" pitchFamily="18" charset="0"/>
                          </a:rPr>
                          <m:t>𝑦</m:t>
                        </m:r>
                      </m:e>
                    </m:d>
                    <m:r>
                      <a:rPr lang="en-US" altLang="zh-CN" sz="1800" i="1">
                        <a:latin typeface="Cambria Math" panose="02040503050406030204" pitchFamily="18" charset="0"/>
                      </a:rPr>
                      <m:t> </m:t>
                    </m:r>
                    <m:r>
                      <m:rPr>
                        <m:sty m:val="p"/>
                      </m:rPr>
                      <a:rPr lang="en-US" altLang="zh-CN" sz="1800">
                        <a:latin typeface="Cambria Math" panose="02040503050406030204" pitchFamily="18" charset="0"/>
                      </a:rPr>
                      <m:t>is</m:t>
                    </m:r>
                    <m:r>
                      <a:rPr lang="en-US" altLang="zh-CN" sz="1800" i="1">
                        <a:latin typeface="Cambria Math" panose="02040503050406030204" pitchFamily="18" charset="0"/>
                      </a:rPr>
                      <m:t> </m:t>
                    </m:r>
                    <m:r>
                      <m:rPr>
                        <m:sty m:val="p"/>
                      </m:rPr>
                      <a:rPr lang="en-US" altLang="zh-CN" sz="1800">
                        <a:latin typeface="Cambria Math" panose="02040503050406030204" pitchFamily="18" charset="0"/>
                      </a:rPr>
                      <m:t>chroma</m:t>
                    </m:r>
                    <m:r>
                      <a:rPr lang="en-US" altLang="zh-CN" sz="1800" i="1">
                        <a:latin typeface="Cambria Math" panose="02040503050406030204" pitchFamily="18" charset="0"/>
                      </a:rPr>
                      <m:t> </m:t>
                    </m:r>
                    <m:r>
                      <m:rPr>
                        <m:sty m:val="p"/>
                      </m:rPr>
                      <a:rPr lang="en-US" altLang="zh-CN" sz="1800">
                        <a:latin typeface="Cambria Math" panose="02040503050406030204" pitchFamily="18" charset="0"/>
                      </a:rPr>
                      <m:t>component</m:t>
                    </m:r>
                    <m:r>
                      <a:rPr lang="en-US" altLang="zh-CN" sz="1800" i="1">
                        <a:latin typeface="Cambria Math" panose="02040503050406030204" pitchFamily="18" charset="0"/>
                      </a:rPr>
                      <m:t> </m:t>
                    </m:r>
                    <m:r>
                      <a:rPr lang="en-US" altLang="zh-CN" sz="1800" i="1">
                        <a:latin typeface="Cambria Math" panose="02040503050406030204" pitchFamily="18" charset="0"/>
                      </a:rPr>
                      <m:t>𝑖</m:t>
                    </m:r>
                    <m:r>
                      <a:rPr lang="en-US" altLang="zh-CN" sz="1800" i="1">
                        <a:latin typeface="Cambria Math" panose="02040503050406030204" pitchFamily="18" charset="0"/>
                      </a:rPr>
                      <m:t> </m:t>
                    </m:r>
                    <m:r>
                      <m:rPr>
                        <m:sty m:val="p"/>
                      </m:rPr>
                      <a:rPr lang="en-US" altLang="zh-CN" sz="1800">
                        <a:latin typeface="Cambria Math" panose="02040503050406030204" pitchFamily="18" charset="0"/>
                      </a:rPr>
                      <m:t>location</m:t>
                    </m:r>
                    <m:r>
                      <a:rPr lang="en-US" altLang="zh-CN" sz="1800" i="1">
                        <a:latin typeface="Cambria Math" panose="02040503050406030204" pitchFamily="18" charset="0"/>
                      </a:rPr>
                      <m:t> </m:t>
                    </m:r>
                    <m:r>
                      <m:rPr>
                        <m:sty m:val="p"/>
                      </m:rPr>
                      <a:rPr lang="en-US" altLang="zh-CN" sz="1800">
                        <a:latin typeface="Cambria Math" panose="02040503050406030204" pitchFamily="18" charset="0"/>
                      </a:rPr>
                      <m:t>being</m:t>
                    </m:r>
                    <m:r>
                      <a:rPr lang="en-US" altLang="zh-CN" sz="1800" i="1">
                        <a:latin typeface="Cambria Math" panose="02040503050406030204" pitchFamily="18" charset="0"/>
                      </a:rPr>
                      <m:t> </m:t>
                    </m:r>
                    <m:r>
                      <m:rPr>
                        <m:sty m:val="p"/>
                      </m:rPr>
                      <a:rPr lang="en-US" altLang="zh-CN" sz="1800">
                        <a:latin typeface="Cambria Math" panose="02040503050406030204" pitchFamily="18" charset="0"/>
                      </a:rPr>
                      <m:t>refined</m:t>
                    </m:r>
                  </m:oMath>
                </a14:m>
                <a:endParaRPr lang="en-US" altLang="zh-CN" sz="1800" dirty="0" smtClean="0"/>
              </a:p>
              <a:p>
                <a:pPr lvl="1"/>
                <a14:m>
                  <m:oMath xmlns:m="http://schemas.openxmlformats.org/officeDocument/2006/math">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𝑆</m:t>
                        </m:r>
                      </m:e>
                      <m:sub>
                        <m:r>
                          <a:rPr lang="en-US" altLang="zh-CN" sz="1800" i="1">
                            <a:latin typeface="Cambria Math" panose="02040503050406030204" pitchFamily="18" charset="0"/>
                          </a:rPr>
                          <m:t>𝑖</m:t>
                        </m:r>
                      </m:sub>
                    </m:sSub>
                    <m:r>
                      <a:rPr lang="en-US" altLang="zh-CN" sz="1800" i="1">
                        <a:latin typeface="Cambria Math" panose="02040503050406030204" pitchFamily="18" charset="0"/>
                      </a:rPr>
                      <m:t> </m:t>
                    </m:r>
                    <m:r>
                      <m:rPr>
                        <m:sty m:val="p"/>
                      </m:rPr>
                      <a:rPr lang="en-US" altLang="zh-CN" sz="1800">
                        <a:latin typeface="Cambria Math" panose="02040503050406030204" pitchFamily="18" charset="0"/>
                      </a:rPr>
                      <m:t>is</m:t>
                    </m:r>
                    <m:r>
                      <a:rPr lang="en-US" altLang="zh-CN" sz="1800" i="1">
                        <a:latin typeface="Cambria Math" panose="02040503050406030204" pitchFamily="18" charset="0"/>
                      </a:rPr>
                      <m:t> </m:t>
                    </m:r>
                    <m:r>
                      <m:rPr>
                        <m:sty m:val="p"/>
                      </m:rPr>
                      <a:rPr lang="en-US" altLang="zh-CN" sz="1800">
                        <a:latin typeface="Cambria Math" panose="02040503050406030204" pitchFamily="18" charset="0"/>
                      </a:rPr>
                      <m:t>filter</m:t>
                    </m:r>
                    <m:r>
                      <a:rPr lang="en-US" altLang="zh-CN" sz="1800" i="1">
                        <a:latin typeface="Cambria Math" panose="02040503050406030204" pitchFamily="18" charset="0"/>
                      </a:rPr>
                      <m:t> </m:t>
                    </m:r>
                    <m:r>
                      <m:rPr>
                        <m:sty m:val="p"/>
                      </m:rPr>
                      <a:rPr lang="en-US" altLang="zh-CN" sz="1800">
                        <a:latin typeface="Cambria Math" panose="02040503050406030204" pitchFamily="18" charset="0"/>
                      </a:rPr>
                      <m:t>support</m:t>
                    </m:r>
                    <m:r>
                      <a:rPr lang="en-US" altLang="zh-CN" sz="1800" i="1">
                        <a:latin typeface="Cambria Math" panose="02040503050406030204" pitchFamily="18" charset="0"/>
                      </a:rPr>
                      <m:t> </m:t>
                    </m:r>
                    <m:r>
                      <m:rPr>
                        <m:sty m:val="p"/>
                      </m:rPr>
                      <a:rPr lang="en-US" altLang="zh-CN" sz="1800">
                        <a:latin typeface="Cambria Math" panose="02040503050406030204" pitchFamily="18" charset="0"/>
                      </a:rPr>
                      <m:t>in</m:t>
                    </m:r>
                    <m:r>
                      <a:rPr lang="en-US" altLang="zh-CN" sz="1800" i="1">
                        <a:latin typeface="Cambria Math" panose="02040503050406030204" pitchFamily="18" charset="0"/>
                      </a:rPr>
                      <m:t> </m:t>
                    </m:r>
                    <m:r>
                      <m:rPr>
                        <m:sty m:val="p"/>
                      </m:rPr>
                      <a:rPr lang="en-US" altLang="zh-CN" sz="1800">
                        <a:latin typeface="Cambria Math" panose="02040503050406030204" pitchFamily="18" charset="0"/>
                      </a:rPr>
                      <m:t>luma</m:t>
                    </m:r>
                    <m:r>
                      <a:rPr lang="en-US" altLang="zh-CN" sz="1800" i="1">
                        <a:latin typeface="Cambria Math" panose="02040503050406030204" pitchFamily="18" charset="0"/>
                      </a:rPr>
                      <m:t> </m:t>
                    </m:r>
                    <m:r>
                      <m:rPr>
                        <m:sty m:val="p"/>
                      </m:rPr>
                      <a:rPr lang="en-US" altLang="zh-CN" sz="1800">
                        <a:latin typeface="Cambria Math" panose="02040503050406030204" pitchFamily="18" charset="0"/>
                      </a:rPr>
                      <m:t>for</m:t>
                    </m:r>
                    <m:r>
                      <a:rPr lang="en-US" altLang="zh-CN" sz="1800" i="1">
                        <a:latin typeface="Cambria Math" panose="02040503050406030204" pitchFamily="18" charset="0"/>
                      </a:rPr>
                      <m:t> </m:t>
                    </m:r>
                    <m:r>
                      <m:rPr>
                        <m:sty m:val="p"/>
                      </m:rPr>
                      <a:rPr lang="en-US" altLang="zh-CN" sz="1800">
                        <a:latin typeface="Cambria Math" panose="02040503050406030204" pitchFamily="18" charset="0"/>
                      </a:rPr>
                      <m:t>chroma</m:t>
                    </m:r>
                    <m:r>
                      <a:rPr lang="en-US" altLang="zh-CN" sz="1800" i="1">
                        <a:latin typeface="Cambria Math" panose="02040503050406030204" pitchFamily="18" charset="0"/>
                      </a:rPr>
                      <m:t> </m:t>
                    </m:r>
                    <m:r>
                      <m:rPr>
                        <m:sty m:val="p"/>
                      </m:rPr>
                      <a:rPr lang="en-US" altLang="zh-CN" sz="1800">
                        <a:latin typeface="Cambria Math" panose="02040503050406030204" pitchFamily="18" charset="0"/>
                      </a:rPr>
                      <m:t>component</m:t>
                    </m:r>
                    <m:r>
                      <a:rPr lang="en-US" altLang="zh-CN" sz="1800" i="1">
                        <a:latin typeface="Cambria Math" panose="02040503050406030204" pitchFamily="18" charset="0"/>
                      </a:rPr>
                      <m:t> </m:t>
                    </m:r>
                    <m:r>
                      <a:rPr lang="en-US" altLang="zh-CN" sz="1800" i="1">
                        <a:latin typeface="Cambria Math" panose="02040503050406030204" pitchFamily="18" charset="0"/>
                      </a:rPr>
                      <m:t>𝑖</m:t>
                    </m:r>
                  </m:oMath>
                </a14:m>
                <a:endParaRPr lang="en-US" altLang="zh-CN" sz="1800" dirty="0" smtClean="0"/>
              </a:p>
              <a:p>
                <a:pPr lvl="1"/>
                <a14:m>
                  <m:oMath xmlns:m="http://schemas.openxmlformats.org/officeDocument/2006/math">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𝑥</m:t>
                            </m:r>
                          </m:e>
                          <m:sub>
                            <m:r>
                              <a:rPr lang="en-US" altLang="zh-CN" sz="1800" i="1">
                                <a:latin typeface="Cambria Math" panose="02040503050406030204" pitchFamily="18" charset="0"/>
                              </a:rPr>
                              <m:t>𝐶</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𝑦</m:t>
                            </m:r>
                          </m:e>
                          <m:sub>
                            <m:r>
                              <a:rPr lang="en-US" altLang="zh-CN" sz="1800" i="1">
                                <a:latin typeface="Cambria Math" panose="02040503050406030204" pitchFamily="18" charset="0"/>
                              </a:rPr>
                              <m:t>𝐶</m:t>
                            </m:r>
                          </m:sub>
                        </m:sSub>
                      </m:e>
                    </m:d>
                    <m:r>
                      <a:rPr lang="en-US" altLang="zh-CN" sz="1800" i="1">
                        <a:latin typeface="Cambria Math" panose="02040503050406030204" pitchFamily="18" charset="0"/>
                      </a:rPr>
                      <m:t> </m:t>
                    </m:r>
                    <m:r>
                      <m:rPr>
                        <m:sty m:val="p"/>
                      </m:rPr>
                      <a:rPr lang="en-US" altLang="zh-CN" sz="1800">
                        <a:latin typeface="Cambria Math" panose="02040503050406030204" pitchFamily="18" charset="0"/>
                      </a:rPr>
                      <m:t>is</m:t>
                    </m:r>
                    <m:r>
                      <a:rPr lang="en-US" altLang="zh-CN" sz="1800" i="1">
                        <a:latin typeface="Cambria Math" panose="02040503050406030204" pitchFamily="18" charset="0"/>
                      </a:rPr>
                      <m:t> </m:t>
                    </m:r>
                    <m:r>
                      <m:rPr>
                        <m:sty m:val="p"/>
                      </m:rPr>
                      <a:rPr lang="en-US" altLang="zh-CN" sz="1800">
                        <a:latin typeface="Cambria Math" panose="02040503050406030204" pitchFamily="18" charset="0"/>
                      </a:rPr>
                      <m:t>the</m:t>
                    </m:r>
                    <m:r>
                      <a:rPr lang="en-US" altLang="zh-CN" sz="1800" i="1">
                        <a:latin typeface="Cambria Math" panose="02040503050406030204" pitchFamily="18" charset="0"/>
                      </a:rPr>
                      <m:t> </m:t>
                    </m:r>
                    <m:r>
                      <m:rPr>
                        <m:sty m:val="p"/>
                      </m:rPr>
                      <a:rPr lang="en-US" altLang="zh-CN" sz="1800">
                        <a:latin typeface="Cambria Math" panose="02040503050406030204" pitchFamily="18" charset="0"/>
                      </a:rPr>
                      <m:t>luma</m:t>
                    </m:r>
                    <m:r>
                      <a:rPr lang="en-US" altLang="zh-CN" sz="1800" i="1">
                        <a:latin typeface="Cambria Math" panose="02040503050406030204" pitchFamily="18" charset="0"/>
                      </a:rPr>
                      <m:t> </m:t>
                    </m:r>
                    <m:r>
                      <m:rPr>
                        <m:sty m:val="p"/>
                      </m:rPr>
                      <a:rPr lang="en-US" altLang="zh-CN" sz="1800">
                        <a:latin typeface="Cambria Math" panose="02040503050406030204" pitchFamily="18" charset="0"/>
                      </a:rPr>
                      <m:t>location</m:t>
                    </m:r>
                    <m:r>
                      <a:rPr lang="en-US" altLang="zh-CN" sz="1800" i="1">
                        <a:latin typeface="Cambria Math" panose="02040503050406030204" pitchFamily="18" charset="0"/>
                      </a:rPr>
                      <m:t> </m:t>
                    </m:r>
                    <m:r>
                      <m:rPr>
                        <m:sty m:val="p"/>
                      </m:rPr>
                      <a:rPr lang="en-US" altLang="zh-CN" sz="1800" i="1">
                        <a:latin typeface="Cambria Math" panose="02040503050406030204" pitchFamily="18" charset="0"/>
                      </a:rPr>
                      <m:t>based</m:t>
                    </m:r>
                    <m:r>
                      <a:rPr lang="en-US" altLang="zh-CN" sz="1800" i="1">
                        <a:latin typeface="Cambria Math" panose="02040503050406030204" pitchFamily="18" charset="0"/>
                      </a:rPr>
                      <m:t> </m:t>
                    </m:r>
                    <m:r>
                      <m:rPr>
                        <m:sty m:val="p"/>
                      </m:rPr>
                      <a:rPr lang="en-US" altLang="zh-CN" sz="1800" i="1">
                        <a:latin typeface="Cambria Math" panose="02040503050406030204" pitchFamily="18" charset="0"/>
                      </a:rPr>
                      <m:t>on</m:t>
                    </m:r>
                    <m:r>
                      <a:rPr lang="en-US" altLang="zh-CN" sz="1800" i="1">
                        <a:latin typeface="Cambria Math" panose="02040503050406030204" pitchFamily="18" charset="0"/>
                      </a:rPr>
                      <m:t> </m:t>
                    </m:r>
                    <m:d>
                      <m:dPr>
                        <m:ctrlPr>
                          <a:rPr lang="zh-CN" altLang="zh-CN" sz="1800" i="1">
                            <a:latin typeface="Cambria Math" panose="02040503050406030204" pitchFamily="18" charset="0"/>
                          </a:rPr>
                        </m:ctrlPr>
                      </m:dPr>
                      <m:e>
                        <m:r>
                          <a:rPr lang="en-US" altLang="zh-CN" sz="1800" i="1">
                            <a:latin typeface="Cambria Math" panose="02040503050406030204" pitchFamily="18" charset="0"/>
                          </a:rPr>
                          <m:t>𝑥</m:t>
                        </m:r>
                        <m:r>
                          <a:rPr lang="en-US" altLang="zh-CN" sz="1800" i="1">
                            <a:latin typeface="Cambria Math" panose="02040503050406030204" pitchFamily="18" charset="0"/>
                          </a:rPr>
                          <m:t>,</m:t>
                        </m:r>
                        <m:r>
                          <a:rPr lang="en-US" altLang="zh-CN" sz="1800" i="1">
                            <a:latin typeface="Cambria Math" panose="02040503050406030204" pitchFamily="18" charset="0"/>
                          </a:rPr>
                          <m:t>𝑦</m:t>
                        </m:r>
                      </m:e>
                    </m:d>
                  </m:oMath>
                </a14:m>
                <a:r>
                  <a:rPr lang="en-US" altLang="zh-CN" sz="1800" i="1" dirty="0">
                    <a:latin typeface="Cambria Math" panose="02040503050406030204" pitchFamily="18" charset="0"/>
                  </a:rPr>
                  <a:t> </a:t>
                </a:r>
                <a:r>
                  <a:rPr lang="en-US" altLang="zh-CN" sz="1800" dirty="0">
                    <a:latin typeface="Cambria Math" panose="02040503050406030204" pitchFamily="18" charset="0"/>
                  </a:rPr>
                  <a:t>which is the center of </a:t>
                </a:r>
                <a14:m>
                  <m:oMath xmlns:m="http://schemas.openxmlformats.org/officeDocument/2006/math">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𝑆</m:t>
                        </m:r>
                      </m:e>
                      <m:sub>
                        <m:r>
                          <a:rPr lang="en-US" altLang="zh-CN" sz="1800" i="1">
                            <a:latin typeface="Cambria Math" panose="02040503050406030204" pitchFamily="18" charset="0"/>
                          </a:rPr>
                          <m:t>𝑖</m:t>
                        </m:r>
                      </m:sub>
                    </m:sSub>
                  </m:oMath>
                </a14:m>
                <a:endParaRPr lang="en-US" altLang="zh-CN" sz="1800" i="1" dirty="0">
                  <a:latin typeface="Cambria Math" panose="02040503050406030204" pitchFamily="18" charset="0"/>
                </a:endParaRPr>
              </a:p>
              <a:p>
                <a:pPr lvl="1"/>
                <a14:m>
                  <m:oMath xmlns:m="http://schemas.openxmlformats.org/officeDocument/2006/math">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𝑐</m:t>
                        </m:r>
                      </m:e>
                      <m:sub>
                        <m:r>
                          <a:rPr lang="en-US" altLang="zh-CN" sz="1800" i="1">
                            <a:latin typeface="Cambria Math" panose="02040503050406030204" pitchFamily="18" charset="0"/>
                          </a:rPr>
                          <m:t>𝑖</m:t>
                        </m:r>
                      </m:sub>
                    </m:sSub>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𝑥</m:t>
                            </m:r>
                          </m:e>
                          <m:sub>
                            <m:r>
                              <a:rPr lang="en-US" altLang="zh-CN" sz="1800" i="1">
                                <a:latin typeface="Cambria Math" panose="02040503050406030204" pitchFamily="18" charset="0"/>
                              </a:rPr>
                              <m:t>0</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𝑦</m:t>
                            </m:r>
                          </m:e>
                          <m:sub>
                            <m:r>
                              <a:rPr lang="en-US" altLang="zh-CN" sz="1800" i="1">
                                <a:latin typeface="Cambria Math" panose="02040503050406030204" pitchFamily="18" charset="0"/>
                              </a:rPr>
                              <m:t>0</m:t>
                            </m:r>
                          </m:sub>
                        </m:sSub>
                      </m:e>
                    </m:d>
                    <m:r>
                      <a:rPr lang="en-US" altLang="zh-CN" sz="1800" i="1">
                        <a:latin typeface="Cambria Math" panose="02040503050406030204" pitchFamily="18" charset="0"/>
                      </a:rPr>
                      <m:t> </m:t>
                    </m:r>
                    <m:r>
                      <m:rPr>
                        <m:sty m:val="p"/>
                      </m:rPr>
                      <a:rPr lang="en-US" altLang="zh-CN" sz="1800">
                        <a:latin typeface="Cambria Math" panose="02040503050406030204" pitchFamily="18" charset="0"/>
                      </a:rPr>
                      <m:t>represents</m:t>
                    </m:r>
                    <m:r>
                      <a:rPr lang="en-US" altLang="zh-CN" sz="1800" i="1">
                        <a:latin typeface="Cambria Math" panose="02040503050406030204" pitchFamily="18" charset="0"/>
                      </a:rPr>
                      <m:t> </m:t>
                    </m:r>
                    <m:r>
                      <m:rPr>
                        <m:sty m:val="p"/>
                      </m:rPr>
                      <a:rPr lang="en-US" altLang="zh-CN" sz="1800">
                        <a:latin typeface="Cambria Math" panose="02040503050406030204" pitchFamily="18" charset="0"/>
                      </a:rPr>
                      <m:t>the</m:t>
                    </m:r>
                    <m:r>
                      <a:rPr lang="en-US" altLang="zh-CN" sz="1800" i="1">
                        <a:latin typeface="Cambria Math" panose="02040503050406030204" pitchFamily="18" charset="0"/>
                      </a:rPr>
                      <m:t> </m:t>
                    </m:r>
                    <m:r>
                      <m:rPr>
                        <m:sty m:val="p"/>
                      </m:rPr>
                      <a:rPr lang="en-US" altLang="zh-CN" sz="1800">
                        <a:latin typeface="Cambria Math" panose="02040503050406030204" pitchFamily="18" charset="0"/>
                      </a:rPr>
                      <m:t>filter</m:t>
                    </m:r>
                    <m:r>
                      <a:rPr lang="en-US" altLang="zh-CN" sz="1800" i="1">
                        <a:latin typeface="Cambria Math" panose="02040503050406030204" pitchFamily="18" charset="0"/>
                      </a:rPr>
                      <m:t> </m:t>
                    </m:r>
                    <m:r>
                      <m:rPr>
                        <m:sty m:val="p"/>
                      </m:rPr>
                      <a:rPr lang="en-US" altLang="zh-CN" sz="1800">
                        <a:latin typeface="Cambria Math" panose="02040503050406030204" pitchFamily="18" charset="0"/>
                      </a:rPr>
                      <m:t>coefficients</m:t>
                    </m:r>
                  </m:oMath>
                </a14:m>
                <a:endParaRPr lang="en-US" altLang="zh-CN" sz="1800" dirty="0" smtClean="0"/>
              </a:p>
              <a:p>
                <a:pPr lvl="1"/>
                <a14:m>
                  <m:oMath xmlns:m="http://schemas.openxmlformats.org/officeDocument/2006/math">
                    <m:sSub>
                      <m:sSubPr>
                        <m:ctrlPr>
                          <a:rPr lang="zh-CN" altLang="zh-CN" sz="1800" i="1">
                            <a:latin typeface="Cambria Math" panose="02040503050406030204" pitchFamily="18" charset="0"/>
                          </a:rPr>
                        </m:ctrlPr>
                      </m:sSubPr>
                      <m:e>
                        <m:r>
                          <a:rPr lang="en-CA" altLang="zh-CN" sz="1800">
                            <a:latin typeface="Cambria Math" panose="02040503050406030204" pitchFamily="18" charset="0"/>
                          </a:rPr>
                          <m:t>𝐼</m:t>
                        </m:r>
                      </m:e>
                      <m:sub>
                        <m:r>
                          <a:rPr lang="en-CA" altLang="zh-CN" sz="1800">
                            <a:latin typeface="Cambria Math" panose="02040503050406030204" pitchFamily="18" charset="0"/>
                          </a:rPr>
                          <m:t>0</m:t>
                        </m:r>
                      </m:sub>
                    </m:sSub>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sSub>
                              <m:sSubPr>
                                <m:ctrlPr>
                                  <a:rPr lang="zh-CN" altLang="zh-CN" sz="1800" i="1">
                                    <a:latin typeface="Cambria Math" panose="02040503050406030204" pitchFamily="18" charset="0"/>
                                  </a:rPr>
                                </m:ctrlPr>
                              </m:sSubPr>
                              <m:e>
                                <m:r>
                                  <a:rPr lang="en-CA" altLang="zh-CN" sz="1800">
                                    <a:latin typeface="Cambria Math" panose="02040503050406030204" pitchFamily="18" charset="0"/>
                                  </a:rPr>
                                  <m:t>𝑥</m:t>
                                </m:r>
                              </m:e>
                              <m:sub>
                                <m:r>
                                  <a:rPr lang="en-CA" altLang="zh-CN" sz="1800">
                                    <a:latin typeface="Cambria Math" panose="02040503050406030204" pitchFamily="18" charset="0"/>
                                  </a:rPr>
                                  <m:t>𝐶</m:t>
                                </m:r>
                              </m:sub>
                            </m:sSub>
                            <m:r>
                              <a:rPr lang="en-CA" altLang="zh-CN" sz="1800">
                                <a:latin typeface="Cambria Math" panose="02040503050406030204" pitchFamily="18" charset="0"/>
                              </a:rPr>
                              <m:t>+</m:t>
                            </m:r>
                            <m:r>
                              <a:rPr lang="en-CA" altLang="zh-CN" sz="1800">
                                <a:latin typeface="Cambria Math" panose="02040503050406030204" pitchFamily="18" charset="0"/>
                              </a:rPr>
                              <m:t>𝑥</m:t>
                            </m:r>
                          </m:e>
                          <m:sub>
                            <m:r>
                              <a:rPr lang="en-CA" altLang="zh-CN" sz="1800">
                                <a:latin typeface="Cambria Math" panose="02040503050406030204" pitchFamily="18" charset="0"/>
                              </a:rPr>
                              <m:t>0</m:t>
                            </m:r>
                          </m:sub>
                        </m:sSub>
                        <m:r>
                          <a:rPr lang="en-CA" altLang="zh-CN" sz="1800">
                            <a:latin typeface="Cambria Math" panose="02040503050406030204" pitchFamily="18" charset="0"/>
                          </a:rPr>
                          <m:t>,</m:t>
                        </m:r>
                        <m:sSub>
                          <m:sSubPr>
                            <m:ctrlPr>
                              <a:rPr lang="zh-CN" altLang="zh-CN" sz="1800" i="1">
                                <a:latin typeface="Cambria Math" panose="02040503050406030204" pitchFamily="18" charset="0"/>
                              </a:rPr>
                            </m:ctrlPr>
                          </m:sSubPr>
                          <m:e>
                            <m:sSub>
                              <m:sSubPr>
                                <m:ctrlPr>
                                  <a:rPr lang="zh-CN" altLang="zh-CN" sz="1800" i="1">
                                    <a:latin typeface="Cambria Math" panose="02040503050406030204" pitchFamily="18" charset="0"/>
                                  </a:rPr>
                                </m:ctrlPr>
                              </m:sSubPr>
                              <m:e>
                                <m:r>
                                  <a:rPr lang="en-CA" altLang="zh-CN" sz="1800">
                                    <a:latin typeface="Cambria Math" panose="02040503050406030204" pitchFamily="18" charset="0"/>
                                  </a:rPr>
                                  <m:t>𝑦</m:t>
                                </m:r>
                              </m:e>
                              <m:sub>
                                <m:r>
                                  <a:rPr lang="en-CA" altLang="zh-CN" sz="1800">
                                    <a:latin typeface="Cambria Math" panose="02040503050406030204" pitchFamily="18" charset="0"/>
                                  </a:rPr>
                                  <m:t>𝐶</m:t>
                                </m:r>
                              </m:sub>
                            </m:sSub>
                            <m:r>
                              <a:rPr lang="en-CA" altLang="zh-CN" sz="1800">
                                <a:latin typeface="Cambria Math" panose="02040503050406030204" pitchFamily="18" charset="0"/>
                              </a:rPr>
                              <m:t>+</m:t>
                            </m:r>
                            <m:r>
                              <a:rPr lang="en-CA" altLang="zh-CN" sz="1800">
                                <a:latin typeface="Cambria Math" panose="02040503050406030204" pitchFamily="18" charset="0"/>
                              </a:rPr>
                              <m:t>𝑦</m:t>
                            </m:r>
                          </m:e>
                          <m:sub>
                            <m:r>
                              <a:rPr lang="en-CA" altLang="zh-CN" sz="1800">
                                <a:latin typeface="Cambria Math" panose="02040503050406030204" pitchFamily="18" charset="0"/>
                              </a:rPr>
                              <m:t>0</m:t>
                            </m:r>
                          </m:sub>
                        </m:sSub>
                      </m:e>
                    </m:d>
                    <m:r>
                      <a:rPr lang="en-CA" altLang="zh-CN" sz="1800">
                        <a:latin typeface="Cambria Math" panose="02040503050406030204" pitchFamily="18" charset="0"/>
                      </a:rPr>
                      <m:t> </m:t>
                    </m:r>
                  </m:oMath>
                </a14:m>
                <a:r>
                  <a:rPr lang="en-CA" altLang="zh-CN" sz="1800" dirty="0">
                    <a:latin typeface="Cambria Math" panose="02040503050406030204" pitchFamily="18" charset="0"/>
                  </a:rPr>
                  <a:t>is input </a:t>
                </a:r>
                <a:r>
                  <a:rPr lang="en-CA" altLang="zh-CN" sz="1800" dirty="0" err="1">
                    <a:latin typeface="Cambria Math" panose="02040503050406030204" pitchFamily="18" charset="0"/>
                  </a:rPr>
                  <a:t>luma</a:t>
                </a:r>
                <a:r>
                  <a:rPr lang="en-CA" altLang="zh-CN" sz="1800" dirty="0">
                    <a:latin typeface="Cambria Math" panose="02040503050406030204" pitchFamily="18" charset="0"/>
                  </a:rPr>
                  <a:t> samples</a:t>
                </a:r>
                <a:endParaRPr lang="zh-CN" altLang="en-US" sz="1800" dirty="0">
                  <a:latin typeface="Cambria Math" panose="02040503050406030204" pitchFamily="18" charset="0"/>
                </a:endParaRPr>
              </a:p>
            </p:txBody>
          </p:sp>
        </mc:Choice>
        <mc:Fallback xmlns="">
          <p:sp>
            <p:nvSpPr>
              <p:cNvPr id="28" name="内容占位符 2"/>
              <p:cNvSpPr>
                <a:spLocks noGrp="1" noRot="1" noChangeAspect="1" noMove="1" noResize="1" noEditPoints="1" noAdjustHandles="1" noChangeArrowheads="1" noChangeShapeType="1" noTextEdit="1"/>
              </p:cNvSpPr>
              <p:nvPr>
                <p:ph idx="1"/>
              </p:nvPr>
            </p:nvSpPr>
            <p:spPr>
              <a:blipFill rotWithShape="0">
                <a:blip r:embed="rId3"/>
                <a:stretch>
                  <a:fillRect l="-1666" t="-9815"/>
                </a:stretch>
              </a:blipFill>
            </p:spPr>
            <p:txBody>
              <a:bodyPr/>
              <a:lstStyle/>
              <a:p>
                <a:r>
                  <a:rPr lang="zh-CN" altLang="en-US">
                    <a:noFill/>
                  </a:rPr>
                  <a:t> </a:t>
                </a:r>
              </a:p>
            </p:txBody>
          </p:sp>
        </mc:Fallback>
      </mc:AlternateContent>
      <p:grpSp>
        <p:nvGrpSpPr>
          <p:cNvPr id="29" name="组合 28"/>
          <p:cNvGrpSpPr/>
          <p:nvPr/>
        </p:nvGrpSpPr>
        <p:grpSpPr>
          <a:xfrm>
            <a:off x="899592" y="3789040"/>
            <a:ext cx="2164262" cy="2412478"/>
            <a:chOff x="6456724" y="2017920"/>
            <a:chExt cx="1325131" cy="1535971"/>
          </a:xfrm>
        </p:grpSpPr>
        <p:pic>
          <p:nvPicPr>
            <p:cNvPr id="30" name="Picture 7">
              <a:extLst>
                <a:ext uri="{FF2B5EF4-FFF2-40B4-BE49-F238E27FC236}">
                  <a16:creationId xmlns:a16="http://schemas.microsoft.com/office/drawing/2014/main" xmlns="" id="{9B8333F7-BD1B-4122-BCA6-7262FF8B8C99}"/>
                </a:ext>
              </a:extLst>
            </p:cNvPr>
            <p:cNvPicPr>
              <a:picLocks noChangeAspect="1"/>
            </p:cNvPicPr>
            <p:nvPr/>
          </p:nvPicPr>
          <p:blipFill>
            <a:blip r:embed="rId4"/>
            <a:stretch>
              <a:fillRect/>
            </a:stretch>
          </p:blipFill>
          <p:spPr>
            <a:xfrm>
              <a:off x="7164288" y="2257030"/>
              <a:ext cx="617567" cy="838200"/>
            </a:xfrm>
            <a:prstGeom prst="rect">
              <a:avLst/>
            </a:prstGeom>
          </p:spPr>
        </p:pic>
        <p:sp>
          <p:nvSpPr>
            <p:cNvPr id="31" name="文本框 30"/>
            <p:cNvSpPr txBox="1"/>
            <p:nvPr/>
          </p:nvSpPr>
          <p:spPr>
            <a:xfrm>
              <a:off x="7192875" y="3101063"/>
              <a:ext cx="576064" cy="452828"/>
            </a:xfrm>
            <a:prstGeom prst="rect">
              <a:avLst/>
            </a:prstGeom>
            <a:noFill/>
          </p:spPr>
          <p:txBody>
            <a:bodyPr wrap="square" rtlCol="0">
              <a:spAutoFit/>
            </a:bodyPr>
            <a:lstStyle/>
            <a:p>
              <a:r>
                <a:rPr lang="en-US" altLang="zh-CN" sz="1400" i="1" dirty="0" smtClean="0">
                  <a:latin typeface="+mn-lt"/>
                </a:rPr>
                <a:t>S</a:t>
              </a:r>
              <a:r>
                <a:rPr lang="en-US" altLang="zh-CN" sz="1400" i="1" baseline="-25000" dirty="0" smtClean="0">
                  <a:latin typeface="+mn-lt"/>
                </a:rPr>
                <a:t>i</a:t>
              </a:r>
              <a:endParaRPr lang="zh-CN" altLang="en-US" sz="1400" i="1" baseline="-25000" dirty="0">
                <a:latin typeface="+mn-lt"/>
              </a:endParaRPr>
            </a:p>
          </p:txBody>
        </p:sp>
        <mc:AlternateContent xmlns:mc="http://schemas.openxmlformats.org/markup-compatibility/2006" xmlns:a14="http://schemas.microsoft.com/office/drawing/2010/main">
          <mc:Choice Requires="a14">
            <p:sp>
              <p:nvSpPr>
                <p:cNvPr id="32" name="文本框 31"/>
                <p:cNvSpPr txBox="1"/>
                <p:nvPr/>
              </p:nvSpPr>
              <p:spPr>
                <a:xfrm>
                  <a:off x="6456724" y="2017920"/>
                  <a:ext cx="1152129" cy="195955"/>
                </a:xfrm>
                <a:prstGeom prst="rect">
                  <a:avLst/>
                </a:prstGeom>
                <a:noFill/>
              </p:spPr>
              <p:txBody>
                <a:bodyPr wrap="square" rtlCol="0">
                  <a:spAutoFit/>
                </a:bodyPr>
                <a:lstStyle/>
                <a:p>
                  <a14:m>
                    <m:oMath xmlns:m="http://schemas.openxmlformats.org/officeDocument/2006/math">
                      <m:r>
                        <a:rPr lang="en-US" altLang="zh-CN" sz="1400" b="0" i="1" smtClean="0">
                          <a:latin typeface="Cambria Math" panose="02040503050406030204" pitchFamily="18" charset="0"/>
                        </a:rPr>
                        <m:t>(</m:t>
                      </m:r>
                      <m:r>
                        <a:rPr lang="en-CA" altLang="zh-CN" sz="1400" i="1">
                          <a:latin typeface="Cambria Math" panose="02040503050406030204" pitchFamily="18" charset="0"/>
                        </a:rPr>
                        <m:t>𝑥</m:t>
                      </m:r>
                      <m:r>
                        <a:rPr lang="en-US" altLang="zh-CN" sz="1400" i="1" baseline="-25000">
                          <a:latin typeface="Cambria Math" panose="02040503050406030204" pitchFamily="18" charset="0"/>
                        </a:rPr>
                        <m:t>𝐶</m:t>
                      </m:r>
                      <m:r>
                        <a:rPr lang="en-CA" altLang="zh-CN" sz="1400" i="1">
                          <a:latin typeface="Cambria Math" panose="02040503050406030204" pitchFamily="18" charset="0"/>
                        </a:rPr>
                        <m:t>,</m:t>
                      </m:r>
                      <m:r>
                        <a:rPr lang="en-CA" altLang="zh-CN" sz="1400" i="1">
                          <a:latin typeface="Cambria Math" panose="02040503050406030204" pitchFamily="18" charset="0"/>
                        </a:rPr>
                        <m:t>𝑦𝐶</m:t>
                      </m:r>
                    </m:oMath>
                  </a14:m>
                  <a:r>
                    <a:rPr lang="en-US" altLang="zh-CN" sz="1400" dirty="0" smtClean="0">
                      <a:latin typeface="+mn-lt"/>
                    </a:rPr>
                    <a:t>)</a:t>
                  </a:r>
                  <a:endParaRPr lang="zh-CN" altLang="en-US" sz="1400" dirty="0">
                    <a:latin typeface="+mn-lt"/>
                  </a:endParaRPr>
                </a:p>
              </p:txBody>
            </p:sp>
          </mc:Choice>
          <mc:Fallback xmlns="">
            <p:sp>
              <p:nvSpPr>
                <p:cNvPr id="32" name="文本框 31"/>
                <p:cNvSpPr txBox="1">
                  <a:spLocks noRot="1" noChangeAspect="1" noMove="1" noResize="1" noEditPoints="1" noAdjustHandles="1" noChangeArrowheads="1" noChangeShapeType="1" noTextEdit="1"/>
                </p:cNvSpPr>
                <p:nvPr/>
              </p:nvSpPr>
              <p:spPr>
                <a:xfrm>
                  <a:off x="6456724" y="2017920"/>
                  <a:ext cx="1152129" cy="195955"/>
                </a:xfrm>
                <a:prstGeom prst="rect">
                  <a:avLst/>
                </a:prstGeom>
                <a:blipFill rotWithShape="0">
                  <a:blip r:embed="rId5"/>
                  <a:stretch>
                    <a:fillRect t="-4000" b="-20000"/>
                  </a:stretch>
                </a:blipFill>
              </p:spPr>
              <p:txBody>
                <a:bodyPr/>
                <a:lstStyle/>
                <a:p>
                  <a:r>
                    <a:rPr lang="zh-CN" altLang="en-US">
                      <a:noFill/>
                    </a:rPr>
                    <a:t> </a:t>
                  </a:r>
                </a:p>
              </p:txBody>
            </p:sp>
          </mc:Fallback>
        </mc:AlternateContent>
        <p:cxnSp>
          <p:nvCxnSpPr>
            <p:cNvPr id="33" name="直接箭头连接符 32"/>
            <p:cNvCxnSpPr/>
            <p:nvPr/>
          </p:nvCxnSpPr>
          <p:spPr bwMode="auto">
            <a:xfrm>
              <a:off x="7082428" y="2226315"/>
              <a:ext cx="398479" cy="352652"/>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grpSp>
      <p:pic>
        <p:nvPicPr>
          <p:cNvPr id="34" name="Picture 29"/>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38414" y="3107184"/>
            <a:ext cx="4424040" cy="3355529"/>
          </a:xfrm>
          <a:prstGeom prst="rect">
            <a:avLst/>
          </a:prstGeom>
          <a:noFill/>
          <a:ln>
            <a:noFill/>
          </a:ln>
        </p:spPr>
      </p:pic>
    </p:spTree>
    <p:extLst>
      <p:ext uri="{BB962C8B-B14F-4D97-AF65-F5344CB8AC3E}">
        <p14:creationId xmlns:p14="http://schemas.microsoft.com/office/powerpoint/2010/main" val="2109131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863" y="-1588"/>
            <a:ext cx="8218561" cy="693738"/>
          </a:xfrm>
        </p:spPr>
        <p:txBody>
          <a:bodyPr/>
          <a:lstStyle/>
          <a:p>
            <a:r>
              <a:rPr lang="en-US" altLang="zh-CN" sz="2800" dirty="0"/>
              <a:t>Non-Linear </a:t>
            </a:r>
            <a:r>
              <a:rPr lang="en-US" altLang="zh-CN" sz="2800" dirty="0" smtClean="0"/>
              <a:t>Cross </a:t>
            </a:r>
            <a:r>
              <a:rPr lang="en-US" altLang="zh-CN" sz="2800" dirty="0"/>
              <a:t>Component Adaptive Loop Filter</a:t>
            </a:r>
            <a:endParaRPr lang="zh-CN" altLang="en-US" sz="2800" dirty="0"/>
          </a:p>
        </p:txBody>
      </p:sp>
      <p:sp>
        <p:nvSpPr>
          <p:cNvPr id="5" name="页脚占位符 4"/>
          <p:cNvSpPr>
            <a:spLocks noGrp="1"/>
          </p:cNvSpPr>
          <p:nvPr>
            <p:ph type="ftr" sz="quarter" idx="11"/>
          </p:nvPr>
        </p:nvSpPr>
        <p:spPr/>
        <p:txBody>
          <a:bodyPr/>
          <a:lstStyle/>
          <a:p>
            <a:r>
              <a:rPr lang="de-DE" altLang="ja-JP" dirty="0" smtClean="0"/>
              <a:t>Copyright 2020 FUJITSU LIMITED</a:t>
            </a:r>
            <a:endParaRPr lang="de-DE" altLang="ja-JP" dirty="0"/>
          </a:p>
        </p:txBody>
      </p:sp>
      <p:sp>
        <p:nvSpPr>
          <p:cNvPr id="31" name="灯片编号占位符 30"/>
          <p:cNvSpPr>
            <a:spLocks noGrp="1"/>
          </p:cNvSpPr>
          <p:nvPr>
            <p:ph type="sldNum" sz="quarter" idx="10"/>
          </p:nvPr>
        </p:nvSpPr>
        <p:spPr/>
        <p:txBody>
          <a:bodyPr/>
          <a:lstStyle/>
          <a:p>
            <a:fld id="{8935279A-1409-49A6-804A-D33611C65A7F}" type="slidenum">
              <a:rPr lang="de-DE" altLang="ja-JP" smtClean="0"/>
              <a:pPr/>
              <a:t>2</a:t>
            </a:fld>
            <a:endParaRPr lang="de-DE" altLang="ja-JP"/>
          </a:p>
        </p:txBody>
      </p:sp>
      <mc:AlternateContent xmlns:mc="http://schemas.openxmlformats.org/markup-compatibility/2006" xmlns:a14="http://schemas.microsoft.com/office/drawing/2010/main">
        <mc:Choice Requires="a14">
          <p:sp>
            <p:nvSpPr>
              <p:cNvPr id="29" name="内容占位符 2"/>
              <p:cNvSpPr>
                <a:spLocks noGrp="1"/>
              </p:cNvSpPr>
              <p:nvPr>
                <p:ph idx="1"/>
              </p:nvPr>
            </p:nvSpPr>
            <p:spPr>
              <a:xfrm>
                <a:off x="168275" y="869950"/>
                <a:ext cx="8786813" cy="5592763"/>
              </a:xfrm>
            </p:spPr>
            <p:txBody>
              <a:bodyPr/>
              <a:lstStyle/>
              <a:p>
                <a:r>
                  <a:rPr lang="en-US" altLang="zh-CN" sz="2000" dirty="0" smtClean="0"/>
                  <a:t>Reformulated CCALF</a:t>
                </a:r>
                <a:endParaRPr lang="en-US" altLang="zh-CN" sz="2000" dirty="0"/>
              </a:p>
              <a:p>
                <a:pPr lvl="1"/>
                <a14:m>
                  <m:oMath xmlns:m="http://schemas.openxmlformats.org/officeDocument/2006/math">
                    <m:sSub>
                      <m:sSubPr>
                        <m:ctrlPr>
                          <a:rPr lang="zh-CN" altLang="zh-CN" i="1">
                            <a:latin typeface="Cambria Math" panose="02040503050406030204" pitchFamily="18" charset="0"/>
                          </a:rPr>
                        </m:ctrlPr>
                      </m:sSubPr>
                      <m:e>
                        <m:r>
                          <m:rPr>
                            <m:sty m:val="p"/>
                          </m:rPr>
                          <a:rPr lang="en-CA" altLang="zh-CN">
                            <a:latin typeface="Cambria Math" panose="02040503050406030204" pitchFamily="18" charset="0"/>
                          </a:rPr>
                          <m:t>Δ</m:t>
                        </m:r>
                        <m:r>
                          <a:rPr lang="en-CA" altLang="zh-CN">
                            <a:latin typeface="Cambria Math" panose="02040503050406030204" pitchFamily="18" charset="0"/>
                          </a:rPr>
                          <m:t>𝐼</m:t>
                        </m:r>
                      </m:e>
                      <m:sub>
                        <m:r>
                          <a:rPr lang="en-CA" altLang="zh-CN">
                            <a:latin typeface="Cambria Math" panose="02040503050406030204" pitchFamily="18" charset="0"/>
                          </a:rPr>
                          <m:t>𝑖</m:t>
                        </m:r>
                      </m:sub>
                    </m:sSub>
                    <m:d>
                      <m:dPr>
                        <m:ctrlPr>
                          <a:rPr lang="zh-CN" altLang="zh-CN" i="1">
                            <a:latin typeface="Cambria Math" panose="02040503050406030204" pitchFamily="18" charset="0"/>
                          </a:rPr>
                        </m:ctrlPr>
                      </m:dPr>
                      <m:e>
                        <m:r>
                          <a:rPr lang="en-CA" altLang="zh-CN">
                            <a:latin typeface="Cambria Math" panose="02040503050406030204" pitchFamily="18" charset="0"/>
                          </a:rPr>
                          <m:t>𝑥</m:t>
                        </m:r>
                        <m:r>
                          <a:rPr lang="en-CA" altLang="zh-CN">
                            <a:latin typeface="Cambria Math" panose="02040503050406030204" pitchFamily="18" charset="0"/>
                          </a:rPr>
                          <m:t>,</m:t>
                        </m:r>
                        <m:r>
                          <a:rPr lang="en-CA" altLang="zh-CN">
                            <a:latin typeface="Cambria Math" panose="02040503050406030204" pitchFamily="18" charset="0"/>
                          </a:rPr>
                          <m:t>𝑦</m:t>
                        </m:r>
                      </m:e>
                    </m:d>
                    <m:r>
                      <a:rPr lang="en-CA" altLang="zh-CN">
                        <a:latin typeface="Cambria Math" panose="02040503050406030204" pitchFamily="18" charset="0"/>
                      </a:rPr>
                      <m:t>=</m:t>
                    </m:r>
                    <m:nary>
                      <m:naryPr>
                        <m:chr m:val="∑"/>
                        <m:limLoc m:val="undOvr"/>
                        <m:supHide m:val="on"/>
                        <m:ctrlPr>
                          <a:rPr lang="zh-CN" altLang="zh-CN" i="1">
                            <a:latin typeface="Cambria Math" panose="02040503050406030204" pitchFamily="18" charset="0"/>
                          </a:rPr>
                        </m:ctrlPr>
                      </m:naryPr>
                      <m:sub>
                        <m:eqArr>
                          <m:eqArrPr>
                            <m:ctrlPr>
                              <a:rPr lang="zh-CN" altLang="zh-CN" i="1">
                                <a:latin typeface="Cambria Math" panose="02040503050406030204" pitchFamily="18" charset="0"/>
                              </a:rPr>
                            </m:ctrlPr>
                          </m:eqArrPr>
                          <m:e>
                            <m:r>
                              <a:rPr lang="en-CA" altLang="zh-CN">
                                <a:latin typeface="Cambria Math" panose="02040503050406030204" pitchFamily="18" charset="0"/>
                              </a:rPr>
                              <m:t>(</m:t>
                            </m:r>
                            <m:r>
                              <a:rPr lang="en-CA" altLang="zh-CN">
                                <a:latin typeface="Cambria Math" panose="02040503050406030204" pitchFamily="18" charset="0"/>
                              </a:rPr>
                              <m:t>𝑥</m:t>
                            </m:r>
                            <m:r>
                              <a:rPr lang="en-CA" altLang="zh-CN" baseline="-25000">
                                <a:latin typeface="Cambria Math" panose="02040503050406030204" pitchFamily="18" charset="0"/>
                              </a:rPr>
                              <m:t>0</m:t>
                            </m:r>
                            <m:r>
                              <a:rPr lang="en-CA" altLang="zh-CN">
                                <a:latin typeface="Cambria Math" panose="02040503050406030204" pitchFamily="18" charset="0"/>
                              </a:rPr>
                              <m:t>,</m:t>
                            </m:r>
                            <m:r>
                              <a:rPr lang="en-CA" altLang="zh-CN">
                                <a:latin typeface="Cambria Math" panose="02040503050406030204" pitchFamily="18" charset="0"/>
                              </a:rPr>
                              <m:t>𝑦</m:t>
                            </m:r>
                            <m:r>
                              <a:rPr lang="en-CA" altLang="zh-CN" baseline="-25000">
                                <a:latin typeface="Cambria Math" panose="02040503050406030204" pitchFamily="18" charset="0"/>
                              </a:rPr>
                              <m:t>0</m:t>
                            </m:r>
                            <m:r>
                              <a:rPr lang="en-CA" altLang="zh-CN">
                                <a:latin typeface="Cambria Math" panose="02040503050406030204" pitchFamily="18" charset="0"/>
                              </a:rPr>
                              <m:t>)≠(0,0)</m:t>
                            </m:r>
                          </m:e>
                          <m:e>
                            <m:r>
                              <a:rPr lang="en-CA" altLang="zh-CN">
                                <a:latin typeface="Cambria Math" panose="02040503050406030204" pitchFamily="18" charset="0"/>
                              </a:rPr>
                              <m:t>(</m:t>
                            </m:r>
                            <m:r>
                              <a:rPr lang="en-CA" altLang="zh-CN">
                                <a:latin typeface="Cambria Math" panose="02040503050406030204" pitchFamily="18" charset="0"/>
                              </a:rPr>
                              <m:t>𝑥</m:t>
                            </m:r>
                            <m:r>
                              <a:rPr lang="en-CA" altLang="zh-CN" baseline="-25000">
                                <a:latin typeface="Cambria Math" panose="02040503050406030204" pitchFamily="18" charset="0"/>
                              </a:rPr>
                              <m:t>0</m:t>
                            </m:r>
                            <m:r>
                              <a:rPr lang="en-CA" altLang="zh-CN">
                                <a:latin typeface="Cambria Math" panose="02040503050406030204" pitchFamily="18" charset="0"/>
                              </a:rPr>
                              <m:t>,</m:t>
                            </m:r>
                            <m:r>
                              <a:rPr lang="en-CA" altLang="zh-CN">
                                <a:latin typeface="Cambria Math" panose="02040503050406030204" pitchFamily="18" charset="0"/>
                              </a:rPr>
                              <m:t>𝑦</m:t>
                            </m:r>
                            <m:r>
                              <a:rPr lang="en-CA" altLang="zh-CN" baseline="-25000">
                                <a:latin typeface="Cambria Math" panose="02040503050406030204" pitchFamily="18" charset="0"/>
                              </a:rPr>
                              <m:t>0</m:t>
                            </m:r>
                            <m:r>
                              <a:rPr lang="en-CA" altLang="zh-CN">
                                <a:latin typeface="Cambria Math" panose="02040503050406030204" pitchFamily="18" charset="0"/>
                              </a:rPr>
                              <m:t>)∈</m:t>
                            </m:r>
                            <m:sSub>
                              <m:sSubPr>
                                <m:ctrlPr>
                                  <a:rPr lang="zh-CN" altLang="zh-CN" i="1">
                                    <a:latin typeface="Cambria Math" panose="02040503050406030204" pitchFamily="18" charset="0"/>
                                  </a:rPr>
                                </m:ctrlPr>
                              </m:sSubPr>
                              <m:e>
                                <m:r>
                                  <a:rPr lang="en-CA" altLang="zh-CN">
                                    <a:latin typeface="Cambria Math" panose="02040503050406030204" pitchFamily="18" charset="0"/>
                                  </a:rPr>
                                  <m:t>𝑆</m:t>
                                </m:r>
                              </m:e>
                              <m:sub>
                                <m:r>
                                  <a:rPr lang="en-CA" altLang="zh-CN">
                                    <a:latin typeface="Cambria Math" panose="02040503050406030204" pitchFamily="18" charset="0"/>
                                  </a:rPr>
                                  <m:t>𝑖</m:t>
                                </m:r>
                              </m:sub>
                            </m:sSub>
                          </m:e>
                        </m:eqArr>
                      </m:sub>
                      <m:sup/>
                      <m:e>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CA" altLang="zh-CN">
                                    <a:latin typeface="Cambria Math" panose="02040503050406030204" pitchFamily="18" charset="0"/>
                                  </a:rPr>
                                  <m:t>𝐼</m:t>
                                </m:r>
                              </m:e>
                              <m:sub>
                                <m:r>
                                  <a:rPr lang="en-CA" altLang="zh-CN">
                                    <a:latin typeface="Cambria Math" panose="02040503050406030204" pitchFamily="18" charset="0"/>
                                  </a:rPr>
                                  <m:t>0</m:t>
                                </m:r>
                              </m:sub>
                            </m:sSub>
                            <m:d>
                              <m:dPr>
                                <m:ctrlPr>
                                  <a:rPr lang="zh-CN" altLang="zh-CN" i="1">
                                    <a:latin typeface="Cambria Math" panose="02040503050406030204" pitchFamily="18" charset="0"/>
                                  </a:rPr>
                                </m:ctrlPr>
                              </m:dPr>
                              <m:e>
                                <m:r>
                                  <a:rPr lang="en-US" altLang="zh-CN" i="1">
                                    <a:latin typeface="Cambria Math" panose="02040503050406030204" pitchFamily="18" charset="0"/>
                                  </a:rPr>
                                  <m:t>𝑥</m:t>
                                </m:r>
                                <m:r>
                                  <a:rPr lang="en-US" altLang="zh-CN" i="1" baseline="-25000">
                                    <a:latin typeface="Cambria Math" panose="02040503050406030204" pitchFamily="18" charset="0"/>
                                  </a:rPr>
                                  <m:t>𝐶</m:t>
                                </m:r>
                                <m:r>
                                  <a:rPr lang="en-US" altLang="zh-CN" i="1">
                                    <a:latin typeface="Cambria Math" panose="02040503050406030204" pitchFamily="18" charset="0"/>
                                  </a:rPr>
                                  <m:t>+</m:t>
                                </m:r>
                                <m:r>
                                  <a:rPr lang="en-US" altLang="zh-CN" i="1">
                                    <a:latin typeface="Cambria Math" panose="02040503050406030204" pitchFamily="18" charset="0"/>
                                  </a:rPr>
                                  <m:t>𝑥</m:t>
                                </m:r>
                                <m:r>
                                  <a:rPr lang="en-US" altLang="zh-CN" i="1" baseline="-25000">
                                    <a:latin typeface="Cambria Math" panose="02040503050406030204" pitchFamily="18" charset="0"/>
                                  </a:rPr>
                                  <m:t>0</m:t>
                                </m:r>
                                <m:r>
                                  <a:rPr lang="en-CA" altLang="zh-CN">
                                    <a:latin typeface="Cambria Math" panose="02040503050406030204" pitchFamily="18" charset="0"/>
                                  </a:rPr>
                                  <m:t>,</m:t>
                                </m:r>
                                <m:r>
                                  <a:rPr lang="en-US" altLang="zh-CN">
                                    <a:latin typeface="Cambria Math" panose="02040503050406030204" pitchFamily="18" charset="0"/>
                                  </a:rPr>
                                  <m:t>𝑦</m:t>
                                </m:r>
                                <m:r>
                                  <a:rPr lang="en-US" altLang="zh-CN" baseline="-25000">
                                    <a:latin typeface="Cambria Math" panose="02040503050406030204" pitchFamily="18" charset="0"/>
                                  </a:rPr>
                                  <m:t>𝐶</m:t>
                                </m:r>
                                <m:r>
                                  <a:rPr lang="en-US" altLang="zh-CN">
                                    <a:latin typeface="Cambria Math" panose="02040503050406030204" pitchFamily="18" charset="0"/>
                                  </a:rPr>
                                  <m:t>+</m:t>
                                </m:r>
                                <m:r>
                                  <a:rPr lang="en-US" altLang="zh-CN">
                                    <a:latin typeface="Cambria Math" panose="02040503050406030204" pitchFamily="18" charset="0"/>
                                  </a:rPr>
                                  <m:t>𝑦</m:t>
                                </m:r>
                                <m:r>
                                  <a:rPr lang="en-US" altLang="zh-CN" baseline="-25000">
                                    <a:latin typeface="Cambria Math" panose="02040503050406030204" pitchFamily="18" charset="0"/>
                                  </a:rPr>
                                  <m:t>0</m:t>
                                </m:r>
                                <m:r>
                                  <a:rPr lang="zh-CN" altLang="zh-CN">
                                    <a:latin typeface="Cambria Math" panose="02040503050406030204" pitchFamily="18" charset="0"/>
                                  </a:rPr>
                                  <m:t> </m:t>
                                </m:r>
                              </m:e>
                            </m:d>
                            <m:r>
                              <a:rPr lang="en-CA" altLang="zh-CN">
                                <a:latin typeface="Cambria Math" panose="02040503050406030204" pitchFamily="18" charset="0"/>
                              </a:rPr>
                              <m:t>−</m:t>
                            </m:r>
                            <m:sSub>
                              <m:sSubPr>
                                <m:ctrlPr>
                                  <a:rPr lang="zh-CN" altLang="zh-CN" i="1">
                                    <a:latin typeface="Cambria Math" panose="02040503050406030204" pitchFamily="18" charset="0"/>
                                  </a:rPr>
                                </m:ctrlPr>
                              </m:sSubPr>
                              <m:e>
                                <m:r>
                                  <a:rPr lang="en-CA" altLang="zh-CN">
                                    <a:latin typeface="Cambria Math" panose="02040503050406030204" pitchFamily="18" charset="0"/>
                                  </a:rPr>
                                  <m:t>𝐼</m:t>
                                </m:r>
                              </m:e>
                              <m:sub>
                                <m:r>
                                  <a:rPr lang="en-CA" altLang="zh-CN">
                                    <a:latin typeface="Cambria Math" panose="02040503050406030204" pitchFamily="18" charset="0"/>
                                  </a:rPr>
                                  <m:t>0</m:t>
                                </m:r>
                              </m:sub>
                            </m:sSub>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CA" altLang="zh-CN">
                                        <a:latin typeface="Cambria Math" panose="02040503050406030204" pitchFamily="18" charset="0"/>
                                      </a:rPr>
                                      <m:t>𝑥</m:t>
                                    </m:r>
                                  </m:e>
                                  <m:sub>
                                    <m:r>
                                      <a:rPr lang="en-CA" altLang="zh-CN">
                                        <a:latin typeface="Cambria Math" panose="02040503050406030204" pitchFamily="18" charset="0"/>
                                      </a:rPr>
                                      <m:t>𝐶</m:t>
                                    </m:r>
                                  </m:sub>
                                </m:sSub>
                                <m:r>
                                  <a:rPr lang="en-CA" altLang="zh-CN">
                                    <a:latin typeface="Cambria Math" panose="02040503050406030204" pitchFamily="18" charset="0"/>
                                  </a:rPr>
                                  <m:t>,</m:t>
                                </m:r>
                                <m:r>
                                  <a:rPr lang="en-US" altLang="zh-CN" i="1">
                                    <a:latin typeface="Cambria Math" panose="02040503050406030204" pitchFamily="18" charset="0"/>
                                  </a:rPr>
                                  <m:t>𝑦</m:t>
                                </m:r>
                                <m:r>
                                  <a:rPr lang="en-US" altLang="zh-CN" i="1" baseline="-25000">
                                    <a:latin typeface="Cambria Math" panose="02040503050406030204" pitchFamily="18" charset="0"/>
                                  </a:rPr>
                                  <m:t>𝐶</m:t>
                                </m:r>
                                <m:r>
                                  <a:rPr lang="zh-CN" altLang="zh-CN" i="1">
                                    <a:latin typeface="Cambria Math" panose="02040503050406030204" pitchFamily="18" charset="0"/>
                                  </a:rPr>
                                  <m:t> </m:t>
                                </m:r>
                              </m:e>
                            </m:d>
                          </m:e>
                        </m:d>
                      </m:e>
                    </m:nary>
                    <m:sSub>
                      <m:sSubPr>
                        <m:ctrlPr>
                          <a:rPr lang="zh-CN" altLang="zh-CN" i="1">
                            <a:latin typeface="Cambria Math" panose="02040503050406030204" pitchFamily="18" charset="0"/>
                          </a:rPr>
                        </m:ctrlPr>
                      </m:sSubPr>
                      <m:e>
                        <m:r>
                          <a:rPr lang="en-CA" altLang="zh-CN">
                            <a:latin typeface="Cambria Math" panose="02040503050406030204" pitchFamily="18" charset="0"/>
                          </a:rPr>
                          <m:t>𝑐</m:t>
                        </m:r>
                      </m:e>
                      <m:sub>
                        <m:r>
                          <a:rPr lang="en-CA" altLang="zh-CN">
                            <a:latin typeface="Cambria Math" panose="02040503050406030204" pitchFamily="18" charset="0"/>
                          </a:rPr>
                          <m:t>𝑖</m:t>
                        </m:r>
                      </m:sub>
                    </m:sSub>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CA" altLang="zh-CN">
                                <a:latin typeface="Cambria Math" panose="02040503050406030204" pitchFamily="18" charset="0"/>
                              </a:rPr>
                              <m:t>𝑥</m:t>
                            </m:r>
                          </m:e>
                          <m:sub>
                            <m:r>
                              <a:rPr lang="en-CA" altLang="zh-CN">
                                <a:latin typeface="Cambria Math" panose="02040503050406030204" pitchFamily="18" charset="0"/>
                              </a:rPr>
                              <m:t>0</m:t>
                            </m:r>
                          </m:sub>
                        </m:sSub>
                        <m:r>
                          <a:rPr lang="en-CA" altLang="zh-CN">
                            <a:latin typeface="Cambria Math" panose="02040503050406030204" pitchFamily="18" charset="0"/>
                          </a:rPr>
                          <m:t>,</m:t>
                        </m:r>
                        <m:r>
                          <a:rPr lang="en-US" altLang="zh-CN" i="1">
                            <a:latin typeface="Cambria Math" panose="02040503050406030204" pitchFamily="18" charset="0"/>
                          </a:rPr>
                          <m:t>𝑦</m:t>
                        </m:r>
                        <m:r>
                          <a:rPr lang="en-US" altLang="zh-CN" i="1" baseline="-25000">
                            <a:latin typeface="Cambria Math" panose="02040503050406030204" pitchFamily="18" charset="0"/>
                          </a:rPr>
                          <m:t>0</m:t>
                        </m:r>
                        <m:r>
                          <a:rPr lang="zh-CN" altLang="zh-CN" i="1">
                            <a:latin typeface="Cambria Math" panose="02040503050406030204" pitchFamily="18" charset="0"/>
                          </a:rPr>
                          <m:t> </m:t>
                        </m:r>
                      </m:e>
                    </m:d>
                  </m:oMath>
                </a14:m>
                <a:r>
                  <a:rPr lang="en-US" altLang="zh-CN" dirty="0" smtClean="0"/>
                  <a:t>, </a:t>
                </a:r>
                <a:endParaRPr lang="zh-CN" altLang="en-US" dirty="0"/>
              </a:p>
              <a:p>
                <a:pPr lvl="2"/>
                <a:r>
                  <a:rPr lang="en-CA" altLang="zh-CN" sz="1600" dirty="0"/>
                  <a:t>Sum of </a:t>
                </a:r>
                <a:r>
                  <a:rPr lang="en-CA" altLang="zh-CN" sz="1600" dirty="0" smtClean="0"/>
                  <a:t>filter coefficients is 0</a:t>
                </a:r>
              </a:p>
              <a:p>
                <a:pPr lvl="1"/>
                <a:endParaRPr lang="en-CA" altLang="zh-CN" sz="1600" dirty="0" smtClean="0"/>
              </a:p>
              <a:p>
                <a:pPr marL="290513" lvl="1" indent="-290513">
                  <a:buClr>
                    <a:srgbClr val="A30B1A"/>
                  </a:buClr>
                </a:pPr>
                <a:r>
                  <a:rPr lang="en-CA" altLang="zh-CN" dirty="0" smtClean="0"/>
                  <a:t>Introduce non linearity using </a:t>
                </a:r>
                <a:r>
                  <a:rPr lang="en-CA" altLang="zh-CN" dirty="0"/>
                  <a:t>a clipping </a:t>
                </a:r>
                <a:r>
                  <a:rPr lang="en-CA" altLang="zh-CN" dirty="0" smtClean="0"/>
                  <a:t>function</a:t>
                </a:r>
                <a:endParaRPr lang="en-CA" altLang="zh-CN" dirty="0"/>
              </a:p>
              <a:p>
                <a:pPr lvl="1"/>
                <a14:m>
                  <m:oMath xmlns:m="http://schemas.openxmlformats.org/officeDocument/2006/math">
                    <m:sSub>
                      <m:sSubPr>
                        <m:ctrlPr>
                          <a:rPr lang="zh-CN" altLang="zh-CN" sz="1800" i="1">
                            <a:latin typeface="Cambria Math" panose="02040503050406030204" pitchFamily="18" charset="0"/>
                          </a:rPr>
                        </m:ctrlPr>
                      </m:sSubPr>
                      <m:e>
                        <m:r>
                          <m:rPr>
                            <m:sty m:val="p"/>
                          </m:rPr>
                          <a:rPr lang="en-US" altLang="zh-CN" sz="1800">
                            <a:latin typeface="Cambria Math" panose="02040503050406030204" pitchFamily="18" charset="0"/>
                          </a:rPr>
                          <m:t>Δ</m:t>
                        </m:r>
                        <m:r>
                          <a:rPr lang="en-US" altLang="zh-CN" sz="1800" i="1">
                            <a:latin typeface="Cambria Math" panose="02040503050406030204" pitchFamily="18" charset="0"/>
                          </a:rPr>
                          <m:t>𝐼</m:t>
                        </m:r>
                      </m:e>
                      <m:sub>
                        <m:r>
                          <a:rPr lang="en-US" altLang="zh-CN" sz="1800" i="1">
                            <a:latin typeface="Cambria Math" panose="02040503050406030204" pitchFamily="18" charset="0"/>
                          </a:rPr>
                          <m:t>𝑖</m:t>
                        </m:r>
                      </m:sub>
                    </m:sSub>
                    <m:d>
                      <m:dPr>
                        <m:ctrlPr>
                          <a:rPr lang="zh-CN" altLang="zh-CN" sz="1800" i="1">
                            <a:latin typeface="Cambria Math" panose="02040503050406030204" pitchFamily="18" charset="0"/>
                          </a:rPr>
                        </m:ctrlPr>
                      </m:dPr>
                      <m:e>
                        <m:r>
                          <a:rPr lang="en-CA" altLang="zh-CN" sz="1800" i="1">
                            <a:latin typeface="Cambria Math" panose="02040503050406030204" pitchFamily="18" charset="0"/>
                          </a:rPr>
                          <m:t>𝑥</m:t>
                        </m:r>
                        <m:r>
                          <a:rPr lang="en-CA" altLang="zh-CN" sz="1800" i="1">
                            <a:latin typeface="Cambria Math" panose="02040503050406030204" pitchFamily="18" charset="0"/>
                          </a:rPr>
                          <m:t>,</m:t>
                        </m:r>
                        <m:r>
                          <a:rPr lang="en-CA" altLang="zh-CN" sz="1800" i="1">
                            <a:latin typeface="Cambria Math" panose="02040503050406030204" pitchFamily="18" charset="0"/>
                          </a:rPr>
                          <m:t>𝑦</m:t>
                        </m:r>
                      </m:e>
                    </m:d>
                    <m:r>
                      <a:rPr lang="en-CA" altLang="zh-CN" sz="1800" i="1">
                        <a:latin typeface="Cambria Math" panose="02040503050406030204" pitchFamily="18" charset="0"/>
                      </a:rPr>
                      <m:t>=</m:t>
                    </m:r>
                  </m:oMath>
                </a14:m>
                <a:r>
                  <a:rPr lang="en-US" altLang="zh-CN" sz="1800" dirty="0" smtClean="0"/>
                  <a:t> </a:t>
                </a:r>
                <a14:m>
                  <m:oMath xmlns:m="http://schemas.openxmlformats.org/officeDocument/2006/math">
                    <m:nary>
                      <m:naryPr>
                        <m:chr m:val="∑"/>
                        <m:limLoc m:val="undOvr"/>
                        <m:supHide m:val="on"/>
                        <m:ctrlPr>
                          <a:rPr lang="zh-CN" altLang="zh-CN" sz="1800" i="1">
                            <a:latin typeface="Cambria Math" panose="02040503050406030204" pitchFamily="18" charset="0"/>
                          </a:rPr>
                        </m:ctrlPr>
                      </m:naryPr>
                      <m:sub>
                        <m:eqArr>
                          <m:eqArrPr>
                            <m:ctrlPr>
                              <a:rPr lang="en-CA" altLang="zh-CN" sz="1800" i="1">
                                <a:latin typeface="Cambria Math" panose="02040503050406030204" pitchFamily="18" charset="0"/>
                              </a:rPr>
                            </m:ctrlPr>
                          </m:eqArrPr>
                          <m:e>
                            <m:r>
                              <a:rPr lang="en-CA" altLang="zh-CN" sz="1800" i="1">
                                <a:latin typeface="Cambria Math" panose="02040503050406030204" pitchFamily="18" charset="0"/>
                              </a:rPr>
                              <m:t>(</m:t>
                            </m:r>
                            <m:r>
                              <a:rPr lang="en-US" altLang="zh-CN" sz="1800" b="0" i="1" smtClean="0">
                                <a:latin typeface="Cambria Math" panose="02040503050406030204" pitchFamily="18" charset="0"/>
                              </a:rPr>
                              <m:t>𝑥</m:t>
                            </m:r>
                            <m:r>
                              <a:rPr lang="en-US" altLang="zh-CN" sz="1800" b="0" i="1" baseline="-25000" smtClean="0">
                                <a:latin typeface="Cambria Math" panose="02040503050406030204" pitchFamily="18" charset="0"/>
                              </a:rPr>
                              <m:t>0</m:t>
                            </m:r>
                            <m:r>
                              <a:rPr lang="en-CA" altLang="zh-CN" sz="1800" i="1">
                                <a:latin typeface="Cambria Math" panose="02040503050406030204" pitchFamily="18" charset="0"/>
                              </a:rPr>
                              <m:t>,</m:t>
                            </m:r>
                            <m:r>
                              <a:rPr lang="en-US" altLang="zh-CN" sz="1800" b="0" i="1" smtClean="0">
                                <a:latin typeface="Cambria Math" panose="02040503050406030204" pitchFamily="18" charset="0"/>
                              </a:rPr>
                              <m:t>𝑦</m:t>
                            </m:r>
                            <m:r>
                              <a:rPr lang="en-US" altLang="zh-CN" sz="1800" b="0" i="1" baseline="-25000" smtClean="0">
                                <a:latin typeface="Cambria Math" panose="02040503050406030204" pitchFamily="18" charset="0"/>
                              </a:rPr>
                              <m:t>0</m:t>
                            </m:r>
                            <m:r>
                              <a:rPr lang="en-CA" altLang="zh-CN" sz="1800" i="1">
                                <a:latin typeface="Cambria Math" panose="02040503050406030204" pitchFamily="18" charset="0"/>
                              </a:rPr>
                              <m:t>)≠(</m:t>
                            </m:r>
                            <m:r>
                              <a:rPr lang="en-CA" altLang="zh-CN" sz="1800" i="1" smtClean="0">
                                <a:latin typeface="Cambria Math" panose="02040503050406030204" pitchFamily="18" charset="0"/>
                              </a:rPr>
                              <m:t>0,0</m:t>
                            </m:r>
                            <m:r>
                              <a:rPr lang="en-CA" altLang="zh-CN" sz="1800" i="1">
                                <a:latin typeface="Cambria Math" panose="02040503050406030204" pitchFamily="18" charset="0"/>
                              </a:rPr>
                              <m:t>)</m:t>
                            </m:r>
                          </m:e>
                          <m:e>
                            <m:r>
                              <a:rPr lang="en-CA" altLang="zh-CN" sz="1800" i="1">
                                <a:latin typeface="Cambria Math" panose="02040503050406030204" pitchFamily="18" charset="0"/>
                              </a:rPr>
                              <m:t>(</m:t>
                            </m:r>
                            <m:r>
                              <a:rPr lang="en-US" altLang="zh-CN" sz="1800" i="1">
                                <a:latin typeface="Cambria Math" panose="02040503050406030204" pitchFamily="18" charset="0"/>
                              </a:rPr>
                              <m:t>𝑥</m:t>
                            </m:r>
                            <m:r>
                              <a:rPr lang="en-US" altLang="zh-CN" sz="1800" i="1" baseline="-25000">
                                <a:latin typeface="Cambria Math" panose="02040503050406030204" pitchFamily="18" charset="0"/>
                              </a:rPr>
                              <m:t>0</m:t>
                            </m:r>
                            <m:r>
                              <a:rPr lang="en-CA" altLang="zh-CN" sz="1800" i="1">
                                <a:latin typeface="Cambria Math" panose="02040503050406030204" pitchFamily="18" charset="0"/>
                              </a:rPr>
                              <m:t>,</m:t>
                            </m:r>
                            <m:r>
                              <a:rPr lang="en-US" altLang="zh-CN" sz="1800" i="1">
                                <a:latin typeface="Cambria Math" panose="02040503050406030204" pitchFamily="18" charset="0"/>
                              </a:rPr>
                              <m:t>𝑦</m:t>
                            </m:r>
                            <m:r>
                              <a:rPr lang="en-US" altLang="zh-CN" sz="1800" i="1" baseline="-25000">
                                <a:latin typeface="Cambria Math" panose="02040503050406030204" pitchFamily="18" charset="0"/>
                              </a:rPr>
                              <m:t>0</m:t>
                            </m:r>
                            <m:r>
                              <a:rPr lang="en-CA" altLang="zh-CN" sz="1800" i="1">
                                <a:latin typeface="Cambria Math" panose="02040503050406030204" pitchFamily="18" charset="0"/>
                              </a:rPr>
                              <m:t>)</m:t>
                            </m:r>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𝑆</m:t>
                                </m:r>
                              </m:e>
                              <m:sub>
                                <m:r>
                                  <a:rPr lang="en-US" altLang="zh-CN" sz="1800" i="1">
                                    <a:latin typeface="Cambria Math" panose="02040503050406030204" pitchFamily="18" charset="0"/>
                                  </a:rPr>
                                  <m:t>𝑖</m:t>
                                </m:r>
                              </m:sub>
                            </m:sSub>
                          </m:e>
                        </m:eqArr>
                      </m:sub>
                      <m:sup/>
                      <m:e>
                        <m:r>
                          <a:rPr lang="en-CA" altLang="zh-CN" sz="1800" i="1">
                            <a:latin typeface="Cambria Math" panose="02040503050406030204" pitchFamily="18" charset="0"/>
                          </a:rPr>
                          <m:t>𝐾</m:t>
                        </m:r>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𝐼</m:t>
                                </m:r>
                              </m:e>
                              <m:sub>
                                <m:r>
                                  <a:rPr lang="en-US" altLang="zh-CN" sz="1800" i="1">
                                    <a:latin typeface="Cambria Math" panose="02040503050406030204" pitchFamily="18" charset="0"/>
                                  </a:rPr>
                                  <m:t>0</m:t>
                                </m:r>
                              </m:sub>
                            </m:sSub>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𝑥</m:t>
                                        </m:r>
                                      </m:e>
                                      <m:sub>
                                        <m:r>
                                          <a:rPr lang="en-US" altLang="zh-CN" sz="1800" i="1">
                                            <a:latin typeface="Cambria Math" panose="02040503050406030204" pitchFamily="18" charset="0"/>
                                          </a:rPr>
                                          <m:t>𝐶</m:t>
                                        </m:r>
                                      </m:sub>
                                    </m:sSub>
                                    <m:r>
                                      <a:rPr lang="en-US" altLang="zh-CN" sz="1800" i="1">
                                        <a:latin typeface="Cambria Math" panose="02040503050406030204" pitchFamily="18" charset="0"/>
                                      </a:rPr>
                                      <m:t>+</m:t>
                                    </m:r>
                                    <m:r>
                                      <a:rPr lang="en-US" altLang="zh-CN" sz="1800" i="1">
                                        <a:latin typeface="Cambria Math" panose="02040503050406030204" pitchFamily="18" charset="0"/>
                                      </a:rPr>
                                      <m:t>𝑥</m:t>
                                    </m:r>
                                  </m:e>
                                  <m:sub>
                                    <m:r>
                                      <a:rPr lang="en-US" altLang="zh-CN" sz="1800" i="1">
                                        <a:latin typeface="Cambria Math" panose="02040503050406030204" pitchFamily="18" charset="0"/>
                                      </a:rPr>
                                      <m:t>0</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𝑦</m:t>
                                        </m:r>
                                      </m:e>
                                      <m:sub>
                                        <m:r>
                                          <a:rPr lang="en-US" altLang="zh-CN" sz="1800" i="1">
                                            <a:latin typeface="Cambria Math" panose="02040503050406030204" pitchFamily="18" charset="0"/>
                                          </a:rPr>
                                          <m:t>𝐶</m:t>
                                        </m:r>
                                      </m:sub>
                                    </m:sSub>
                                    <m:r>
                                      <a:rPr lang="en-US" altLang="zh-CN" sz="1800" i="1">
                                        <a:latin typeface="Cambria Math" panose="02040503050406030204" pitchFamily="18" charset="0"/>
                                      </a:rPr>
                                      <m:t>+</m:t>
                                    </m:r>
                                    <m:r>
                                      <a:rPr lang="en-US" altLang="zh-CN" sz="1800" i="1">
                                        <a:latin typeface="Cambria Math" panose="02040503050406030204" pitchFamily="18" charset="0"/>
                                      </a:rPr>
                                      <m:t>𝑦</m:t>
                                    </m:r>
                                  </m:e>
                                  <m:sub>
                                    <m:r>
                                      <a:rPr lang="en-US" altLang="zh-CN" sz="1800" i="1">
                                        <a:latin typeface="Cambria Math" panose="02040503050406030204" pitchFamily="18" charset="0"/>
                                      </a:rPr>
                                      <m:t>0</m:t>
                                    </m:r>
                                  </m:sub>
                                </m:sSub>
                              </m:e>
                            </m:d>
                            <m:r>
                              <a:rPr lang="en-CA" altLang="zh-CN" sz="1800" i="1">
                                <a:latin typeface="Cambria Math" panose="02040503050406030204" pitchFamily="18" charset="0"/>
                              </a:rPr>
                              <m:t>−</m:t>
                            </m:r>
                            <m:r>
                              <a:rPr lang="en-CA" altLang="zh-CN" sz="1800" i="1">
                                <a:latin typeface="Cambria Math" panose="02040503050406030204" pitchFamily="18" charset="0"/>
                              </a:rPr>
                              <m:t>𝐼</m:t>
                            </m:r>
                            <m:r>
                              <a:rPr lang="en-US" altLang="zh-CN" sz="1800" b="0" i="1" baseline="-25000" smtClean="0">
                                <a:latin typeface="Cambria Math" panose="02040503050406030204" pitchFamily="18" charset="0"/>
                              </a:rPr>
                              <m:t>0</m:t>
                            </m:r>
                            <m:d>
                              <m:dPr>
                                <m:ctrlPr>
                                  <a:rPr lang="zh-CN" altLang="zh-CN" sz="1800" i="1">
                                    <a:latin typeface="Cambria Math" panose="02040503050406030204" pitchFamily="18" charset="0"/>
                                  </a:rPr>
                                </m:ctrlPr>
                              </m:dPr>
                              <m:e>
                                <m:r>
                                  <a:rPr lang="en-CA" altLang="zh-CN" sz="1800" i="1">
                                    <a:latin typeface="Cambria Math" panose="02040503050406030204" pitchFamily="18" charset="0"/>
                                  </a:rPr>
                                  <m:t>𝑥</m:t>
                                </m:r>
                                <m:r>
                                  <a:rPr lang="en-US" altLang="zh-CN" sz="1800" b="0" i="1" baseline="-25000" smtClean="0">
                                    <a:latin typeface="Cambria Math" panose="02040503050406030204" pitchFamily="18" charset="0"/>
                                  </a:rPr>
                                  <m:t>𝐶</m:t>
                                </m:r>
                                <m:r>
                                  <a:rPr lang="en-CA" altLang="zh-CN" sz="1800" i="1">
                                    <a:latin typeface="Cambria Math" panose="02040503050406030204" pitchFamily="18" charset="0"/>
                                  </a:rPr>
                                  <m:t>,</m:t>
                                </m:r>
                                <m:r>
                                  <a:rPr lang="en-CA" altLang="zh-CN" sz="1800" i="1">
                                    <a:latin typeface="Cambria Math" panose="02040503050406030204" pitchFamily="18" charset="0"/>
                                  </a:rPr>
                                  <m:t>𝑦𝐶</m:t>
                                </m:r>
                              </m:e>
                            </m:d>
                            <m:r>
                              <a:rPr lang="en-CA" altLang="zh-CN" sz="1800" i="1">
                                <a:latin typeface="Cambria Math" panose="02040503050406030204" pitchFamily="18" charset="0"/>
                              </a:rPr>
                              <m:t>,</m:t>
                            </m:r>
                            <m:r>
                              <a:rPr lang="en-CA" altLang="zh-CN" sz="1800" i="1">
                                <a:latin typeface="Cambria Math" panose="02040503050406030204" pitchFamily="18" charset="0"/>
                              </a:rPr>
                              <m:t>𝑘</m:t>
                            </m:r>
                            <m:r>
                              <a:rPr lang="en-CA"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𝑥</m:t>
                                </m:r>
                              </m:e>
                              <m:sub>
                                <m:r>
                                  <a:rPr lang="en-US" altLang="zh-CN" sz="1800" i="1">
                                    <a:latin typeface="Cambria Math" panose="02040503050406030204" pitchFamily="18" charset="0"/>
                                  </a:rPr>
                                  <m:t>0</m:t>
                                </m:r>
                              </m:sub>
                            </m:sSub>
                            <m:r>
                              <a:rPr lang="en-CA"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𝑦</m:t>
                                </m:r>
                              </m:e>
                              <m:sub>
                                <m:r>
                                  <a:rPr lang="en-US" altLang="zh-CN" sz="1800" i="1">
                                    <a:latin typeface="Cambria Math" panose="02040503050406030204" pitchFamily="18" charset="0"/>
                                  </a:rPr>
                                  <m:t>0</m:t>
                                </m:r>
                              </m:sub>
                            </m:sSub>
                            <m:r>
                              <a:rPr lang="en-CA" altLang="zh-CN" sz="1800" i="1">
                                <a:latin typeface="Cambria Math" panose="02040503050406030204" pitchFamily="18" charset="0"/>
                              </a:rPr>
                              <m:t>)</m:t>
                            </m:r>
                          </m:e>
                        </m:d>
                      </m:e>
                    </m:nary>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𝑐</m:t>
                        </m:r>
                      </m:e>
                      <m:sub>
                        <m:r>
                          <a:rPr lang="en-US" altLang="zh-CN" sz="1800" i="1">
                            <a:latin typeface="Cambria Math" panose="02040503050406030204" pitchFamily="18" charset="0"/>
                          </a:rPr>
                          <m:t>𝑖</m:t>
                        </m:r>
                      </m:sub>
                    </m:sSub>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𝑥</m:t>
                            </m:r>
                          </m:e>
                          <m:sub>
                            <m:r>
                              <a:rPr lang="en-US" altLang="zh-CN" sz="1800" i="1">
                                <a:latin typeface="Cambria Math" panose="02040503050406030204" pitchFamily="18" charset="0"/>
                              </a:rPr>
                              <m:t>0</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𝑦</m:t>
                            </m:r>
                          </m:e>
                          <m:sub>
                            <m:r>
                              <a:rPr lang="en-US" altLang="zh-CN" sz="1800" i="1">
                                <a:latin typeface="Cambria Math" panose="02040503050406030204" pitchFamily="18" charset="0"/>
                              </a:rPr>
                              <m:t>0</m:t>
                            </m:r>
                          </m:sub>
                        </m:sSub>
                      </m:e>
                    </m:d>
                  </m:oMath>
                </a14:m>
                <a:r>
                  <a:rPr lang="en-US" altLang="zh-CN" sz="1800" dirty="0" smtClean="0"/>
                  <a:t>,</a:t>
                </a:r>
                <a:endParaRPr lang="en-CA" altLang="zh-CN" sz="2800" i="1" dirty="0" smtClean="0">
                  <a:latin typeface="Cambria Math" panose="02040503050406030204" pitchFamily="18" charset="0"/>
                </a:endParaRPr>
              </a:p>
              <a:p>
                <a:pPr lvl="2"/>
                <a14:m>
                  <m:oMath xmlns:m="http://schemas.openxmlformats.org/officeDocument/2006/math">
                    <m:r>
                      <a:rPr lang="en-CA" altLang="zh-CN" sz="1600" i="1">
                        <a:latin typeface="Cambria Math" panose="02040503050406030204" pitchFamily="18" charset="0"/>
                      </a:rPr>
                      <m:t>𝐾</m:t>
                    </m:r>
                    <m:d>
                      <m:dPr>
                        <m:ctrlPr>
                          <a:rPr lang="zh-CN" altLang="zh-CN" sz="1600" i="1">
                            <a:latin typeface="Cambria Math" panose="02040503050406030204" pitchFamily="18" charset="0"/>
                          </a:rPr>
                        </m:ctrlPr>
                      </m:dPr>
                      <m:e>
                        <m:r>
                          <a:rPr lang="en-CA" altLang="zh-CN" sz="1600" i="1">
                            <a:latin typeface="Cambria Math" panose="02040503050406030204" pitchFamily="18" charset="0"/>
                          </a:rPr>
                          <m:t>𝑑</m:t>
                        </m:r>
                        <m:r>
                          <a:rPr lang="en-CA" altLang="zh-CN" sz="1600" i="1">
                            <a:latin typeface="Cambria Math" panose="02040503050406030204" pitchFamily="18" charset="0"/>
                          </a:rPr>
                          <m:t>,</m:t>
                        </m:r>
                        <m:r>
                          <a:rPr lang="en-CA" altLang="zh-CN" sz="1600" i="1">
                            <a:latin typeface="Cambria Math" panose="02040503050406030204" pitchFamily="18" charset="0"/>
                          </a:rPr>
                          <m:t>𝑏</m:t>
                        </m:r>
                      </m:e>
                    </m:d>
                    <m:r>
                      <a:rPr lang="en-CA" altLang="zh-CN" sz="1600" i="1">
                        <a:latin typeface="Cambria Math" panose="02040503050406030204" pitchFamily="18" charset="0"/>
                      </a:rPr>
                      <m:t>=</m:t>
                    </m:r>
                    <m:r>
                      <m:rPr>
                        <m:sty m:val="p"/>
                      </m:rPr>
                      <a:rPr lang="en-CA" altLang="zh-CN" sz="1600">
                        <a:latin typeface="Cambria Math" panose="02040503050406030204" pitchFamily="18" charset="0"/>
                      </a:rPr>
                      <m:t>min</m:t>
                    </m:r>
                    <m:r>
                      <a:rPr lang="en-CA" altLang="zh-CN" sz="1600" i="1">
                        <a:latin typeface="Cambria Math" panose="02040503050406030204" pitchFamily="18" charset="0"/>
                      </a:rPr>
                      <m:t>(</m:t>
                    </m:r>
                    <m:r>
                      <a:rPr lang="en-CA" altLang="zh-CN" sz="1600" i="1">
                        <a:latin typeface="Cambria Math" panose="02040503050406030204" pitchFamily="18" charset="0"/>
                      </a:rPr>
                      <m:t>𝑏</m:t>
                    </m:r>
                    <m:r>
                      <a:rPr lang="en-CA" altLang="zh-CN" sz="1600" i="1">
                        <a:latin typeface="Cambria Math" panose="02040503050406030204" pitchFamily="18" charset="0"/>
                      </a:rPr>
                      <m:t>,</m:t>
                    </m:r>
                    <m:func>
                      <m:funcPr>
                        <m:ctrlPr>
                          <a:rPr lang="zh-CN" altLang="zh-CN" sz="1600" i="1">
                            <a:latin typeface="Cambria Math" panose="02040503050406030204" pitchFamily="18" charset="0"/>
                          </a:rPr>
                        </m:ctrlPr>
                      </m:funcPr>
                      <m:fName>
                        <m:r>
                          <m:rPr>
                            <m:sty m:val="p"/>
                          </m:rPr>
                          <a:rPr lang="en-CA" altLang="zh-CN" sz="1600">
                            <a:latin typeface="Cambria Math" panose="02040503050406030204" pitchFamily="18" charset="0"/>
                          </a:rPr>
                          <m:t>max</m:t>
                        </m:r>
                      </m:fName>
                      <m:e>
                        <m:d>
                          <m:dPr>
                            <m:ctrlPr>
                              <a:rPr lang="zh-CN" altLang="zh-CN" sz="1600" i="1">
                                <a:latin typeface="Cambria Math" panose="02040503050406030204" pitchFamily="18" charset="0"/>
                              </a:rPr>
                            </m:ctrlPr>
                          </m:dPr>
                          <m:e>
                            <m:r>
                              <a:rPr lang="en-CA" altLang="zh-CN" sz="1600" i="1">
                                <a:latin typeface="Cambria Math" panose="02040503050406030204" pitchFamily="18" charset="0"/>
                              </a:rPr>
                              <m:t>−</m:t>
                            </m:r>
                            <m:r>
                              <a:rPr lang="en-CA" altLang="zh-CN" sz="1600" i="1">
                                <a:latin typeface="Cambria Math" panose="02040503050406030204" pitchFamily="18" charset="0"/>
                              </a:rPr>
                              <m:t>𝑏</m:t>
                            </m:r>
                            <m:r>
                              <a:rPr lang="en-CA" altLang="zh-CN" sz="1600" i="1">
                                <a:latin typeface="Cambria Math" panose="02040503050406030204" pitchFamily="18" charset="0"/>
                              </a:rPr>
                              <m:t>,</m:t>
                            </m:r>
                            <m:r>
                              <a:rPr lang="en-CA" altLang="zh-CN" sz="1600" i="1">
                                <a:latin typeface="Cambria Math" panose="02040503050406030204" pitchFamily="18" charset="0"/>
                              </a:rPr>
                              <m:t>𝑑</m:t>
                            </m:r>
                          </m:e>
                        </m:d>
                      </m:e>
                    </m:func>
                    <m:r>
                      <a:rPr lang="en-CA" altLang="zh-CN" sz="1600" i="1">
                        <a:latin typeface="Cambria Math" panose="02040503050406030204" pitchFamily="18" charset="0"/>
                      </a:rPr>
                      <m:t>)</m:t>
                    </m:r>
                  </m:oMath>
                </a14:m>
                <a:r>
                  <a:rPr lang="en-CA" altLang="zh-CN" sz="1600" dirty="0"/>
                  <a:t> is the clipping </a:t>
                </a:r>
                <a:r>
                  <a:rPr lang="en-CA" altLang="zh-CN" sz="1600" dirty="0" smtClean="0"/>
                  <a:t>function</a:t>
                </a:r>
              </a:p>
              <a:p>
                <a:pPr lvl="2"/>
                <a14:m>
                  <m:oMath xmlns:m="http://schemas.openxmlformats.org/officeDocument/2006/math">
                    <m:r>
                      <a:rPr lang="en-CA" altLang="zh-CN" sz="1600" i="1">
                        <a:latin typeface="Cambria Math" panose="02040503050406030204" pitchFamily="18" charset="0"/>
                      </a:rPr>
                      <m:t>𝑘</m:t>
                    </m:r>
                    <m:r>
                      <a:rPr lang="en-CA"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𝑥</m:t>
                        </m:r>
                      </m:e>
                      <m:sub>
                        <m:r>
                          <a:rPr lang="en-US" altLang="zh-CN" sz="1600" i="1">
                            <a:latin typeface="Cambria Math" panose="02040503050406030204" pitchFamily="18" charset="0"/>
                          </a:rPr>
                          <m:t>0</m:t>
                        </m:r>
                      </m:sub>
                    </m:sSub>
                    <m:r>
                      <a:rPr lang="en-CA"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𝑦</m:t>
                        </m:r>
                      </m:e>
                      <m:sub>
                        <m:r>
                          <a:rPr lang="en-US" altLang="zh-CN" sz="1600" i="1">
                            <a:latin typeface="Cambria Math" panose="02040503050406030204" pitchFamily="18" charset="0"/>
                          </a:rPr>
                          <m:t>0</m:t>
                        </m:r>
                      </m:sub>
                    </m:sSub>
                    <m:r>
                      <a:rPr lang="en-CA" altLang="zh-CN" sz="1600" i="1">
                        <a:latin typeface="Cambria Math" panose="02040503050406030204" pitchFamily="18" charset="0"/>
                      </a:rPr>
                      <m:t>) </m:t>
                    </m:r>
                  </m:oMath>
                </a14:m>
                <a:r>
                  <a:rPr lang="en-CA" altLang="zh-CN" sz="1600" dirty="0" smtClean="0"/>
                  <a:t>are </a:t>
                </a:r>
                <a:r>
                  <a:rPr lang="en-CA" altLang="zh-CN" sz="1600" dirty="0"/>
                  <a:t>clipping </a:t>
                </a:r>
                <a:r>
                  <a:rPr lang="en-CA" altLang="zh-CN" sz="1600" dirty="0" smtClean="0"/>
                  <a:t>parameters</a:t>
                </a:r>
              </a:p>
              <a:p>
                <a:pPr lvl="2"/>
                <a:endParaRPr lang="en-CA" altLang="zh-CN" dirty="0"/>
              </a:p>
              <a:p>
                <a:pPr lvl="2"/>
                <a:endParaRPr lang="en-CA" altLang="zh-CN" dirty="0" smtClean="0"/>
              </a:p>
              <a:p>
                <a:pPr lvl="2"/>
                <a:endParaRPr lang="en-CA" altLang="zh-CN" dirty="0" smtClean="0"/>
              </a:p>
            </p:txBody>
          </p:sp>
        </mc:Choice>
        <mc:Fallback xmlns="">
          <p:sp>
            <p:nvSpPr>
              <p:cNvPr id="29" name="内容占位符 2"/>
              <p:cNvSpPr>
                <a:spLocks noGrp="1" noRot="1" noChangeAspect="1" noMove="1" noResize="1" noEditPoints="1" noAdjustHandles="1" noChangeArrowheads="1" noChangeShapeType="1" noTextEdit="1"/>
              </p:cNvSpPr>
              <p:nvPr>
                <p:ph idx="1"/>
              </p:nvPr>
            </p:nvSpPr>
            <p:spPr>
              <a:xfrm>
                <a:off x="168275" y="869950"/>
                <a:ext cx="8786813" cy="5592763"/>
              </a:xfrm>
              <a:blipFill rotWithShape="0">
                <a:blip r:embed="rId3"/>
                <a:stretch>
                  <a:fillRect l="-1666" t="-1854"/>
                </a:stretch>
              </a:blipFill>
            </p:spPr>
            <p:txBody>
              <a:bodyPr/>
              <a:lstStyle/>
              <a:p>
                <a:r>
                  <a:rPr lang="zh-CN" altLang="en-US">
                    <a:noFill/>
                  </a:rPr>
                  <a:t> </a:t>
                </a:r>
              </a:p>
            </p:txBody>
          </p:sp>
        </mc:Fallback>
      </mc:AlternateContent>
      <p:graphicFrame>
        <p:nvGraphicFramePr>
          <p:cNvPr id="30" name="表格 29"/>
          <p:cNvGraphicFramePr>
            <a:graphicFrameLocks noGrp="1"/>
          </p:cNvGraphicFramePr>
          <p:nvPr>
            <p:extLst>
              <p:ext uri="{D42A27DB-BD31-4B8C-83A1-F6EECF244321}">
                <p14:modId xmlns:p14="http://schemas.microsoft.com/office/powerpoint/2010/main" val="3506803575"/>
              </p:ext>
            </p:extLst>
          </p:nvPr>
        </p:nvGraphicFramePr>
        <p:xfrm>
          <a:off x="971600" y="4276949"/>
          <a:ext cx="3528393" cy="2376264"/>
        </p:xfrm>
        <a:graphic>
          <a:graphicData uri="http://schemas.openxmlformats.org/drawingml/2006/table">
            <a:tbl>
              <a:tblPr>
                <a:tableStyleId>{5940675A-B579-460E-94D1-54222C63F5DA}</a:tableStyleId>
              </a:tblPr>
              <a:tblGrid>
                <a:gridCol w="915273"/>
                <a:gridCol w="768227"/>
                <a:gridCol w="671392"/>
                <a:gridCol w="657046"/>
                <a:gridCol w="516455"/>
              </a:tblGrid>
              <a:tr h="216024">
                <a:tc rowSpan="2">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200" b="1" dirty="0">
                          <a:effectLst/>
                        </a:rPr>
                        <a:t>BitDepth</a:t>
                      </a:r>
                      <a:endParaRPr lang="zh-CN" sz="1200" b="1" dirty="0">
                        <a:effectLst/>
                        <a:latin typeface="Times New Roman" panose="02020603050405020304" pitchFamily="18" charset="0"/>
                        <a:ea typeface="等线"/>
                      </a:endParaRPr>
                    </a:p>
                  </a:txBody>
                  <a:tcPr marL="68580" marR="68580" marT="0" marB="0" anchor="ctr"/>
                </a:tc>
                <a:tc gridSpan="4">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200" b="1" dirty="0">
                          <a:effectLst/>
                        </a:rPr>
                        <a:t>clipIdx</a:t>
                      </a:r>
                      <a:endParaRPr lang="zh-CN" sz="1200" b="1" dirty="0">
                        <a:effectLst/>
                        <a:latin typeface="Times New Roman" panose="02020603050405020304" pitchFamily="18" charset="0"/>
                        <a:ea typeface="等线"/>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6024">
                <a:tc vMerge="1">
                  <a:txBody>
                    <a:bodyPr/>
                    <a:lstStyle/>
                    <a:p>
                      <a:endParaRPr lang="zh-CN" altLang="en-US"/>
                    </a:p>
                  </a:txBody>
                  <a:tcP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0</a:t>
                      </a:r>
                      <a:endParaRPr lang="zh-CN" sz="1200"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2</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3</a:t>
                      </a:r>
                      <a:endParaRPr lang="zh-CN" sz="1200">
                        <a:effectLst/>
                        <a:latin typeface="Times New Roman" panose="02020603050405020304" pitchFamily="18" charset="0"/>
                        <a:ea typeface="等线"/>
                      </a:endParaRPr>
                    </a:p>
                  </a:txBody>
                  <a:tcPr marL="68580" marR="68580" marT="0" marB="0" anchor="ctr"/>
                </a:tc>
              </a:tr>
              <a:tr h="216024">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rPr>
                        <a:t>8</a:t>
                      </a:r>
                      <a:endParaRPr lang="zh-CN" sz="1200" b="1"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255</a:t>
                      </a:r>
                      <a:endParaRPr lang="zh-CN" sz="1200"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50</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10</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2</a:t>
                      </a:r>
                      <a:endParaRPr lang="zh-CN" sz="1200">
                        <a:effectLst/>
                        <a:latin typeface="Times New Roman" panose="02020603050405020304" pitchFamily="18" charset="0"/>
                        <a:ea typeface="等线"/>
                      </a:endParaRPr>
                    </a:p>
                  </a:txBody>
                  <a:tcPr marL="68580" marR="68580" marT="0" marB="0" anchor="ctr"/>
                </a:tc>
              </a:tr>
              <a:tr h="216024">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rPr>
                        <a:t>9</a:t>
                      </a:r>
                      <a:endParaRPr lang="zh-CN" sz="1200" b="1"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511</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100</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20</a:t>
                      </a:r>
                      <a:endParaRPr lang="zh-CN" sz="1200"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4</a:t>
                      </a:r>
                      <a:endParaRPr lang="zh-CN" sz="1200">
                        <a:effectLst/>
                        <a:latin typeface="Times New Roman" panose="02020603050405020304" pitchFamily="18" charset="0"/>
                        <a:ea typeface="等线"/>
                      </a:endParaRPr>
                    </a:p>
                  </a:txBody>
                  <a:tcPr marL="68580" marR="68580" marT="0" marB="0" anchor="ctr"/>
                </a:tc>
              </a:tr>
              <a:tr h="216024">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rPr>
                        <a:t>10</a:t>
                      </a:r>
                      <a:endParaRPr lang="zh-CN" sz="1200" b="1"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1023</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201</a:t>
                      </a:r>
                      <a:endParaRPr lang="zh-CN" sz="1200"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39</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8</a:t>
                      </a:r>
                      <a:endParaRPr lang="zh-CN" sz="1200">
                        <a:effectLst/>
                        <a:latin typeface="Times New Roman" panose="02020603050405020304" pitchFamily="18" charset="0"/>
                        <a:ea typeface="等线"/>
                      </a:endParaRPr>
                    </a:p>
                  </a:txBody>
                  <a:tcPr marL="68580" marR="68580" marT="0" marB="0" anchor="ctr"/>
                </a:tc>
              </a:tr>
              <a:tr h="216024">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rPr>
                        <a:t>11</a:t>
                      </a:r>
                      <a:endParaRPr lang="zh-CN" sz="1200" b="1"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2047</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402</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79</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15</a:t>
                      </a:r>
                      <a:endParaRPr lang="zh-CN" sz="1200">
                        <a:effectLst/>
                        <a:latin typeface="Times New Roman" panose="02020603050405020304" pitchFamily="18" charset="0"/>
                        <a:ea typeface="等线"/>
                      </a:endParaRPr>
                    </a:p>
                  </a:txBody>
                  <a:tcPr marL="68580" marR="68580" marT="0" marB="0" anchor="ctr"/>
                </a:tc>
              </a:tr>
              <a:tr h="216024">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rPr>
                        <a:t>12</a:t>
                      </a:r>
                      <a:endParaRPr lang="zh-CN" sz="1200" b="1"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4095</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803</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158</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31</a:t>
                      </a:r>
                      <a:endParaRPr lang="zh-CN" sz="1200">
                        <a:effectLst/>
                        <a:latin typeface="Times New Roman" panose="02020603050405020304" pitchFamily="18" charset="0"/>
                        <a:ea typeface="等线"/>
                      </a:endParaRPr>
                    </a:p>
                  </a:txBody>
                  <a:tcPr marL="68580" marR="68580" marT="0" marB="0" anchor="ctr"/>
                </a:tc>
              </a:tr>
              <a:tr h="216024">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rPr>
                        <a:t>13</a:t>
                      </a:r>
                      <a:endParaRPr lang="zh-CN" sz="1200" b="1"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8191</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1607</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315</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62</a:t>
                      </a:r>
                      <a:endParaRPr lang="zh-CN" sz="1200">
                        <a:effectLst/>
                        <a:latin typeface="Times New Roman" panose="02020603050405020304" pitchFamily="18" charset="0"/>
                        <a:ea typeface="等线"/>
                      </a:endParaRPr>
                    </a:p>
                  </a:txBody>
                  <a:tcPr marL="68580" marR="68580" marT="0" marB="0" anchor="ctr"/>
                </a:tc>
              </a:tr>
              <a:tr h="216024">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rPr>
                        <a:t>14</a:t>
                      </a:r>
                      <a:endParaRPr lang="zh-CN" sz="1200" b="1"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16383</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3214</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630</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124</a:t>
                      </a:r>
                      <a:endParaRPr lang="zh-CN" sz="1200">
                        <a:effectLst/>
                        <a:latin typeface="Times New Roman" panose="02020603050405020304" pitchFamily="18" charset="0"/>
                        <a:ea typeface="等线"/>
                      </a:endParaRPr>
                    </a:p>
                  </a:txBody>
                  <a:tcPr marL="68580" marR="68580" marT="0" marB="0" anchor="ctr"/>
                </a:tc>
              </a:tr>
              <a:tr h="216024">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rPr>
                        <a:t>15</a:t>
                      </a:r>
                      <a:endParaRPr lang="zh-CN" sz="1200" b="1"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32767</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6427</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1261</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247</a:t>
                      </a:r>
                      <a:endParaRPr lang="zh-CN" sz="1200">
                        <a:effectLst/>
                        <a:latin typeface="Times New Roman" panose="02020603050405020304" pitchFamily="18" charset="0"/>
                        <a:ea typeface="等线"/>
                      </a:endParaRPr>
                    </a:p>
                  </a:txBody>
                  <a:tcPr marL="68580" marR="68580" marT="0" marB="0" anchor="ctr"/>
                </a:tc>
              </a:tr>
              <a:tr h="216024">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rPr>
                        <a:t>16</a:t>
                      </a:r>
                      <a:endParaRPr lang="zh-CN" sz="1200" b="1" dirty="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65535</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12855</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rPr>
                        <a:t>2521</a:t>
                      </a:r>
                      <a:endParaRPr lang="zh-CN" sz="1200">
                        <a:effectLst/>
                        <a:latin typeface="Times New Roman" panose="02020603050405020304" pitchFamily="18" charset="0"/>
                        <a:ea typeface="等线"/>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rPr>
                        <a:t>495</a:t>
                      </a:r>
                      <a:endParaRPr lang="zh-CN" sz="1200" dirty="0">
                        <a:effectLst/>
                        <a:latin typeface="Times New Roman" panose="02020603050405020304" pitchFamily="18" charset="0"/>
                        <a:ea typeface="等线"/>
                      </a:endParaRPr>
                    </a:p>
                  </a:txBody>
                  <a:tcPr marL="68580" marR="68580" marT="0" marB="0" anchor="ctr"/>
                </a:tc>
              </a:tr>
            </a:tbl>
          </a:graphicData>
        </a:graphic>
      </p:graphicFrame>
    </p:spTree>
    <p:extLst>
      <p:ext uri="{BB962C8B-B14F-4D97-AF65-F5344CB8AC3E}">
        <p14:creationId xmlns:p14="http://schemas.microsoft.com/office/powerpoint/2010/main" val="32645479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p:cNvSpPr>
                <a:spLocks noGrp="1"/>
              </p:cNvSpPr>
              <p:nvPr>
                <p:ph type="title"/>
              </p:nvPr>
            </p:nvSpPr>
            <p:spPr/>
            <p:txBody>
              <a:bodyPr/>
              <a:lstStyle/>
              <a:p>
                <a14:m>
                  <m:oMath xmlns:m="http://schemas.openxmlformats.org/officeDocument/2006/math">
                    <m:r>
                      <m:rPr>
                        <m:nor/>
                      </m:rPr>
                      <a:rPr lang="en-US" altLang="zh-CN" dirty="0"/>
                      <m:t>Non</m:t>
                    </m:r>
                    <m:r>
                      <m:rPr>
                        <m:nor/>
                      </m:rPr>
                      <a:rPr lang="en-US" altLang="zh-CN" dirty="0"/>
                      <m:t>−</m:t>
                    </m:r>
                    <m:r>
                      <m:rPr>
                        <m:nor/>
                      </m:rPr>
                      <a:rPr lang="en-US" altLang="zh-CN" dirty="0"/>
                      <m:t>Linear</m:t>
                    </m:r>
                    <m:r>
                      <m:rPr>
                        <m:nor/>
                      </m:rPr>
                      <a:rPr lang="en-US" altLang="zh-CN" dirty="0"/>
                      <m:t> </m:t>
                    </m:r>
                    <m:r>
                      <m:rPr>
                        <m:nor/>
                      </m:rPr>
                      <a:rPr lang="en-US" altLang="zh-CN" dirty="0"/>
                      <m:t>CCALF</m:t>
                    </m:r>
                  </m:oMath>
                </a14:m>
                <a:r>
                  <a:rPr lang="en-US" altLang="zh-CN" dirty="0" smtClean="0"/>
                  <a:t> </a:t>
                </a:r>
                <a:r>
                  <a:rPr lang="en-US" altLang="zh-CN" dirty="0"/>
                  <a:t>signaling</a:t>
                </a:r>
                <a:endParaRPr lang="zh-CN" altLang="en-US" dirty="0"/>
              </a:p>
            </p:txBody>
          </p:sp>
        </mc:Choice>
        <mc:Fallback xmlns="">
          <p:sp>
            <p:nvSpPr>
              <p:cNvPr id="2" name="标题 1"/>
              <p:cNvSpPr>
                <a:spLocks noGrp="1" noRot="1" noChangeAspect="1" noMove="1" noResize="1" noEditPoints="1" noAdjustHandles="1" noChangeArrowheads="1" noChangeShapeType="1" noTextEdit="1"/>
              </p:cNvSpPr>
              <p:nvPr>
                <p:ph type="title"/>
              </p:nvPr>
            </p:nvSpPr>
            <p:spPr>
              <a:blipFill rotWithShape="0">
                <a:blip r:embed="rId3"/>
                <a:stretch>
                  <a:fillRect t="-3509" b="-20175"/>
                </a:stretch>
              </a:blipFill>
            </p:spPr>
            <p:txBody>
              <a:bodyPr/>
              <a:lstStyle/>
              <a:p>
                <a:r>
                  <a:rPr lang="zh-CN" altLang="en-US">
                    <a:noFill/>
                  </a:rPr>
                  <a:t> </a:t>
                </a:r>
              </a:p>
            </p:txBody>
          </p:sp>
        </mc:Fallback>
      </mc:AlternateContent>
      <p:sp>
        <p:nvSpPr>
          <p:cNvPr id="3" name="内容占位符 2"/>
          <p:cNvSpPr>
            <a:spLocks noGrp="1"/>
          </p:cNvSpPr>
          <p:nvPr>
            <p:ph idx="1"/>
          </p:nvPr>
        </p:nvSpPr>
        <p:spPr/>
        <p:txBody>
          <a:bodyPr/>
          <a:lstStyle/>
          <a:p>
            <a:pPr hangingPunct="0"/>
            <a:r>
              <a:rPr lang="en-CA" altLang="zh-CN" sz="2200" dirty="0" err="1" smtClean="0"/>
              <a:t>ccalf_cb_clip_idx</a:t>
            </a:r>
            <a:r>
              <a:rPr lang="en-CA" altLang="zh-CN" sz="2200" dirty="0" smtClean="0"/>
              <a:t> &amp; </a:t>
            </a:r>
            <a:r>
              <a:rPr lang="en-CA" altLang="zh-CN" sz="2200" dirty="0" err="1" smtClean="0"/>
              <a:t>ccalf_cr_clip_idx</a:t>
            </a:r>
            <a:endParaRPr lang="en-CA" altLang="zh-CN" sz="2200" dirty="0"/>
          </a:p>
          <a:p>
            <a:pPr lvl="1" hangingPunct="0"/>
            <a:r>
              <a:rPr lang="en-CA" altLang="zh-CN" dirty="0"/>
              <a:t>One clipping parameter per </a:t>
            </a:r>
            <a:r>
              <a:rPr lang="en-CA" altLang="zh-CN" dirty="0" smtClean="0"/>
              <a:t>filter coefficient</a:t>
            </a:r>
          </a:p>
          <a:p>
            <a:pPr hangingPunct="0"/>
            <a:r>
              <a:rPr lang="en-CA" altLang="zh-CN" sz="2200" dirty="0" err="1" smtClean="0"/>
              <a:t>ccalf_cb_clip_flag</a:t>
            </a:r>
            <a:r>
              <a:rPr lang="en-CA" altLang="zh-CN" sz="2200" dirty="0" smtClean="0"/>
              <a:t> &amp; </a:t>
            </a:r>
            <a:r>
              <a:rPr lang="en-CA" altLang="zh-CN" sz="2200" dirty="0" err="1" smtClean="0"/>
              <a:t>ccalf_cr_clip_flag</a:t>
            </a:r>
            <a:endParaRPr lang="en-CA" altLang="zh-CN" sz="2200" dirty="0"/>
          </a:p>
          <a:p>
            <a:pPr lvl="1" hangingPunct="0"/>
            <a:r>
              <a:rPr lang="en-CA" altLang="zh-CN" dirty="0" smtClean="0"/>
              <a:t>A flag indicating </a:t>
            </a:r>
            <a:r>
              <a:rPr lang="en-CA" altLang="zh-CN" dirty="0"/>
              <a:t>whether Non-linear </a:t>
            </a:r>
            <a:r>
              <a:rPr lang="en-CA" altLang="zh-CN" dirty="0" smtClean="0"/>
              <a:t>CCALF </a:t>
            </a:r>
            <a:r>
              <a:rPr lang="en-CA" altLang="zh-CN" dirty="0"/>
              <a:t>is </a:t>
            </a:r>
            <a:r>
              <a:rPr lang="en-CA" altLang="zh-CN" dirty="0" smtClean="0"/>
              <a:t>performed</a:t>
            </a:r>
          </a:p>
          <a:p>
            <a:pPr lvl="1" hangingPunct="0"/>
            <a:r>
              <a:rPr lang="en-CA" altLang="zh-CN" dirty="0" smtClean="0"/>
              <a:t>If </a:t>
            </a:r>
            <a:r>
              <a:rPr lang="en-CA" altLang="zh-CN" dirty="0"/>
              <a:t>the flag is false, the clipping parameters are not </a:t>
            </a:r>
            <a:r>
              <a:rPr lang="en-CA" altLang="zh-CN" dirty="0" smtClean="0"/>
              <a:t>signaled</a:t>
            </a:r>
          </a:p>
          <a:p>
            <a:pPr lvl="1" hangingPunct="0"/>
            <a:endParaRPr lang="en-CA" altLang="zh-CN" dirty="0"/>
          </a:p>
          <a:p>
            <a:pPr lvl="1" hangingPunct="0"/>
            <a:endParaRPr lang="en-CA" altLang="zh-CN" dirty="0" smtClean="0"/>
          </a:p>
          <a:p>
            <a:pPr lvl="1" hangingPunct="0"/>
            <a:endParaRPr lang="en-CA" altLang="zh-CN" dirty="0"/>
          </a:p>
          <a:p>
            <a:pPr lvl="2" hangingPunct="0"/>
            <a:endParaRPr lang="zh-CN" altLang="zh-CN" dirty="0"/>
          </a:p>
        </p:txBody>
      </p:sp>
      <p:sp>
        <p:nvSpPr>
          <p:cNvPr id="5" name="页脚占位符 4"/>
          <p:cNvSpPr>
            <a:spLocks noGrp="1"/>
          </p:cNvSpPr>
          <p:nvPr>
            <p:ph type="ftr" sz="quarter" idx="11"/>
          </p:nvPr>
        </p:nvSpPr>
        <p:spPr/>
        <p:txBody>
          <a:bodyPr/>
          <a:lstStyle/>
          <a:p>
            <a:r>
              <a:rPr lang="de-DE" altLang="ja-JP" dirty="0" smtClean="0"/>
              <a:t>Copyright 2020 FUJITSU LIMITED</a:t>
            </a:r>
            <a:endParaRPr lang="de-DE" altLang="ja-JP" dirty="0"/>
          </a:p>
        </p:txBody>
      </p:sp>
      <p:sp>
        <p:nvSpPr>
          <p:cNvPr id="90" name="灯片编号占位符 89"/>
          <p:cNvSpPr>
            <a:spLocks noGrp="1"/>
          </p:cNvSpPr>
          <p:nvPr>
            <p:ph type="sldNum" sz="quarter" idx="10"/>
          </p:nvPr>
        </p:nvSpPr>
        <p:spPr/>
        <p:txBody>
          <a:bodyPr/>
          <a:lstStyle/>
          <a:p>
            <a:fld id="{8935279A-1409-49A6-804A-D33611C65A7F}" type="slidenum">
              <a:rPr lang="de-DE" altLang="ja-JP" smtClean="0"/>
              <a:pPr/>
              <a:t>3</a:t>
            </a:fld>
            <a:endParaRPr lang="de-DE" altLang="ja-JP"/>
          </a:p>
        </p:txBody>
      </p:sp>
      <p:graphicFrame>
        <p:nvGraphicFramePr>
          <p:cNvPr id="4" name="表格 3"/>
          <p:cNvGraphicFramePr>
            <a:graphicFrameLocks noGrp="1"/>
          </p:cNvGraphicFramePr>
          <p:nvPr>
            <p:extLst>
              <p:ext uri="{D42A27DB-BD31-4B8C-83A1-F6EECF244321}">
                <p14:modId xmlns:p14="http://schemas.microsoft.com/office/powerpoint/2010/main" val="3907441063"/>
              </p:ext>
            </p:extLst>
          </p:nvPr>
        </p:nvGraphicFramePr>
        <p:xfrm>
          <a:off x="539552" y="2852936"/>
          <a:ext cx="5760720" cy="3933063"/>
        </p:xfrm>
        <a:graphic>
          <a:graphicData uri="http://schemas.openxmlformats.org/drawingml/2006/table">
            <a:tbl>
              <a:tblPr>
                <a:tableStyleId>{5940675A-B579-460E-94D1-54222C63F5DA}</a:tableStyleId>
              </a:tblPr>
              <a:tblGrid>
                <a:gridCol w="5029200"/>
                <a:gridCol w="731520"/>
              </a:tblGrid>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rPr>
                        <a:t>alf_data</a:t>
                      </a:r>
                      <a:r>
                        <a:rPr lang="en-CA" sz="900" dirty="0">
                          <a:effectLst/>
                        </a:rPr>
                        <a:t>( ) {</a:t>
                      </a:r>
                      <a:endParaRPr lang="zh-CN" sz="9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just" hangingPunct="0">
                        <a:spcBef>
                          <a:spcPts val="100"/>
                        </a:spcBef>
                        <a:spcAft>
                          <a:spcPts val="200"/>
                        </a:spcAft>
                      </a:pPr>
                      <a:r>
                        <a:rPr lang="en-CA" sz="900">
                          <a:effectLst/>
                        </a:rPr>
                        <a:t>Descriptor</a:t>
                      </a:r>
                      <a:endParaRPr lang="zh-CN" sz="900" b="1">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rPr>
                        <a:t>	…</a:t>
                      </a:r>
                      <a:endParaRPr lang="zh-CN" sz="9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rPr>
                        <a:t>	if ( alf_cross_component_cb_filter_signal_flag )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900" b="1" dirty="0">
                          <a:effectLst/>
                        </a:rPr>
                        <a:t>		alf_cross_component_cb_filters_signalled_minus1</a:t>
                      </a:r>
                      <a:endParaRPr lang="zh-CN" sz="900" b="1"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GB" sz="900" b="1" dirty="0" err="1">
                          <a:effectLst/>
                        </a:rPr>
                        <a:t>ue</a:t>
                      </a:r>
                      <a:r>
                        <a:rPr lang="en-GB" sz="900" b="1" dirty="0">
                          <a:effectLst/>
                        </a:rPr>
                        <a:t>(v)</a:t>
                      </a:r>
                      <a:endParaRPr lang="zh-CN" sz="900" b="1" dirty="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900" dirty="0">
                          <a:effectLst/>
                        </a:rPr>
                        <a:t>		for( k = 0; k &lt; (alf_cross_component_cb_filters_signalled_minus1+1); k++ ) {</a:t>
                      </a:r>
                      <a:endParaRPr lang="zh-CN" sz="9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rPr>
                        <a:t>			for ( j = 0; j &lt; </a:t>
                      </a:r>
                      <a:r>
                        <a:rPr lang="en-CA" sz="900" dirty="0">
                          <a:effectLst/>
                          <a:highlight>
                            <a:srgbClr val="FFFF00"/>
                          </a:highlight>
                        </a:rPr>
                        <a:t>7</a:t>
                      </a:r>
                      <a:r>
                        <a:rPr lang="en-CA" sz="900" dirty="0">
                          <a:effectLst/>
                        </a:rPr>
                        <a:t>; j++ )</a:t>
                      </a:r>
                      <a:endParaRPr lang="zh-CN" sz="9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rPr>
                        <a:t>				alf_cross_component_cb_coeff_plus32[ k ][ j ]</a:t>
                      </a:r>
                      <a:endParaRPr lang="zh-CN" sz="900" b="1"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b="1" dirty="0">
                          <a:effectLst/>
                        </a:rPr>
                        <a:t>u(6)</a:t>
                      </a:r>
                      <a:endParaRPr lang="zh-CN" sz="900" b="1" dirty="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05765" algn="l"/>
                          <a:tab pos="548640" algn="l"/>
                          <a:tab pos="685800" algn="l"/>
                          <a:tab pos="822960" algn="l"/>
                          <a:tab pos="960120" algn="l"/>
                          <a:tab pos="1097280" algn="l"/>
                          <a:tab pos="1234440" algn="l"/>
                          <a:tab pos="1371600" algn="l"/>
                        </a:tabLst>
                      </a:pPr>
                      <a:r>
                        <a:rPr lang="en-CA" sz="900" b="1" dirty="0">
                          <a:effectLst/>
                          <a:highlight>
                            <a:srgbClr val="FFFF00"/>
                          </a:highlight>
                        </a:rPr>
                        <a:t>		</a:t>
                      </a:r>
                      <a:r>
                        <a:rPr lang="en-CA" sz="900" b="1" dirty="0" smtClean="0">
                          <a:effectLst/>
                          <a:highlight>
                            <a:srgbClr val="FFFF00"/>
                          </a:highlight>
                        </a:rPr>
                        <a:t>    </a:t>
                      </a:r>
                      <a:r>
                        <a:rPr lang="en-CA" sz="900" b="1" dirty="0" err="1" smtClean="0">
                          <a:effectLst/>
                          <a:highlight>
                            <a:srgbClr val="FFFF00"/>
                          </a:highlight>
                        </a:rPr>
                        <a:t>ccalf_cb_clip_flag</a:t>
                      </a:r>
                      <a:r>
                        <a:rPr lang="en-CA" sz="900" b="1" dirty="0" smtClean="0">
                          <a:effectLst/>
                          <a:highlight>
                            <a:srgbClr val="FFFF00"/>
                          </a:highlight>
                        </a:rPr>
                        <a:t>[k</a:t>
                      </a:r>
                      <a:r>
                        <a:rPr lang="en-CA" sz="900" b="1" dirty="0">
                          <a:effectLst/>
                          <a:highlight>
                            <a:srgbClr val="FFFF00"/>
                          </a:highlight>
                        </a:rPr>
                        <a:t>]</a:t>
                      </a:r>
                      <a:endParaRPr lang="zh-CN" sz="900" b="1"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b="1" dirty="0">
                          <a:effectLst/>
                          <a:highlight>
                            <a:srgbClr val="FFFF00"/>
                          </a:highlight>
                        </a:rPr>
                        <a:t>u(1)</a:t>
                      </a:r>
                      <a:endParaRPr lang="zh-CN" sz="900" b="1" dirty="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rPr>
                        <a:t>			if( </a:t>
                      </a:r>
                      <a:r>
                        <a:rPr lang="en-CA" sz="900" dirty="0" err="1">
                          <a:effectLst/>
                          <a:highlight>
                            <a:srgbClr val="FFFF00"/>
                          </a:highlight>
                        </a:rPr>
                        <a:t>ccalf_cb_clip_flag</a:t>
                      </a:r>
                      <a:r>
                        <a:rPr lang="en-CA" sz="900" dirty="0">
                          <a:effectLst/>
                          <a:highlight>
                            <a:srgbClr val="FFFF00"/>
                          </a:highlight>
                        </a:rPr>
                        <a:t>[k] ) {</a:t>
                      </a:r>
                      <a:endParaRPr lang="zh-CN" sz="9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dirty="0">
                          <a:effectLst/>
                        </a:rPr>
                        <a:t> </a:t>
                      </a:r>
                      <a:endParaRPr lang="zh-CN" sz="900" dirty="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highlight>
                            <a:srgbClr val="FFFF00"/>
                          </a:highlight>
                        </a:rPr>
                        <a:t>				for( j = 0; j &lt; 7; j++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highlight>
                            <a:srgbClr val="FFFF00"/>
                          </a:highlight>
                        </a:rPr>
                        <a:t>					</a:t>
                      </a:r>
                      <a:r>
                        <a:rPr lang="en-CA" sz="900" b="1" dirty="0" err="1">
                          <a:effectLst/>
                          <a:highlight>
                            <a:srgbClr val="FFFF00"/>
                          </a:highlight>
                        </a:rPr>
                        <a:t>ccalf_cb_clip_idx</a:t>
                      </a:r>
                      <a:r>
                        <a:rPr lang="en-CA" sz="900" b="1" dirty="0">
                          <a:effectLst/>
                          <a:highlight>
                            <a:srgbClr val="FFFF00"/>
                          </a:highlight>
                        </a:rPr>
                        <a:t>[ k ][ j ]</a:t>
                      </a:r>
                      <a:endParaRPr lang="zh-CN" sz="900" b="1"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b="1" dirty="0">
                          <a:effectLst/>
                          <a:highlight>
                            <a:srgbClr val="FFFF00"/>
                          </a:highlight>
                        </a:rPr>
                        <a:t>u(2)</a:t>
                      </a:r>
                      <a:endParaRPr lang="zh-CN" sz="900" b="1" dirty="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highlight>
                            <a:srgbClr val="FFFF00"/>
                          </a:highlight>
                        </a:rPr>
                        <a:t>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rPr>
                        <a:t>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rPr>
                        <a:t>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rPr>
                        <a:t>	if ( alf_cross_component_cr_ filter_signal_flag )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900" b="1" dirty="0">
                          <a:effectLst/>
                        </a:rPr>
                        <a:t>		alf_cross_component_cr_filters_signalled_minus1</a:t>
                      </a:r>
                      <a:endParaRPr lang="zh-CN" sz="900" b="1"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GB" sz="900" b="1" dirty="0" err="1">
                          <a:effectLst/>
                        </a:rPr>
                        <a:t>ue</a:t>
                      </a:r>
                      <a:r>
                        <a:rPr lang="en-GB" sz="900" b="1" dirty="0">
                          <a:effectLst/>
                        </a:rPr>
                        <a:t>(v)</a:t>
                      </a:r>
                      <a:endParaRPr lang="zh-CN" sz="900" b="1" dirty="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900">
                          <a:effectLst/>
                        </a:rPr>
                        <a:t>		for( k = 0; k &lt; (alf_cross_component_cr_filters_signalled_minus1+1); k++ )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rPr>
                        <a:t>			for ( j = 0; j &lt; </a:t>
                      </a:r>
                      <a:r>
                        <a:rPr lang="en-CA" sz="900">
                          <a:effectLst/>
                          <a:highlight>
                            <a:srgbClr val="FFFF00"/>
                          </a:highlight>
                        </a:rPr>
                        <a:t>7</a:t>
                      </a:r>
                      <a:r>
                        <a:rPr lang="en-CA" sz="900">
                          <a:effectLst/>
                        </a:rPr>
                        <a:t>; j++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399415" algn="l"/>
                          <a:tab pos="548640" algn="l"/>
                          <a:tab pos="685800" algn="l"/>
                          <a:tab pos="822960" algn="l"/>
                          <a:tab pos="960120" algn="l"/>
                          <a:tab pos="1097280" algn="l"/>
                          <a:tab pos="1234440" algn="l"/>
                          <a:tab pos="1371600" algn="l"/>
                        </a:tabLst>
                      </a:pPr>
                      <a:r>
                        <a:rPr lang="en-CA" sz="900" b="1" dirty="0">
                          <a:effectLst/>
                        </a:rPr>
                        <a:t>				alf_cross_component_cr_coeff_plus32[ k ][ j ]</a:t>
                      </a:r>
                      <a:endParaRPr lang="zh-CN" sz="900" b="1"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b="1" dirty="0">
                          <a:effectLst/>
                        </a:rPr>
                        <a:t>u(6)</a:t>
                      </a:r>
                      <a:endParaRPr lang="zh-CN" sz="900" b="1" dirty="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399415" algn="l"/>
                          <a:tab pos="548640" algn="l"/>
                          <a:tab pos="685800" algn="l"/>
                          <a:tab pos="822960" algn="l"/>
                          <a:tab pos="960120" algn="l"/>
                          <a:tab pos="1097280" algn="l"/>
                          <a:tab pos="1234440" algn="l"/>
                          <a:tab pos="1371600" algn="l"/>
                        </a:tabLst>
                      </a:pPr>
                      <a:r>
                        <a:rPr lang="en-CA" sz="900" b="1" dirty="0">
                          <a:effectLst/>
                          <a:highlight>
                            <a:srgbClr val="FFFF00"/>
                          </a:highlight>
                        </a:rPr>
                        <a:t>		</a:t>
                      </a:r>
                      <a:r>
                        <a:rPr lang="en-CA" sz="900" b="1" dirty="0" smtClean="0">
                          <a:effectLst/>
                          <a:highlight>
                            <a:srgbClr val="FFFF00"/>
                          </a:highlight>
                        </a:rPr>
                        <a:t>    </a:t>
                      </a:r>
                      <a:r>
                        <a:rPr lang="en-CA" sz="900" b="1" dirty="0" err="1" smtClean="0">
                          <a:effectLst/>
                          <a:highlight>
                            <a:srgbClr val="FFFF00"/>
                          </a:highlight>
                        </a:rPr>
                        <a:t>ccalf_cr_clip_flag</a:t>
                      </a:r>
                      <a:r>
                        <a:rPr lang="en-CA" sz="900" b="1" dirty="0" smtClean="0">
                          <a:effectLst/>
                          <a:highlight>
                            <a:srgbClr val="FFFF00"/>
                          </a:highlight>
                        </a:rPr>
                        <a:t>[k</a:t>
                      </a:r>
                      <a:r>
                        <a:rPr lang="en-CA" sz="900" b="1" dirty="0">
                          <a:effectLst/>
                          <a:highlight>
                            <a:srgbClr val="FFFF00"/>
                          </a:highlight>
                        </a:rPr>
                        <a:t>]</a:t>
                      </a:r>
                      <a:endParaRPr lang="zh-CN" sz="900" b="1"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b="1" dirty="0">
                          <a:effectLst/>
                          <a:highlight>
                            <a:srgbClr val="FFFF00"/>
                          </a:highlight>
                        </a:rPr>
                        <a:t>u(1)</a:t>
                      </a:r>
                      <a:endParaRPr lang="zh-CN" sz="900" b="1" dirty="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rPr>
                        <a:t>			if( </a:t>
                      </a:r>
                      <a:r>
                        <a:rPr lang="en-CA" sz="900" dirty="0" err="1" smtClean="0">
                          <a:effectLst/>
                          <a:highlight>
                            <a:srgbClr val="FFFF00"/>
                          </a:highlight>
                        </a:rPr>
                        <a:t>ccalf_cr_clip_flag</a:t>
                      </a:r>
                      <a:r>
                        <a:rPr lang="en-CA" sz="900" dirty="0" smtClean="0">
                          <a:effectLst/>
                          <a:highlight>
                            <a:srgbClr val="FFFF00"/>
                          </a:highlight>
                        </a:rPr>
                        <a:t>[k</a:t>
                      </a:r>
                      <a:r>
                        <a:rPr lang="en-CA" sz="900" dirty="0">
                          <a:effectLst/>
                          <a:highlight>
                            <a:srgbClr val="FFFF00"/>
                          </a:highlight>
                        </a:rPr>
                        <a:t>] ) {</a:t>
                      </a:r>
                      <a:endParaRPr lang="zh-CN" sz="9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highlight>
                            <a:srgbClr val="FFFF00"/>
                          </a:highlight>
                        </a:rPr>
                        <a:t>				for( j = 0; j &lt; 7; j++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highlight>
                            <a:srgbClr val="FFFF00"/>
                          </a:highlight>
                        </a:rPr>
                        <a:t>					</a:t>
                      </a:r>
                      <a:r>
                        <a:rPr lang="en-CA" sz="900" b="1" dirty="0" err="1">
                          <a:effectLst/>
                          <a:highlight>
                            <a:srgbClr val="FFFF00"/>
                          </a:highlight>
                        </a:rPr>
                        <a:t>ccalf_cr_clip_idx</a:t>
                      </a:r>
                      <a:r>
                        <a:rPr lang="en-CA" sz="900" b="1" dirty="0">
                          <a:effectLst/>
                          <a:highlight>
                            <a:srgbClr val="FFFF00"/>
                          </a:highlight>
                        </a:rPr>
                        <a:t>[ k ][ j ]</a:t>
                      </a:r>
                      <a:endParaRPr lang="zh-CN" sz="900" b="1"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b="1" dirty="0">
                          <a:effectLst/>
                          <a:highlight>
                            <a:srgbClr val="FFFF00"/>
                          </a:highlight>
                        </a:rPr>
                        <a:t>u(2)</a:t>
                      </a:r>
                      <a:endParaRPr lang="zh-CN" sz="900" b="1" dirty="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highlight>
                            <a:srgbClr val="FFFF00"/>
                          </a:highlight>
                        </a:rPr>
                        <a:t>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rPr>
                        <a:t>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rPr>
                        <a:t>	}</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a:effectLst/>
                        </a:rPr>
                        <a:t> </a:t>
                      </a:r>
                      <a:endParaRPr lang="zh-CN" sz="900">
                        <a:effectLst/>
                        <a:latin typeface="Times New Roman" panose="02020603050405020304" pitchFamily="18" charset="0"/>
                        <a:ea typeface="Malgun Gothic" panose="020B0503020000020004" pitchFamily="34" charset="-127"/>
                      </a:endParaRPr>
                    </a:p>
                  </a:txBody>
                  <a:tcPr marL="68580" marR="68580" marT="0" marB="0"/>
                </a:tc>
              </a:tr>
              <a:tr h="14566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rPr>
                        <a:t>}</a:t>
                      </a:r>
                      <a:endParaRPr lang="zh-CN" sz="9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900" dirty="0">
                          <a:effectLst/>
                        </a:rPr>
                        <a:t> </a:t>
                      </a:r>
                      <a:endParaRPr lang="zh-CN" sz="900" dirty="0">
                        <a:effectLst/>
                        <a:latin typeface="Times New Roman" panose="02020603050405020304" pitchFamily="18" charset="0"/>
                        <a:ea typeface="Malgun Gothic" panose="020B0503020000020004" pitchFamily="34" charset="-127"/>
                      </a:endParaRPr>
                    </a:p>
                  </a:txBody>
                  <a:tcPr marL="68580" marR="68580" marT="0" marB="0"/>
                </a:tc>
              </a:tr>
            </a:tbl>
          </a:graphicData>
        </a:graphic>
      </p:graphicFrame>
    </p:spTree>
    <p:extLst>
      <p:ext uri="{BB962C8B-B14F-4D97-AF65-F5344CB8AC3E}">
        <p14:creationId xmlns:p14="http://schemas.microsoft.com/office/powerpoint/2010/main" val="2301764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Results</a:t>
            </a:r>
            <a:endParaRPr lang="zh-CN" altLang="en-US" dirty="0"/>
          </a:p>
        </p:txBody>
      </p:sp>
      <p:sp>
        <p:nvSpPr>
          <p:cNvPr id="5" name="页脚占位符 4"/>
          <p:cNvSpPr>
            <a:spLocks noGrp="1"/>
          </p:cNvSpPr>
          <p:nvPr>
            <p:ph type="ftr" sz="quarter" idx="11"/>
          </p:nvPr>
        </p:nvSpPr>
        <p:spPr/>
        <p:txBody>
          <a:bodyPr/>
          <a:lstStyle/>
          <a:p>
            <a:r>
              <a:rPr lang="de-DE" altLang="ja-JP" dirty="0" smtClean="0"/>
              <a:t>Copyright 2020 FUJITSU LIMITED</a:t>
            </a:r>
            <a:endParaRPr lang="de-DE" altLang="ja-JP" dirty="0"/>
          </a:p>
        </p:txBody>
      </p:sp>
      <p:sp>
        <p:nvSpPr>
          <p:cNvPr id="14" name="灯片编号占位符 13"/>
          <p:cNvSpPr>
            <a:spLocks noGrp="1"/>
          </p:cNvSpPr>
          <p:nvPr>
            <p:ph type="sldNum" sz="quarter" idx="10"/>
          </p:nvPr>
        </p:nvSpPr>
        <p:spPr/>
        <p:txBody>
          <a:bodyPr/>
          <a:lstStyle/>
          <a:p>
            <a:fld id="{8935279A-1409-49A6-804A-D33611C65A7F}" type="slidenum">
              <a:rPr lang="de-DE" altLang="ja-JP" smtClean="0"/>
              <a:pPr/>
              <a:t>4</a:t>
            </a:fld>
            <a:endParaRPr lang="de-DE" altLang="ja-JP"/>
          </a:p>
        </p:txBody>
      </p:sp>
      <p:sp>
        <p:nvSpPr>
          <p:cNvPr id="9" name="内容占位符 2"/>
          <p:cNvSpPr txBox="1">
            <a:spLocks/>
          </p:cNvSpPr>
          <p:nvPr/>
        </p:nvSpPr>
        <p:spPr bwMode="gray">
          <a:xfrm>
            <a:off x="168275" y="869950"/>
            <a:ext cx="8786813" cy="55927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90513" indent="-290513" algn="l" defTabSz="457200" rtl="0" eaLnBrk="1" fontAlgn="base" hangingPunct="1">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1" fontAlgn="base" hangingPunct="1">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1" fontAlgn="base" hangingPunct="1">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1" fontAlgn="base" hangingPunct="1">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3"/>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3"/>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3"/>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3"/>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3"/>
              </a:buBlip>
              <a:defRPr kumimoji="1" sz="2000">
                <a:solidFill>
                  <a:srgbClr val="000000"/>
                </a:solidFill>
                <a:latin typeface="+mn-lt"/>
                <a:ea typeface="+mn-ea"/>
                <a:cs typeface="+mn-cs"/>
              </a:defRPr>
            </a:lvl9pPr>
          </a:lstStyle>
          <a:p>
            <a:r>
              <a:rPr lang="en-US" altLang="zh-CN" kern="0" dirty="0" smtClean="0"/>
              <a:t>Result over CE5 anchor</a:t>
            </a:r>
          </a:p>
          <a:p>
            <a:pPr lvl="1"/>
            <a:r>
              <a:rPr lang="en-US" altLang="zh-CN" kern="0" dirty="0" smtClean="0"/>
              <a:t>0.08 on AI</a:t>
            </a:r>
          </a:p>
          <a:p>
            <a:pPr lvl="1"/>
            <a:r>
              <a:rPr lang="en-US" altLang="zh-CN" kern="0" dirty="0" smtClean="0">
                <a:solidFill>
                  <a:schemeClr val="tx1"/>
                </a:solidFill>
              </a:rPr>
              <a:t>0.11 on RA</a:t>
            </a:r>
          </a:p>
          <a:p>
            <a:pPr lvl="1"/>
            <a:r>
              <a:rPr lang="en-US" altLang="zh-CN" kern="0" dirty="0" smtClean="0">
                <a:solidFill>
                  <a:schemeClr val="tx1"/>
                </a:solidFill>
              </a:rPr>
              <a:t>0.16 on LB</a:t>
            </a:r>
          </a:p>
          <a:p>
            <a:pPr lvl="1"/>
            <a:r>
              <a:rPr lang="en-US" altLang="zh-CN" kern="0" dirty="0" smtClean="0"/>
              <a:t>Encoding </a:t>
            </a:r>
            <a:r>
              <a:rPr lang="en-US" altLang="zh-CN" kern="0" dirty="0"/>
              <a:t>time is not </a:t>
            </a:r>
            <a:r>
              <a:rPr lang="en-US" altLang="zh-CN" kern="0" dirty="0" smtClean="0"/>
              <a:t>reliable</a:t>
            </a:r>
          </a:p>
        </p:txBody>
      </p:sp>
      <p:graphicFrame>
        <p:nvGraphicFramePr>
          <p:cNvPr id="10" name="内容占位符 55"/>
          <p:cNvGraphicFramePr>
            <a:graphicFrameLocks noGrp="1"/>
          </p:cNvGraphicFramePr>
          <p:nvPr>
            <p:ph idx="1"/>
            <p:extLst>
              <p:ext uri="{D42A27DB-BD31-4B8C-83A1-F6EECF244321}">
                <p14:modId xmlns:p14="http://schemas.microsoft.com/office/powerpoint/2010/main" val="3179807000"/>
              </p:ext>
            </p:extLst>
          </p:nvPr>
        </p:nvGraphicFramePr>
        <p:xfrm>
          <a:off x="4316506" y="876300"/>
          <a:ext cx="4520762" cy="5727846"/>
        </p:xfrm>
        <a:graphic>
          <a:graphicData uri="http://schemas.openxmlformats.org/drawingml/2006/table">
            <a:tbl>
              <a:tblPr/>
              <a:tblGrid>
                <a:gridCol w="931760"/>
                <a:gridCol w="598167"/>
                <a:gridCol w="598167"/>
                <a:gridCol w="598167"/>
                <a:gridCol w="598167"/>
                <a:gridCol w="598167"/>
                <a:gridCol w="598167"/>
              </a:tblGrid>
              <a:tr h="250800">
                <a:tc>
                  <a:txBody>
                    <a:bodyPr/>
                    <a:lstStyle/>
                    <a:p>
                      <a:pPr algn="ctr" fontAlgn="ctr"/>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dirty="0" smtClean="0">
                          <a:solidFill>
                            <a:srgbClr val="000000"/>
                          </a:solidFill>
                          <a:effectLst/>
                          <a:latin typeface="Arial" panose="020B0604020202020204" pitchFamily="34" charset="0"/>
                          <a:ea typeface="宋体" panose="02010600030101010101" pitchFamily="2" charset="-122"/>
                        </a:rPr>
                        <a:t>All </a:t>
                      </a:r>
                      <a:r>
                        <a:rPr lang="en-US" sz="900" b="1" i="0" u="none" strike="noStrike" dirty="0">
                          <a:solidFill>
                            <a:srgbClr val="000000"/>
                          </a:solidFill>
                          <a:effectLst/>
                          <a:latin typeface="Arial" panose="020B0604020202020204" pitchFamily="34" charset="0"/>
                          <a:ea typeface="宋体" panose="02010600030101010101" pitchFamily="2" charset="-122"/>
                        </a:rPr>
                        <a:t>Intra </a:t>
                      </a:r>
                      <a:r>
                        <a:rPr lang="en-US" sz="900" b="1" i="0" u="none" strike="noStrike" dirty="0" smtClean="0">
                          <a:solidFill>
                            <a:srgbClr val="000000"/>
                          </a:solidFill>
                          <a:effectLst/>
                          <a:latin typeface="Arial" panose="020B0604020202020204" pitchFamily="34" charset="0"/>
                          <a:ea typeface="宋体" panose="02010600030101010101" pitchFamily="2" charset="-122"/>
                        </a:rPr>
                        <a:t>Main10</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800" b="1"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00">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dirty="0" smtClean="0">
                          <a:solidFill>
                            <a:srgbClr val="000000"/>
                          </a:solidFill>
                          <a:effectLst/>
                          <a:latin typeface="Arial" panose="020B0604020202020204" pitchFamily="34" charset="0"/>
                          <a:ea typeface="宋体" panose="02010600030101010101" pitchFamily="2" charset="-122"/>
                        </a:rPr>
                        <a:t>Over </a:t>
                      </a:r>
                      <a:r>
                        <a:rPr lang="en-US" sz="900" b="1" i="0" u="none" strike="noStrike" dirty="0">
                          <a:solidFill>
                            <a:srgbClr val="000000"/>
                          </a:solidFill>
                          <a:effectLst/>
                          <a:latin typeface="Arial" panose="020B0604020202020204" pitchFamily="34" charset="0"/>
                          <a:ea typeface="宋体" panose="02010600030101010101" pitchFamily="2" charset="-122"/>
                        </a:rPr>
                        <a:t>CE5 </a:t>
                      </a:r>
                      <a:r>
                        <a:rPr lang="en-US" sz="900" b="1" i="0" u="none" strike="noStrike" dirty="0" smtClean="0">
                          <a:solidFill>
                            <a:srgbClr val="000000"/>
                          </a:solidFill>
                          <a:effectLst/>
                          <a:latin typeface="Arial" panose="020B0604020202020204" pitchFamily="34" charset="0"/>
                          <a:ea typeface="宋体" panose="02010600030101010101" pitchFamily="2" charset="-122"/>
                        </a:rPr>
                        <a:t>anchor</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552">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Y</a:t>
                      </a:r>
                    </a:p>
                  </a:txBody>
                  <a:tcPr marL="4955" marR="4955" marT="495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U</a:t>
                      </a:r>
                    </a:p>
                  </a:txBody>
                  <a:tcPr marL="4955" marR="4955" marT="49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t>
                      </a:r>
                    </a:p>
                  </a:txBody>
                  <a:tcPr marL="4955" marR="4955" marT="495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YUV</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EncT</a:t>
                      </a:r>
                    </a:p>
                  </a:txBody>
                  <a:tcPr marL="4955" marR="4955" marT="495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DecT</a:t>
                      </a: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A1</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dirty="0">
                          <a:solidFill>
                            <a:srgbClr val="000000"/>
                          </a:solidFill>
                          <a:effectLst/>
                          <a:latin typeface="Arial" panose="020B0604020202020204" pitchFamily="34" charset="0"/>
                          <a:ea typeface="宋体" panose="02010600030101010101" pitchFamily="2" charset="-122"/>
                        </a:rPr>
                        <a:t>-0.15%</a:t>
                      </a: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-0.36%</a:t>
                      </a:r>
                    </a:p>
                  </a:txBody>
                  <a:tcPr marL="4955" marR="4955" marT="495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92%</a:t>
                      </a:r>
                    </a:p>
                  </a:txBody>
                  <a:tcPr marL="4955" marR="4955" marT="495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102%</a:t>
                      </a: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A2</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-0.87%</a:t>
                      </a:r>
                    </a:p>
                  </a:txBody>
                  <a:tcPr marL="4955" marR="4955" marT="4955"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-1.17%</a:t>
                      </a:r>
                    </a:p>
                  </a:txBody>
                  <a:tcPr marL="4955" marR="4955" marT="495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-0.20%</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87%</a:t>
                      </a:r>
                    </a:p>
                  </a:txBody>
                  <a:tcPr marL="4955" marR="4955" marT="495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102%</a:t>
                      </a: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B</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-0.61%</a:t>
                      </a:r>
                    </a:p>
                  </a:txBody>
                  <a:tcPr marL="4955" marR="4955" marT="4955"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-0.37%</a:t>
                      </a:r>
                    </a:p>
                  </a:txBody>
                  <a:tcPr marL="4955" marR="4955" marT="495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-0.09%</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90%</a:t>
                      </a:r>
                    </a:p>
                  </a:txBody>
                  <a:tcPr marL="4955" marR="4955" marT="495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102%</a:t>
                      </a: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C</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4955" marR="4955" marT="495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-0.16%</a:t>
                      </a:r>
                    </a:p>
                  </a:txBody>
                  <a:tcPr marL="4955" marR="4955" marT="4955"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-0.20%</a:t>
                      </a:r>
                    </a:p>
                  </a:txBody>
                  <a:tcPr marL="4955" marR="4955" marT="495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95%</a:t>
                      </a:r>
                    </a:p>
                  </a:txBody>
                  <a:tcPr marL="4955" marR="4955" marT="495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E</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4955" marR="4955" marT="495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-0.14%</a:t>
                      </a:r>
                    </a:p>
                  </a:txBody>
                  <a:tcPr marL="4955" marR="4955" marT="49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-0.20%</a:t>
                      </a:r>
                    </a:p>
                  </a:txBody>
                  <a:tcPr marL="4955" marR="4955" marT="495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88%</a:t>
                      </a:r>
                    </a:p>
                  </a:txBody>
                  <a:tcPr marL="4955" marR="4955" marT="495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5552">
                <a:tc>
                  <a:txBody>
                    <a:bodyPr/>
                    <a:lstStyle/>
                    <a:p>
                      <a:pPr algn="ctr" fontAlgn="ctr"/>
                      <a:r>
                        <a:rPr lang="en-US" sz="900" b="1" i="0" u="none" strike="noStrike">
                          <a:solidFill>
                            <a:srgbClr val="000000"/>
                          </a:solidFill>
                          <a:effectLst/>
                          <a:latin typeface="Arial" panose="020B0604020202020204" pitchFamily="34" charset="0"/>
                          <a:ea typeface="宋体" panose="02010600030101010101" pitchFamily="2" charset="-122"/>
                        </a:rPr>
                        <a:t>Overall </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-0.40%</a:t>
                      </a: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-0.44%</a:t>
                      </a:r>
                    </a:p>
                  </a:txBody>
                  <a:tcPr marL="4955" marR="4955" marT="495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-0.08%</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91%</a:t>
                      </a:r>
                    </a:p>
                  </a:txBody>
                  <a:tcPr marL="4955" marR="4955" marT="495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102%</a:t>
                      </a: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D</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4955" marR="4955" marT="495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-0.07%</a:t>
                      </a: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-0.07%</a:t>
                      </a:r>
                    </a:p>
                  </a:txBody>
                  <a:tcPr marL="4955" marR="4955" marT="495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81%</a:t>
                      </a:r>
                    </a:p>
                  </a:txBody>
                  <a:tcPr marL="4955" marR="4955" marT="495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98%</a:t>
                      </a: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F</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4955" marR="4955" marT="495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-0.45%</a:t>
                      </a:r>
                    </a:p>
                  </a:txBody>
                  <a:tcPr marL="4955" marR="4955" marT="49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-0.35%</a:t>
                      </a:r>
                    </a:p>
                  </a:txBody>
                  <a:tcPr marL="4955" marR="4955" marT="495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90%</a:t>
                      </a:r>
                    </a:p>
                  </a:txBody>
                  <a:tcPr marL="4955" marR="4955" marT="495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5552">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838">
                <a:tc>
                  <a:txBody>
                    <a:bodyPr/>
                    <a:lstStyle/>
                    <a:p>
                      <a:pPr algn="ctr" fontAlgn="ctr"/>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dirty="0" smtClean="0">
                          <a:solidFill>
                            <a:srgbClr val="000000"/>
                          </a:solidFill>
                          <a:effectLst/>
                          <a:latin typeface="Arial" panose="020B0604020202020204" pitchFamily="34" charset="0"/>
                          <a:ea typeface="宋体" panose="02010600030101010101" pitchFamily="2" charset="-122"/>
                        </a:rPr>
                        <a:t>Random </a:t>
                      </a:r>
                      <a:r>
                        <a:rPr lang="en-US" sz="900" b="1" i="0" u="none" strike="noStrike" dirty="0">
                          <a:solidFill>
                            <a:srgbClr val="000000"/>
                          </a:solidFill>
                          <a:effectLst/>
                          <a:latin typeface="Arial" panose="020B0604020202020204" pitchFamily="34" charset="0"/>
                          <a:ea typeface="宋体" panose="02010600030101010101" pitchFamily="2" charset="-122"/>
                        </a:rPr>
                        <a:t>access </a:t>
                      </a:r>
                      <a:r>
                        <a:rPr lang="en-US" sz="900" b="1" i="0" u="none" strike="noStrike" dirty="0" smtClean="0">
                          <a:solidFill>
                            <a:srgbClr val="000000"/>
                          </a:solidFill>
                          <a:effectLst/>
                          <a:latin typeface="Arial" panose="020B0604020202020204" pitchFamily="34" charset="0"/>
                          <a:ea typeface="宋体" panose="02010600030101010101" pitchFamily="2" charset="-122"/>
                        </a:rPr>
                        <a:t>Main10</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000" b="0" i="0" u="none" strike="noStrike">
                        <a:solidFill>
                          <a:srgbClr val="000000"/>
                        </a:solidFill>
                        <a:effectLst/>
                        <a:latin typeface="宋体" panose="02010600030101010101" pitchFamily="2" charset="-122"/>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800" b="1"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00">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dirty="0" smtClean="0">
                          <a:solidFill>
                            <a:srgbClr val="000000"/>
                          </a:solidFill>
                          <a:effectLst/>
                          <a:latin typeface="Arial" panose="020B0604020202020204" pitchFamily="34" charset="0"/>
                          <a:ea typeface="宋体" panose="02010600030101010101" pitchFamily="2" charset="-122"/>
                        </a:rPr>
                        <a:t>Over </a:t>
                      </a:r>
                      <a:r>
                        <a:rPr lang="en-US" sz="900" b="1" i="0" u="none" strike="noStrike" dirty="0">
                          <a:solidFill>
                            <a:srgbClr val="000000"/>
                          </a:solidFill>
                          <a:effectLst/>
                          <a:latin typeface="Arial" panose="020B0604020202020204" pitchFamily="34" charset="0"/>
                          <a:ea typeface="宋体" panose="02010600030101010101" pitchFamily="2" charset="-122"/>
                        </a:rPr>
                        <a:t>CE5 </a:t>
                      </a:r>
                      <a:r>
                        <a:rPr lang="en-US" sz="900" b="1" i="0" u="none" strike="noStrike" dirty="0" smtClean="0">
                          <a:solidFill>
                            <a:srgbClr val="000000"/>
                          </a:solidFill>
                          <a:effectLst/>
                          <a:latin typeface="Arial" panose="020B0604020202020204" pitchFamily="34" charset="0"/>
                          <a:ea typeface="宋体" panose="02010600030101010101" pitchFamily="2" charset="-122"/>
                        </a:rPr>
                        <a:t>anchor</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552">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Y</a:t>
                      </a:r>
                    </a:p>
                  </a:txBody>
                  <a:tcPr marL="4955" marR="4955" marT="495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U</a:t>
                      </a:r>
                    </a:p>
                  </a:txBody>
                  <a:tcPr marL="4955" marR="4955" marT="49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t>
                      </a:r>
                    </a:p>
                  </a:txBody>
                  <a:tcPr marL="4955" marR="4955" marT="495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YUV</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EncT</a:t>
                      </a:r>
                    </a:p>
                  </a:txBody>
                  <a:tcPr marL="4955" marR="4955" marT="495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DecT</a:t>
                      </a: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A1</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4955" marR="4955" marT="495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-0.31%</a:t>
                      </a: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-0.59%</a:t>
                      </a:r>
                    </a:p>
                  </a:txBody>
                  <a:tcPr marL="4955" marR="4955" marT="495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-0.07%</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102%</a:t>
                      </a:r>
                    </a:p>
                  </a:txBody>
                  <a:tcPr marL="4955" marR="4955" marT="495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A2</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-0.71%</a:t>
                      </a:r>
                    </a:p>
                  </a:txBody>
                  <a:tcPr marL="4955" marR="4955" marT="4955"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-0.53%</a:t>
                      </a:r>
                    </a:p>
                  </a:txBody>
                  <a:tcPr marL="4955" marR="4955" marT="495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-0.11%</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B</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-0.84%</a:t>
                      </a:r>
                    </a:p>
                  </a:txBody>
                  <a:tcPr marL="4955" marR="4955" marT="4955"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-0.86%</a:t>
                      </a:r>
                    </a:p>
                  </a:txBody>
                  <a:tcPr marL="4955" marR="4955" marT="495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-0.16%</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115%</a:t>
                      </a:r>
                    </a:p>
                  </a:txBody>
                  <a:tcPr marL="4955" marR="4955" marT="495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C</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-0.35%</a:t>
                      </a:r>
                    </a:p>
                  </a:txBody>
                  <a:tcPr marL="4955" marR="4955" marT="4955"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-0.17%</a:t>
                      </a:r>
                    </a:p>
                  </a:txBody>
                  <a:tcPr marL="4955" marR="4955" marT="495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99%</a:t>
                      </a:r>
                    </a:p>
                  </a:txBody>
                  <a:tcPr marL="4955" marR="4955" marT="495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102%</a:t>
                      </a: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E</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5552">
                <a:tc>
                  <a:txBody>
                    <a:bodyPr/>
                    <a:lstStyle/>
                    <a:p>
                      <a:pPr algn="ctr" fontAlgn="ctr"/>
                      <a:r>
                        <a:rPr lang="en-US" sz="900" b="1" i="0" u="none" strike="noStrike">
                          <a:solidFill>
                            <a:srgbClr val="000000"/>
                          </a:solidFill>
                          <a:effectLst/>
                          <a:latin typeface="Arial" panose="020B0604020202020204" pitchFamily="34" charset="0"/>
                          <a:ea typeface="宋体" panose="02010600030101010101" pitchFamily="2" charset="-122"/>
                        </a:rPr>
                        <a:t>Overall</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-0.58%</a:t>
                      </a: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-0.56%</a:t>
                      </a:r>
                    </a:p>
                  </a:txBody>
                  <a:tcPr marL="4955" marR="4955" marT="495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-0.11%</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105%</a:t>
                      </a:r>
                    </a:p>
                  </a:txBody>
                  <a:tcPr marL="4955" marR="4955" marT="495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D</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4955" marR="4955" marT="495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4955" marR="4955" marT="495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112%</a:t>
                      </a:r>
                    </a:p>
                  </a:txBody>
                  <a:tcPr marL="4955" marR="4955" marT="495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F</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-0.62%</a:t>
                      </a:r>
                    </a:p>
                  </a:txBody>
                  <a:tcPr marL="4955" marR="4955" marT="49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-0.52%</a:t>
                      </a:r>
                    </a:p>
                  </a:txBody>
                  <a:tcPr marL="4955" marR="4955" marT="495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-0.11%</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112%</a:t>
                      </a:r>
                    </a:p>
                  </a:txBody>
                  <a:tcPr marL="4955" marR="4955" marT="495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5552">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00">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dirty="0" smtClean="0">
                          <a:solidFill>
                            <a:srgbClr val="000000"/>
                          </a:solidFill>
                          <a:effectLst/>
                          <a:latin typeface="Arial" panose="020B0604020202020204" pitchFamily="34" charset="0"/>
                          <a:ea typeface="宋体" panose="02010600030101010101" pitchFamily="2" charset="-122"/>
                        </a:rPr>
                        <a:t>Low </a:t>
                      </a:r>
                      <a:r>
                        <a:rPr lang="en-US" sz="900" b="1" i="0" u="none" strike="noStrike" dirty="0">
                          <a:solidFill>
                            <a:srgbClr val="000000"/>
                          </a:solidFill>
                          <a:effectLst/>
                          <a:latin typeface="Arial" panose="020B0604020202020204" pitchFamily="34" charset="0"/>
                          <a:ea typeface="宋体" panose="02010600030101010101" pitchFamily="2" charset="-122"/>
                        </a:rPr>
                        <a:t>delay B </a:t>
                      </a:r>
                      <a:r>
                        <a:rPr lang="en-US" sz="900" b="1" i="0" u="none" strike="noStrike" dirty="0" smtClean="0">
                          <a:solidFill>
                            <a:srgbClr val="000000"/>
                          </a:solidFill>
                          <a:effectLst/>
                          <a:latin typeface="Arial" panose="020B0604020202020204" pitchFamily="34" charset="0"/>
                          <a:ea typeface="宋体" panose="02010600030101010101" pitchFamily="2" charset="-122"/>
                        </a:rPr>
                        <a:t>Main10</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00">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dirty="0" smtClean="0">
                          <a:solidFill>
                            <a:srgbClr val="000000"/>
                          </a:solidFill>
                          <a:effectLst/>
                          <a:latin typeface="Arial" panose="020B0604020202020204" pitchFamily="34" charset="0"/>
                          <a:ea typeface="宋体" panose="02010600030101010101" pitchFamily="2" charset="-122"/>
                        </a:rPr>
                        <a:t>Over </a:t>
                      </a:r>
                      <a:r>
                        <a:rPr lang="en-US" sz="900" b="1" i="0" u="none" strike="noStrike" dirty="0">
                          <a:solidFill>
                            <a:srgbClr val="000000"/>
                          </a:solidFill>
                          <a:effectLst/>
                          <a:latin typeface="Arial" panose="020B0604020202020204" pitchFamily="34" charset="0"/>
                          <a:ea typeface="宋体" panose="02010600030101010101" pitchFamily="2" charset="-122"/>
                        </a:rPr>
                        <a:t>CE5 </a:t>
                      </a:r>
                      <a:r>
                        <a:rPr lang="en-US" sz="900" b="1" i="0" u="none" strike="noStrike" dirty="0" smtClean="0">
                          <a:solidFill>
                            <a:srgbClr val="000000"/>
                          </a:solidFill>
                          <a:effectLst/>
                          <a:latin typeface="Arial" panose="020B0604020202020204" pitchFamily="34" charset="0"/>
                          <a:ea typeface="宋体" panose="02010600030101010101" pitchFamily="2" charset="-122"/>
                        </a:rPr>
                        <a:t>anchor</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800" b="1" i="0" u="none" strike="noStrike" dirty="0">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552">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Y</a:t>
                      </a:r>
                    </a:p>
                  </a:txBody>
                  <a:tcPr marL="4955" marR="4955" marT="495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U</a:t>
                      </a:r>
                    </a:p>
                  </a:txBody>
                  <a:tcPr marL="4955" marR="4955" marT="49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t>
                      </a:r>
                    </a:p>
                  </a:txBody>
                  <a:tcPr marL="4955" marR="4955" marT="495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YUV</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EncT</a:t>
                      </a:r>
                    </a:p>
                  </a:txBody>
                  <a:tcPr marL="4955" marR="4955" marT="495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DecT</a:t>
                      </a: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A1</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A2</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a:noFill/>
                    </a:lnL>
                    <a:lnR>
                      <a:noFill/>
                    </a:lnR>
                    <a:lnT>
                      <a:noFill/>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B</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4955" marR="4955" marT="495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-1.46%</a:t>
                      </a:r>
                    </a:p>
                  </a:txBody>
                  <a:tcPr marL="4955" marR="4955" marT="4955"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-1.07%</a:t>
                      </a:r>
                    </a:p>
                  </a:txBody>
                  <a:tcPr marL="4955" marR="4955" marT="495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-0.23%</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C</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-0.07%</a:t>
                      </a:r>
                    </a:p>
                  </a:txBody>
                  <a:tcPr marL="4955" marR="4955" marT="495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-0.28%</a:t>
                      </a:r>
                    </a:p>
                  </a:txBody>
                  <a:tcPr marL="4955" marR="4955" marT="4955"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-0.25%</a:t>
                      </a:r>
                    </a:p>
                  </a:txBody>
                  <a:tcPr marL="4955" marR="4955" marT="495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-0.11%</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111%</a:t>
                      </a:r>
                    </a:p>
                  </a:txBody>
                  <a:tcPr marL="4955" marR="4955" marT="495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a:noFill/>
                    </a:lnL>
                    <a:lnR w="12700" cap="flat" cmpd="sng" algn="ctr">
                      <a:solidFill>
                        <a:srgbClr val="000000"/>
                      </a:solidFill>
                      <a:prstDash val="solid"/>
                      <a:round/>
                      <a:headEnd type="none" w="med" len="med"/>
                      <a:tailEnd type="none" w="med" len="med"/>
                    </a:lnR>
                    <a:lnT>
                      <a:noFill/>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E</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4955" marR="4955" marT="495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-0.68%</a:t>
                      </a:r>
                    </a:p>
                  </a:txBody>
                  <a:tcPr marL="4955" marR="4955" marT="49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-0.47%</a:t>
                      </a:r>
                    </a:p>
                  </a:txBody>
                  <a:tcPr marL="4955" marR="4955" marT="495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-0.11%</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5552">
                <a:tc>
                  <a:txBody>
                    <a:bodyPr/>
                    <a:lstStyle/>
                    <a:p>
                      <a:pPr algn="ctr" fontAlgn="ctr"/>
                      <a:r>
                        <a:rPr lang="en-US" sz="900" b="1" i="0" u="none" strike="noStrike">
                          <a:solidFill>
                            <a:srgbClr val="000000"/>
                          </a:solidFill>
                          <a:effectLst/>
                          <a:latin typeface="Arial" panose="020B0604020202020204" pitchFamily="34" charset="0"/>
                          <a:ea typeface="宋体" panose="02010600030101010101" pitchFamily="2" charset="-122"/>
                        </a:rPr>
                        <a:t>Overall</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4955" marR="4955" marT="495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-0.87%</a:t>
                      </a:r>
                    </a:p>
                  </a:txBody>
                  <a:tcPr marL="4955" marR="4955" marT="49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-0.65%</a:t>
                      </a:r>
                    </a:p>
                  </a:txBody>
                  <a:tcPr marL="4955" marR="4955" marT="495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-0.16%</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104%</a:t>
                      </a:r>
                    </a:p>
                  </a:txBody>
                  <a:tcPr marL="4955" marR="4955" marT="495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D</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#VALUE!</a:t>
                      </a:r>
                    </a:p>
                  </a:txBody>
                  <a:tcPr marL="4955" marR="4955" marT="495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#VALUE!</a:t>
                      </a:r>
                    </a:p>
                  </a:txBody>
                  <a:tcPr marL="4955" marR="4955" marT="49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#VALUE!</a:t>
                      </a:r>
                    </a:p>
                  </a:txBody>
                  <a:tcPr marL="4955" marR="4955" marT="495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#VALUE!</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#DIV/0!</a:t>
                      </a:r>
                    </a:p>
                  </a:txBody>
                  <a:tcPr marL="4955" marR="4955" marT="495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#DIV/0!</a:t>
                      </a:r>
                    </a:p>
                  </a:txBody>
                  <a:tcPr marL="4955" marR="4955" marT="495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5552">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F</a:t>
                      </a:r>
                    </a:p>
                  </a:txBody>
                  <a:tcPr marL="4955" marR="4955" marT="49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#VALUE!</a:t>
                      </a:r>
                    </a:p>
                  </a:txBody>
                  <a:tcPr marL="4955" marR="4955" marT="495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#VALUE!</a:t>
                      </a:r>
                    </a:p>
                  </a:txBody>
                  <a:tcPr marL="4955" marR="4955" marT="49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#VALUE!</a:t>
                      </a:r>
                    </a:p>
                  </a:txBody>
                  <a:tcPr marL="4955" marR="4955" marT="495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#VALUE!</a:t>
                      </a:r>
                    </a:p>
                  </a:txBody>
                  <a:tcPr marL="4955" marR="4955" marT="49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#DIV/0!</a:t>
                      </a:r>
                    </a:p>
                  </a:txBody>
                  <a:tcPr marL="4955" marR="4955" marT="495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宋体" panose="02010600030101010101" pitchFamily="2" charset="-122"/>
                        </a:rPr>
                        <a:t>#DIV/0!</a:t>
                      </a:r>
                    </a:p>
                  </a:txBody>
                  <a:tcPr marL="4955" marR="4955" marT="495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223738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Conclusion</a:t>
            </a:r>
            <a:endParaRPr lang="zh-CN" altLang="en-US" dirty="0"/>
          </a:p>
        </p:txBody>
      </p:sp>
      <p:sp>
        <p:nvSpPr>
          <p:cNvPr id="3" name="内容占位符 2"/>
          <p:cNvSpPr>
            <a:spLocks noGrp="1"/>
          </p:cNvSpPr>
          <p:nvPr>
            <p:ph idx="1"/>
          </p:nvPr>
        </p:nvSpPr>
        <p:spPr/>
        <p:txBody>
          <a:bodyPr/>
          <a:lstStyle/>
          <a:p>
            <a:r>
              <a:rPr lang="en-US" altLang="zh-CN" dirty="0"/>
              <a:t>Non-Linear Cross Component Adaptive Loop </a:t>
            </a:r>
            <a:r>
              <a:rPr lang="en-US" altLang="zh-CN" dirty="0" smtClean="0"/>
              <a:t>Filter</a:t>
            </a:r>
          </a:p>
          <a:p>
            <a:pPr lvl="1"/>
            <a:r>
              <a:rPr lang="en-US" altLang="zh-CN" dirty="0" smtClean="0"/>
              <a:t>Using a </a:t>
            </a:r>
            <a:r>
              <a:rPr lang="en-US" altLang="zh-CN" dirty="0"/>
              <a:t>simple clipping function to reduce the impact of neighbor sample </a:t>
            </a:r>
            <a:r>
              <a:rPr lang="en-US" altLang="zh-CN" dirty="0" smtClean="0"/>
              <a:t>values</a:t>
            </a:r>
            <a:endParaRPr lang="en-CA" altLang="zh-CN" dirty="0"/>
          </a:p>
          <a:p>
            <a:pPr lvl="1"/>
            <a:r>
              <a:rPr lang="en-US" altLang="zh-TW" dirty="0" smtClean="0"/>
              <a:t>Coding </a:t>
            </a:r>
            <a:r>
              <a:rPr lang="en-US" altLang="zh-TW" dirty="0"/>
              <a:t>gain of </a:t>
            </a:r>
            <a:r>
              <a:rPr lang="en-US" altLang="zh-TW" dirty="0" smtClean="0"/>
              <a:t>0.08</a:t>
            </a:r>
            <a:r>
              <a:rPr lang="en-US" altLang="zh-TW" dirty="0"/>
              <a:t>%, 0.11%, and 0.16% </a:t>
            </a:r>
            <a:r>
              <a:rPr lang="en-US" altLang="zh-TW" dirty="0" smtClean="0"/>
              <a:t>for AI, RA and LDB </a:t>
            </a:r>
            <a:r>
              <a:rPr lang="en-CA" altLang="zh-CN" dirty="0"/>
              <a:t>using </a:t>
            </a:r>
            <a:r>
              <a:rPr lang="en-CA" altLang="zh-CN" dirty="0" smtClean="0"/>
              <a:t>AHG13 </a:t>
            </a:r>
            <a:r>
              <a:rPr lang="en-CA" altLang="zh-CN" dirty="0"/>
              <a:t>YUV </a:t>
            </a:r>
            <a:r>
              <a:rPr lang="en-CA" altLang="zh-CN" dirty="0" smtClean="0"/>
              <a:t>metric</a:t>
            </a:r>
          </a:p>
          <a:p>
            <a:r>
              <a:rPr lang="en-CA" altLang="zh-CN" dirty="0" smtClean="0"/>
              <a:t>Suggest adopt </a:t>
            </a:r>
            <a:r>
              <a:rPr lang="en-CA" altLang="zh-CN" dirty="0"/>
              <a:t>this contribution </a:t>
            </a:r>
            <a:r>
              <a:rPr lang="en-US" altLang="zh-CN" dirty="0"/>
              <a:t>for </a:t>
            </a:r>
            <a:r>
              <a:rPr lang="en-CA" altLang="zh-CN" dirty="0" smtClean="0"/>
              <a:t>CCALF</a:t>
            </a:r>
            <a:endParaRPr lang="en-CA" altLang="zh-TW" dirty="0"/>
          </a:p>
          <a:p>
            <a:r>
              <a:rPr lang="en-US" altLang="zh-TW" dirty="0" smtClean="0"/>
              <a:t>Thanks </a:t>
            </a:r>
            <a:r>
              <a:rPr lang="en-US" altLang="zh-TW" dirty="0"/>
              <a:t>for </a:t>
            </a:r>
            <a:r>
              <a:rPr lang="en-US" altLang="zh-TW" smtClean="0"/>
              <a:t>S</a:t>
            </a:r>
            <a:r>
              <a:rPr lang="en-US" altLang="zh-CN" smtClean="0"/>
              <a:t>harp</a:t>
            </a:r>
            <a:r>
              <a:rPr lang="en-US" altLang="zh-TW" smtClean="0"/>
              <a:t>’s </a:t>
            </a:r>
            <a:r>
              <a:rPr lang="en-US" altLang="zh-TW" smtClean="0"/>
              <a:t>cross-checking</a:t>
            </a:r>
            <a:endParaRPr lang="en-CA" altLang="zh-TW" dirty="0"/>
          </a:p>
        </p:txBody>
      </p:sp>
      <p:sp>
        <p:nvSpPr>
          <p:cNvPr id="5" name="页脚占位符 4"/>
          <p:cNvSpPr>
            <a:spLocks noGrp="1"/>
          </p:cNvSpPr>
          <p:nvPr>
            <p:ph type="ftr" sz="quarter" idx="11"/>
          </p:nvPr>
        </p:nvSpPr>
        <p:spPr/>
        <p:txBody>
          <a:bodyPr/>
          <a:lstStyle/>
          <a:p>
            <a:r>
              <a:rPr lang="de-DE" altLang="ja-JP" dirty="0" smtClean="0"/>
              <a:t>Copyright 2020 FUJITSU LIMITED</a:t>
            </a:r>
            <a:endParaRPr lang="de-DE" altLang="ja-JP" dirty="0"/>
          </a:p>
        </p:txBody>
      </p:sp>
      <p:sp>
        <p:nvSpPr>
          <p:cNvPr id="12" name="灯片编号占位符 11"/>
          <p:cNvSpPr>
            <a:spLocks noGrp="1"/>
          </p:cNvSpPr>
          <p:nvPr>
            <p:ph type="sldNum" sz="quarter" idx="10"/>
          </p:nvPr>
        </p:nvSpPr>
        <p:spPr/>
        <p:txBody>
          <a:bodyPr/>
          <a:lstStyle/>
          <a:p>
            <a:fld id="{8935279A-1409-49A6-804A-D33611C65A7F}" type="slidenum">
              <a:rPr lang="de-DE" altLang="ja-JP" smtClean="0"/>
              <a:pPr/>
              <a:t>5</a:t>
            </a:fld>
            <a:endParaRPr lang="de-DE" altLang="ja-JP"/>
          </a:p>
        </p:txBody>
      </p:sp>
    </p:spTree>
    <p:extLst>
      <p:ext uri="{BB962C8B-B14F-4D97-AF65-F5344CB8AC3E}">
        <p14:creationId xmlns:p14="http://schemas.microsoft.com/office/powerpoint/2010/main" val="3711539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9220" name="Group 4" descr="Message Lockup"/>
          <p:cNvGrpSpPr>
            <a:grpSpLocks/>
          </p:cNvGrpSpPr>
          <p:nvPr/>
        </p:nvGrpSpPr>
        <p:grpSpPr bwMode="auto">
          <a:xfrm>
            <a:off x="0" y="0"/>
            <a:ext cx="9144000" cy="6858000"/>
            <a:chOff x="0" y="0"/>
            <a:chExt cx="5760" cy="4320"/>
          </a:xfrm>
        </p:grpSpPr>
        <p:sp>
          <p:nvSpPr>
            <p:cNvPr id="649221" name="Rectangle 5"/>
            <p:cNvSpPr>
              <a:spLocks noChangeArrowheads="1"/>
            </p:cNvSpPr>
            <p:nvPr/>
          </p:nvSpPr>
          <p:spPr bwMode="gray">
            <a:xfrm>
              <a:off x="0" y="0"/>
              <a:ext cx="5760" cy="4320"/>
            </a:xfrm>
            <a:prstGeom prst="rect">
              <a:avLst/>
            </a:prstGeom>
            <a:solidFill>
              <a:srgbClr val="FFFFFF"/>
            </a:solidFill>
            <a:ln w="9525" algn="ctr">
              <a:noFill/>
              <a:miter lim="800000"/>
              <a:headEnd/>
              <a:tailEnd/>
            </a:ln>
            <a:effectLst/>
          </p:spPr>
          <p:txBody>
            <a:bodyPr wrap="none" anchor="ctr"/>
            <a:lstStyle/>
            <a:p>
              <a:endParaRPr lang="zh-CN" altLang="en-US"/>
            </a:p>
          </p:txBody>
        </p:sp>
        <p:grpSp>
          <p:nvGrpSpPr>
            <p:cNvPr id="649222" name="Group 6"/>
            <p:cNvGrpSpPr>
              <a:grpSpLocks noChangeAspect="1"/>
            </p:cNvGrpSpPr>
            <p:nvPr/>
          </p:nvGrpSpPr>
          <p:grpSpPr bwMode="auto">
            <a:xfrm>
              <a:off x="0" y="0"/>
              <a:ext cx="5760" cy="4320"/>
              <a:chOff x="0" y="0"/>
              <a:chExt cx="5760" cy="4320"/>
            </a:xfrm>
          </p:grpSpPr>
          <p:sp>
            <p:nvSpPr>
              <p:cNvPr id="649223" name="AutoShape 7"/>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zh-CN" altLang="en-US"/>
              </a:p>
            </p:txBody>
          </p:sp>
          <p:sp>
            <p:nvSpPr>
              <p:cNvPr id="649224" name="Freeform 8"/>
              <p:cNvSpPr>
                <a:spLocks/>
              </p:cNvSpPr>
              <p:nvPr/>
            </p:nvSpPr>
            <p:spPr bwMode="gray">
              <a:xfrm>
                <a:off x="1217" y="2598"/>
                <a:ext cx="97" cy="159"/>
              </a:xfrm>
              <a:custGeom>
                <a:avLst/>
                <a:gdLst/>
                <a:ahLst/>
                <a:cxnLst>
                  <a:cxn ang="0">
                    <a:pos x="0" y="764"/>
                  </a:cxn>
                  <a:cxn ang="0">
                    <a:pos x="0" y="672"/>
                  </a:cxn>
                  <a:cxn ang="0">
                    <a:pos x="186" y="715"/>
                  </a:cxn>
                  <a:cxn ang="0">
                    <a:pos x="371" y="593"/>
                  </a:cxn>
                  <a:cxn ang="0">
                    <a:pos x="339" y="515"/>
                  </a:cxn>
                  <a:cxn ang="0">
                    <a:pos x="284" y="472"/>
                  </a:cxn>
                  <a:cxn ang="0">
                    <a:pos x="212" y="436"/>
                  </a:cxn>
                  <a:cxn ang="0">
                    <a:pos x="65" y="337"/>
                  </a:cxn>
                  <a:cxn ang="0">
                    <a:pos x="13" y="199"/>
                  </a:cxn>
                  <a:cxn ang="0">
                    <a:pos x="94" y="43"/>
                  </a:cxn>
                  <a:cxn ang="0">
                    <a:pos x="269" y="0"/>
                  </a:cxn>
                  <a:cxn ang="0">
                    <a:pos x="430" y="26"/>
                  </a:cxn>
                  <a:cxn ang="0">
                    <a:pos x="430" y="111"/>
                  </a:cxn>
                  <a:cxn ang="0">
                    <a:pos x="274" y="78"/>
                  </a:cxn>
                  <a:cxn ang="0">
                    <a:pos x="169" y="103"/>
                  </a:cxn>
                  <a:cxn ang="0">
                    <a:pos x="126" y="186"/>
                  </a:cxn>
                  <a:cxn ang="0">
                    <a:pos x="156" y="264"/>
                  </a:cxn>
                  <a:cxn ang="0">
                    <a:pos x="286" y="345"/>
                  </a:cxn>
                  <a:cxn ang="0">
                    <a:pos x="391" y="406"/>
                  </a:cxn>
                  <a:cxn ang="0">
                    <a:pos x="464" y="486"/>
                  </a:cxn>
                  <a:cxn ang="0">
                    <a:pos x="484" y="581"/>
                  </a:cxn>
                  <a:cxn ang="0">
                    <a:pos x="193" y="795"/>
                  </a:cxn>
                  <a:cxn ang="0">
                    <a:pos x="0" y="764"/>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zh-CN" altLang="en-US"/>
              </a:p>
            </p:txBody>
          </p:sp>
          <p:sp>
            <p:nvSpPr>
              <p:cNvPr id="649225" name="Freeform 9"/>
              <p:cNvSpPr>
                <a:spLocks/>
              </p:cNvSpPr>
              <p:nvPr/>
            </p:nvSpPr>
            <p:spPr bwMode="gray">
              <a:xfrm>
                <a:off x="1349" y="2526"/>
                <a:ext cx="115"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7"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26" name="Freeform 10"/>
              <p:cNvSpPr>
                <a:spLocks noEditPoints="1"/>
              </p:cNvSpPr>
              <p:nvPr/>
            </p:nvSpPr>
            <p:spPr bwMode="gray">
              <a:xfrm>
                <a:off x="1499" y="2598"/>
                <a:ext cx="117" cy="159"/>
              </a:xfrm>
              <a:custGeom>
                <a:avLst/>
                <a:gdLst/>
                <a:ahLst/>
                <a:cxnLst>
                  <a:cxn ang="0">
                    <a:pos x="456" y="298"/>
                  </a:cxn>
                  <a:cxn ang="0">
                    <a:pos x="456" y="259"/>
                  </a:cxn>
                  <a:cxn ang="0">
                    <a:pos x="432" y="144"/>
                  </a:cxn>
                  <a:cxn ang="0">
                    <a:pos x="283" y="81"/>
                  </a:cxn>
                  <a:cxn ang="0">
                    <a:pos x="73" y="123"/>
                  </a:cxn>
                  <a:cxn ang="0">
                    <a:pos x="73" y="33"/>
                  </a:cxn>
                  <a:cxn ang="0">
                    <a:pos x="296" y="0"/>
                  </a:cxn>
                  <a:cxn ang="0">
                    <a:pos x="539" y="80"/>
                  </a:cxn>
                  <a:cxn ang="0">
                    <a:pos x="582" y="209"/>
                  </a:cxn>
                  <a:cxn ang="0">
                    <a:pos x="585" y="303"/>
                  </a:cxn>
                  <a:cxn ang="0">
                    <a:pos x="585" y="760"/>
                  </a:cxn>
                  <a:cxn ang="0">
                    <a:pos x="305" y="795"/>
                  </a:cxn>
                  <a:cxn ang="0">
                    <a:pos x="86" y="752"/>
                  </a:cxn>
                  <a:cxn ang="0">
                    <a:pos x="0" y="583"/>
                  </a:cxn>
                  <a:cxn ang="0">
                    <a:pos x="99" y="380"/>
                  </a:cxn>
                  <a:cxn ang="0">
                    <a:pos x="350" y="310"/>
                  </a:cxn>
                  <a:cxn ang="0">
                    <a:pos x="456" y="298"/>
                  </a:cxn>
                  <a:cxn ang="0">
                    <a:pos x="456" y="372"/>
                  </a:cxn>
                  <a:cxn ang="0">
                    <a:pos x="278" y="399"/>
                  </a:cxn>
                  <a:cxn ang="0">
                    <a:pos x="132" y="570"/>
                  </a:cxn>
                  <a:cxn ang="0">
                    <a:pos x="175" y="679"/>
                  </a:cxn>
                  <a:cxn ang="0">
                    <a:pos x="325" y="718"/>
                  </a:cxn>
                  <a:cxn ang="0">
                    <a:pos x="456" y="700"/>
                  </a:cxn>
                  <a:cxn ang="0">
                    <a:pos x="456" y="372"/>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zh-CN" altLang="en-US"/>
              </a:p>
            </p:txBody>
          </p:sp>
          <p:sp>
            <p:nvSpPr>
              <p:cNvPr id="649227" name="Freeform 11"/>
              <p:cNvSpPr>
                <a:spLocks noEditPoints="1"/>
              </p:cNvSpPr>
              <p:nvPr/>
            </p:nvSpPr>
            <p:spPr bwMode="gray">
              <a:xfrm>
                <a:off x="1662" y="2598"/>
                <a:ext cx="119" cy="227"/>
              </a:xfrm>
              <a:custGeom>
                <a:avLst/>
                <a:gdLst/>
                <a:ahLst/>
                <a:cxnLst>
                  <a:cxn ang="0">
                    <a:pos x="129" y="742"/>
                  </a:cxn>
                  <a:cxn ang="0">
                    <a:pos x="129" y="1136"/>
                  </a:cxn>
                  <a:cxn ang="0">
                    <a:pos x="0" y="1136"/>
                  </a:cxn>
                  <a:cxn ang="0">
                    <a:pos x="0" y="30"/>
                  </a:cxn>
                  <a:cxn ang="0">
                    <a:pos x="260" y="0"/>
                  </a:cxn>
                  <a:cxn ang="0">
                    <a:pos x="528" y="118"/>
                  </a:cxn>
                  <a:cxn ang="0">
                    <a:pos x="592" y="396"/>
                  </a:cxn>
                  <a:cxn ang="0">
                    <a:pos x="511" y="691"/>
                  </a:cxn>
                  <a:cxn ang="0">
                    <a:pos x="287" y="795"/>
                  </a:cxn>
                  <a:cxn ang="0">
                    <a:pos x="180" y="775"/>
                  </a:cxn>
                  <a:cxn ang="0">
                    <a:pos x="129" y="742"/>
                  </a:cxn>
                  <a:cxn ang="0">
                    <a:pos x="129" y="653"/>
                  </a:cxn>
                  <a:cxn ang="0">
                    <a:pos x="272" y="718"/>
                  </a:cxn>
                  <a:cxn ang="0">
                    <a:pos x="418" y="618"/>
                  </a:cxn>
                  <a:cxn ang="0">
                    <a:pos x="461" y="395"/>
                  </a:cxn>
                  <a:cxn ang="0">
                    <a:pos x="403" y="147"/>
                  </a:cxn>
                  <a:cxn ang="0">
                    <a:pos x="241" y="78"/>
                  </a:cxn>
                  <a:cxn ang="0">
                    <a:pos x="129" y="87"/>
                  </a:cxn>
                  <a:cxn ang="0">
                    <a:pos x="129" y="653"/>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zh-CN" altLang="en-US"/>
              </a:p>
            </p:txBody>
          </p:sp>
          <p:sp>
            <p:nvSpPr>
              <p:cNvPr id="649228" name="Freeform 12"/>
              <p:cNvSpPr>
                <a:spLocks noEditPoints="1"/>
              </p:cNvSpPr>
              <p:nvPr/>
            </p:nvSpPr>
            <p:spPr bwMode="gray">
              <a:xfrm>
                <a:off x="1816" y="2547"/>
                <a:ext cx="32" cy="206"/>
              </a:xfrm>
              <a:custGeom>
                <a:avLst/>
                <a:gdLst/>
                <a:ahLst/>
                <a:cxnLst>
                  <a:cxn ang="0">
                    <a:pos x="78" y="0"/>
                  </a:cxn>
                  <a:cxn ang="0">
                    <a:pos x="137" y="26"/>
                  </a:cxn>
                  <a:cxn ang="0">
                    <a:pos x="157" y="79"/>
                  </a:cxn>
                  <a:cxn ang="0">
                    <a:pos x="131" y="139"/>
                  </a:cxn>
                  <a:cxn ang="0">
                    <a:pos x="78" y="159"/>
                  </a:cxn>
                  <a:cxn ang="0">
                    <a:pos x="20" y="133"/>
                  </a:cxn>
                  <a:cxn ang="0">
                    <a:pos x="0" y="78"/>
                  </a:cxn>
                  <a:cxn ang="0">
                    <a:pos x="25" y="20"/>
                  </a:cxn>
                  <a:cxn ang="0">
                    <a:pos x="78" y="0"/>
                  </a:cxn>
                  <a:cxn ang="0">
                    <a:pos x="15" y="277"/>
                  </a:cxn>
                  <a:cxn ang="0">
                    <a:pos x="144" y="277"/>
                  </a:cxn>
                  <a:cxn ang="0">
                    <a:pos x="144" y="1031"/>
                  </a:cxn>
                  <a:cxn ang="0">
                    <a:pos x="15" y="1031"/>
                  </a:cxn>
                  <a:cxn ang="0">
                    <a:pos x="15" y="27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zh-CN" altLang="en-US"/>
              </a:p>
            </p:txBody>
          </p:sp>
          <p:sp>
            <p:nvSpPr>
              <p:cNvPr id="649229" name="Freeform 13"/>
              <p:cNvSpPr>
                <a:spLocks/>
              </p:cNvSpPr>
              <p:nvPr/>
            </p:nvSpPr>
            <p:spPr bwMode="gray">
              <a:xfrm>
                <a:off x="1894" y="2598"/>
                <a:ext cx="114" cy="155"/>
              </a:xfrm>
              <a:custGeom>
                <a:avLst/>
                <a:gdLst/>
                <a:ahLst/>
                <a:cxnLst>
                  <a:cxn ang="0">
                    <a:pos x="0" y="775"/>
                  </a:cxn>
                  <a:cxn ang="0">
                    <a:pos x="0" y="30"/>
                  </a:cxn>
                  <a:cxn ang="0">
                    <a:pos x="302" y="0"/>
                  </a:cxn>
                  <a:cxn ang="0">
                    <a:pos x="550" y="119"/>
                  </a:cxn>
                  <a:cxn ang="0">
                    <a:pos x="573" y="312"/>
                  </a:cxn>
                  <a:cxn ang="0">
                    <a:pos x="573" y="775"/>
                  </a:cxn>
                  <a:cxn ang="0">
                    <a:pos x="444" y="775"/>
                  </a:cxn>
                  <a:cxn ang="0">
                    <a:pos x="444" y="320"/>
                  </a:cxn>
                  <a:cxn ang="0">
                    <a:pos x="421" y="140"/>
                  </a:cxn>
                  <a:cxn ang="0">
                    <a:pos x="290" y="78"/>
                  </a:cxn>
                  <a:cxn ang="0">
                    <a:pos x="130" y="94"/>
                  </a:cxn>
                  <a:cxn ang="0">
                    <a:pos x="130" y="775"/>
                  </a:cxn>
                  <a:cxn ang="0">
                    <a:pos x="0" y="77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zh-CN" altLang="en-US"/>
              </a:p>
            </p:txBody>
          </p:sp>
          <p:sp>
            <p:nvSpPr>
              <p:cNvPr id="649230" name="Freeform 14"/>
              <p:cNvSpPr>
                <a:spLocks noEditPoints="1"/>
              </p:cNvSpPr>
              <p:nvPr/>
            </p:nvSpPr>
            <p:spPr bwMode="gray">
              <a:xfrm>
                <a:off x="2044" y="2598"/>
                <a:ext cx="119" cy="229"/>
              </a:xfrm>
              <a:custGeom>
                <a:avLst/>
                <a:gdLst/>
                <a:ahLst/>
                <a:cxnLst>
                  <a:cxn ang="0">
                    <a:pos x="466" y="707"/>
                  </a:cxn>
                  <a:cxn ang="0">
                    <a:pos x="418" y="752"/>
                  </a:cxn>
                  <a:cxn ang="0">
                    <a:pos x="268" y="795"/>
                  </a:cxn>
                  <a:cxn ang="0">
                    <a:pos x="102" y="740"/>
                  </a:cxn>
                  <a:cxn ang="0">
                    <a:pos x="0" y="433"/>
                  </a:cxn>
                  <a:cxn ang="0">
                    <a:pos x="75" y="137"/>
                  </a:cxn>
                  <a:cxn ang="0">
                    <a:pos x="356" y="0"/>
                  </a:cxn>
                  <a:cxn ang="0">
                    <a:pos x="595" y="30"/>
                  </a:cxn>
                  <a:cxn ang="0">
                    <a:pos x="595" y="628"/>
                  </a:cxn>
                  <a:cxn ang="0">
                    <a:pos x="580" y="881"/>
                  </a:cxn>
                  <a:cxn ang="0">
                    <a:pos x="441" y="1099"/>
                  </a:cxn>
                  <a:cxn ang="0">
                    <a:pos x="200" y="1147"/>
                  </a:cxn>
                  <a:cxn ang="0">
                    <a:pos x="103" y="1141"/>
                  </a:cxn>
                  <a:cxn ang="0">
                    <a:pos x="103" y="1064"/>
                  </a:cxn>
                  <a:cxn ang="0">
                    <a:pos x="199" y="1069"/>
                  </a:cxn>
                  <a:cxn ang="0">
                    <a:pos x="357" y="1041"/>
                  </a:cxn>
                  <a:cxn ang="0">
                    <a:pos x="454" y="896"/>
                  </a:cxn>
                  <a:cxn ang="0">
                    <a:pos x="466" y="748"/>
                  </a:cxn>
                  <a:cxn ang="0">
                    <a:pos x="466" y="707"/>
                  </a:cxn>
                  <a:cxn ang="0">
                    <a:pos x="466" y="85"/>
                  </a:cxn>
                  <a:cxn ang="0">
                    <a:pos x="369" y="78"/>
                  </a:cxn>
                  <a:cxn ang="0">
                    <a:pos x="242" y="111"/>
                  </a:cxn>
                  <a:cxn ang="0">
                    <a:pos x="159" y="244"/>
                  </a:cxn>
                  <a:cxn ang="0">
                    <a:pos x="132" y="438"/>
                  </a:cxn>
                  <a:cxn ang="0">
                    <a:pos x="183" y="662"/>
                  </a:cxn>
                  <a:cxn ang="0">
                    <a:pos x="286" y="718"/>
                  </a:cxn>
                  <a:cxn ang="0">
                    <a:pos x="388" y="683"/>
                  </a:cxn>
                  <a:cxn ang="0">
                    <a:pos x="455" y="592"/>
                  </a:cxn>
                  <a:cxn ang="0">
                    <a:pos x="466" y="505"/>
                  </a:cxn>
                  <a:cxn ang="0">
                    <a:pos x="466" y="85"/>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zh-CN" altLang="en-US"/>
              </a:p>
            </p:txBody>
          </p:sp>
          <p:sp>
            <p:nvSpPr>
              <p:cNvPr id="649231" name="Freeform 15"/>
              <p:cNvSpPr>
                <a:spLocks/>
              </p:cNvSpPr>
              <p:nvPr/>
            </p:nvSpPr>
            <p:spPr bwMode="gray">
              <a:xfrm>
                <a:off x="228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5" y="873"/>
                  </a:cxn>
                  <a:cxn ang="0">
                    <a:pos x="290" y="875"/>
                  </a:cxn>
                  <a:cxn ang="0">
                    <a:pos x="332" y="875"/>
                  </a:cxn>
                  <a:cxn ang="0">
                    <a:pos x="332" y="958"/>
                  </a:cxn>
                  <a:cxn ang="0">
                    <a:pos x="263" y="958"/>
                  </a:cxn>
                  <a:cxn ang="0">
                    <a:pos x="132" y="945"/>
                  </a:cxn>
                  <a:cxn ang="0">
                    <a:pos x="12"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32" name="Freeform 16"/>
              <p:cNvSpPr>
                <a:spLocks noEditPoints="1"/>
              </p:cNvSpPr>
              <p:nvPr/>
            </p:nvSpPr>
            <p:spPr bwMode="gray">
              <a:xfrm>
                <a:off x="2374"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6" y="176"/>
                  </a:cxn>
                  <a:cxn ang="0">
                    <a:pos x="132" y="394"/>
                  </a:cxn>
                  <a:cxn ang="0">
                    <a:pos x="166"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3" name="Freeform 17"/>
              <p:cNvSpPr>
                <a:spLocks/>
              </p:cNvSpPr>
              <p:nvPr/>
            </p:nvSpPr>
            <p:spPr bwMode="gray">
              <a:xfrm>
                <a:off x="2538" y="2598"/>
                <a:ext cx="195" cy="155"/>
              </a:xfrm>
              <a:custGeom>
                <a:avLst/>
                <a:gdLst/>
                <a:ahLst/>
                <a:cxnLst>
                  <a:cxn ang="0">
                    <a:pos x="0" y="775"/>
                  </a:cxn>
                  <a:cxn ang="0">
                    <a:pos x="0" y="30"/>
                  </a:cxn>
                  <a:cxn ang="0">
                    <a:pos x="278" y="0"/>
                  </a:cxn>
                  <a:cxn ang="0">
                    <a:pos x="480" y="49"/>
                  </a:cxn>
                  <a:cxn ang="0">
                    <a:pos x="722" y="0"/>
                  </a:cxn>
                  <a:cxn ang="0">
                    <a:pos x="952" y="119"/>
                  </a:cxn>
                  <a:cxn ang="0">
                    <a:pos x="974" y="312"/>
                  </a:cxn>
                  <a:cxn ang="0">
                    <a:pos x="974" y="775"/>
                  </a:cxn>
                  <a:cxn ang="0">
                    <a:pos x="845" y="775"/>
                  </a:cxn>
                  <a:cxn ang="0">
                    <a:pos x="845" y="320"/>
                  </a:cxn>
                  <a:cxn ang="0">
                    <a:pos x="824" y="141"/>
                  </a:cxn>
                  <a:cxn ang="0">
                    <a:pos x="705" y="78"/>
                  </a:cxn>
                  <a:cxn ang="0">
                    <a:pos x="551" y="113"/>
                  </a:cxn>
                  <a:cxn ang="0">
                    <a:pos x="551" y="775"/>
                  </a:cxn>
                  <a:cxn ang="0">
                    <a:pos x="422" y="775"/>
                  </a:cxn>
                  <a:cxn ang="0">
                    <a:pos x="422" y="314"/>
                  </a:cxn>
                  <a:cxn ang="0">
                    <a:pos x="401" y="141"/>
                  </a:cxn>
                  <a:cxn ang="0">
                    <a:pos x="278" y="78"/>
                  </a:cxn>
                  <a:cxn ang="0">
                    <a:pos x="128" y="94"/>
                  </a:cxn>
                  <a:cxn ang="0">
                    <a:pos x="128" y="775"/>
                  </a:cxn>
                  <a:cxn ang="0">
                    <a:pos x="0" y="775"/>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zh-CN" altLang="en-US"/>
              </a:p>
            </p:txBody>
          </p:sp>
          <p:sp>
            <p:nvSpPr>
              <p:cNvPr id="649234" name="Freeform 18"/>
              <p:cNvSpPr>
                <a:spLocks noEditPoints="1"/>
              </p:cNvSpPr>
              <p:nvPr/>
            </p:nvSpPr>
            <p:spPr bwMode="gray">
              <a:xfrm>
                <a:off x="2768" y="2598"/>
                <a:ext cx="127" cy="159"/>
              </a:xfrm>
              <a:custGeom>
                <a:avLst/>
                <a:gdLst/>
                <a:ahLst/>
                <a:cxnLst>
                  <a:cxn ang="0">
                    <a:pos x="318" y="0"/>
                  </a:cxn>
                  <a:cxn ang="0">
                    <a:pos x="559" y="107"/>
                  </a:cxn>
                  <a:cxn ang="0">
                    <a:pos x="635" y="398"/>
                  </a:cxn>
                  <a:cxn ang="0">
                    <a:pos x="559" y="688"/>
                  </a:cxn>
                  <a:cxn ang="0">
                    <a:pos x="319" y="795"/>
                  </a:cxn>
                  <a:cxn ang="0">
                    <a:pos x="0" y="393"/>
                  </a:cxn>
                  <a:cxn ang="0">
                    <a:pos x="77"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5" name="Freeform 19"/>
              <p:cNvSpPr>
                <a:spLocks/>
              </p:cNvSpPr>
              <p:nvPr/>
            </p:nvSpPr>
            <p:spPr bwMode="gray">
              <a:xfrm>
                <a:off x="2934"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6" name="Freeform 20"/>
              <p:cNvSpPr>
                <a:spLocks/>
              </p:cNvSpPr>
              <p:nvPr/>
            </p:nvSpPr>
            <p:spPr bwMode="gray">
              <a:xfrm>
                <a:off x="3028"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7" name="Freeform 21"/>
              <p:cNvSpPr>
                <a:spLocks noEditPoints="1"/>
              </p:cNvSpPr>
              <p:nvPr/>
            </p:nvSpPr>
            <p:spPr bwMode="gray">
              <a:xfrm>
                <a:off x="3110" y="2598"/>
                <a:ext cx="127" cy="159"/>
              </a:xfrm>
              <a:custGeom>
                <a:avLst/>
                <a:gdLst/>
                <a:ahLst/>
                <a:cxnLst>
                  <a:cxn ang="0">
                    <a:pos x="317" y="0"/>
                  </a:cxn>
                  <a:cxn ang="0">
                    <a:pos x="558" y="107"/>
                  </a:cxn>
                  <a:cxn ang="0">
                    <a:pos x="634" y="398"/>
                  </a:cxn>
                  <a:cxn ang="0">
                    <a:pos x="558" y="688"/>
                  </a:cxn>
                  <a:cxn ang="0">
                    <a:pos x="318" y="795"/>
                  </a:cxn>
                  <a:cxn ang="0">
                    <a:pos x="0" y="393"/>
                  </a:cxn>
                  <a:cxn ang="0">
                    <a:pos x="76" y="107"/>
                  </a:cxn>
                  <a:cxn ang="0">
                    <a:pos x="317" y="0"/>
                  </a:cxn>
                  <a:cxn ang="0">
                    <a:pos x="317" y="78"/>
                  </a:cxn>
                  <a:cxn ang="0">
                    <a:pos x="166" y="176"/>
                  </a:cxn>
                  <a:cxn ang="0">
                    <a:pos x="132" y="394"/>
                  </a:cxn>
                  <a:cxn ang="0">
                    <a:pos x="166" y="619"/>
                  </a:cxn>
                  <a:cxn ang="0">
                    <a:pos x="317" y="718"/>
                  </a:cxn>
                  <a:cxn ang="0">
                    <a:pos x="468" y="619"/>
                  </a:cxn>
                  <a:cxn ang="0">
                    <a:pos x="502" y="398"/>
                  </a:cxn>
                  <a:cxn ang="0">
                    <a:pos x="468" y="176"/>
                  </a:cxn>
                  <a:cxn ang="0">
                    <a:pos x="317" y="78"/>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zh-CN" altLang="en-US"/>
              </a:p>
            </p:txBody>
          </p:sp>
          <p:sp>
            <p:nvSpPr>
              <p:cNvPr id="649238" name="Freeform 22"/>
              <p:cNvSpPr>
                <a:spLocks/>
              </p:cNvSpPr>
              <p:nvPr/>
            </p:nvSpPr>
            <p:spPr bwMode="gray">
              <a:xfrm>
                <a:off x="3253" y="2602"/>
                <a:ext cx="195" cy="151"/>
              </a:xfrm>
              <a:custGeom>
                <a:avLst/>
                <a:gdLst/>
                <a:ahLst/>
                <a:cxnLst>
                  <a:cxn ang="0">
                    <a:pos x="213" y="754"/>
                  </a:cxn>
                  <a:cxn ang="0">
                    <a:pos x="0" y="0"/>
                  </a:cxn>
                  <a:cxn ang="0">
                    <a:pos x="130" y="0"/>
                  </a:cxn>
                  <a:cxn ang="0">
                    <a:pos x="290" y="614"/>
                  </a:cxn>
                  <a:cxn ang="0">
                    <a:pos x="431" y="0"/>
                  </a:cxn>
                  <a:cxn ang="0">
                    <a:pos x="558" y="0"/>
                  </a:cxn>
                  <a:cxn ang="0">
                    <a:pos x="706" y="614"/>
                  </a:cxn>
                  <a:cxn ang="0">
                    <a:pos x="866" y="0"/>
                  </a:cxn>
                  <a:cxn ang="0">
                    <a:pos x="971" y="0"/>
                  </a:cxn>
                  <a:cxn ang="0">
                    <a:pos x="758" y="754"/>
                  </a:cxn>
                  <a:cxn ang="0">
                    <a:pos x="631" y="754"/>
                  </a:cxn>
                  <a:cxn ang="0">
                    <a:pos x="517"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39" name="Freeform 23"/>
              <p:cNvSpPr>
                <a:spLocks/>
              </p:cNvSpPr>
              <p:nvPr/>
            </p:nvSpPr>
            <p:spPr bwMode="gray">
              <a:xfrm>
                <a:off x="3525" y="2602"/>
                <a:ext cx="194" cy="151"/>
              </a:xfrm>
              <a:custGeom>
                <a:avLst/>
                <a:gdLst/>
                <a:ahLst/>
                <a:cxnLst>
                  <a:cxn ang="0">
                    <a:pos x="213" y="754"/>
                  </a:cxn>
                  <a:cxn ang="0">
                    <a:pos x="0" y="0"/>
                  </a:cxn>
                  <a:cxn ang="0">
                    <a:pos x="130" y="0"/>
                  </a:cxn>
                  <a:cxn ang="0">
                    <a:pos x="290" y="614"/>
                  </a:cxn>
                  <a:cxn ang="0">
                    <a:pos x="431" y="0"/>
                  </a:cxn>
                  <a:cxn ang="0">
                    <a:pos x="559" y="0"/>
                  </a:cxn>
                  <a:cxn ang="0">
                    <a:pos x="706" y="614"/>
                  </a:cxn>
                  <a:cxn ang="0">
                    <a:pos x="866" y="0"/>
                  </a:cxn>
                  <a:cxn ang="0">
                    <a:pos x="971" y="0"/>
                  </a:cxn>
                  <a:cxn ang="0">
                    <a:pos x="758" y="754"/>
                  </a:cxn>
                  <a:cxn ang="0">
                    <a:pos x="631" y="754"/>
                  </a:cxn>
                  <a:cxn ang="0">
                    <a:pos x="518"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40" name="Freeform 24"/>
              <p:cNvSpPr>
                <a:spLocks noEditPoints="1"/>
              </p:cNvSpPr>
              <p:nvPr/>
            </p:nvSpPr>
            <p:spPr bwMode="gray">
              <a:xfrm>
                <a:off x="3745" y="2547"/>
                <a:ext cx="31" cy="206"/>
              </a:xfrm>
              <a:custGeom>
                <a:avLst/>
                <a:gdLst/>
                <a:ahLst/>
                <a:cxnLst>
                  <a:cxn ang="0">
                    <a:pos x="79" y="0"/>
                  </a:cxn>
                  <a:cxn ang="0">
                    <a:pos x="137" y="26"/>
                  </a:cxn>
                  <a:cxn ang="0">
                    <a:pos x="157" y="79"/>
                  </a:cxn>
                  <a:cxn ang="0">
                    <a:pos x="132" y="139"/>
                  </a:cxn>
                  <a:cxn ang="0">
                    <a:pos x="78" y="159"/>
                  </a:cxn>
                  <a:cxn ang="0">
                    <a:pos x="20" y="133"/>
                  </a:cxn>
                  <a:cxn ang="0">
                    <a:pos x="0" y="78"/>
                  </a:cxn>
                  <a:cxn ang="0">
                    <a:pos x="26" y="20"/>
                  </a:cxn>
                  <a:cxn ang="0">
                    <a:pos x="79" y="0"/>
                  </a:cxn>
                  <a:cxn ang="0">
                    <a:pos x="16" y="277"/>
                  </a:cxn>
                  <a:cxn ang="0">
                    <a:pos x="144" y="277"/>
                  </a:cxn>
                  <a:cxn ang="0">
                    <a:pos x="144" y="1031"/>
                  </a:cxn>
                  <a:cxn ang="0">
                    <a:pos x="16" y="1031"/>
                  </a:cxn>
                  <a:cxn ang="0">
                    <a:pos x="16" y="27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zh-CN" altLang="en-US"/>
              </a:p>
            </p:txBody>
          </p:sp>
          <p:sp>
            <p:nvSpPr>
              <p:cNvPr id="649241" name="Freeform 25"/>
              <p:cNvSpPr>
                <a:spLocks/>
              </p:cNvSpPr>
              <p:nvPr/>
            </p:nvSpPr>
            <p:spPr bwMode="gray">
              <a:xfrm>
                <a:off x="382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4" y="873"/>
                  </a:cxn>
                  <a:cxn ang="0">
                    <a:pos x="289" y="875"/>
                  </a:cxn>
                  <a:cxn ang="0">
                    <a:pos x="332" y="875"/>
                  </a:cxn>
                  <a:cxn ang="0">
                    <a:pos x="332" y="958"/>
                  </a:cxn>
                  <a:cxn ang="0">
                    <a:pos x="262" y="958"/>
                  </a:cxn>
                  <a:cxn ang="0">
                    <a:pos x="132" y="945"/>
                  </a:cxn>
                  <a:cxn ang="0">
                    <a:pos x="11"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42" name="Freeform 26"/>
              <p:cNvSpPr>
                <a:spLocks/>
              </p:cNvSpPr>
              <p:nvPr/>
            </p:nvSpPr>
            <p:spPr bwMode="gray">
              <a:xfrm>
                <a:off x="3918" y="2526"/>
                <a:ext cx="114"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6"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43" name="Freeform 27"/>
              <p:cNvSpPr>
                <a:spLocks/>
              </p:cNvSpPr>
              <p:nvPr/>
            </p:nvSpPr>
            <p:spPr bwMode="gray">
              <a:xfrm>
                <a:off x="4128" y="2602"/>
                <a:ext cx="126" cy="223"/>
              </a:xfrm>
              <a:custGeom>
                <a:avLst/>
                <a:gdLst/>
                <a:ahLst/>
                <a:cxnLst>
                  <a:cxn ang="0">
                    <a:pos x="56" y="153"/>
                  </a:cxn>
                  <a:cxn ang="0">
                    <a:pos x="0" y="0"/>
                  </a:cxn>
                  <a:cxn ang="0">
                    <a:pos x="27" y="0"/>
                  </a:cxn>
                  <a:cxn ang="0">
                    <a:pos x="67" y="120"/>
                  </a:cxn>
                  <a:cxn ang="0">
                    <a:pos x="104" y="0"/>
                  </a:cxn>
                  <a:cxn ang="0">
                    <a:pos x="126" y="0"/>
                  </a:cxn>
                  <a:cxn ang="0">
                    <a:pos x="51" y="223"/>
                  </a:cxn>
                  <a:cxn ang="0">
                    <a:pos x="29" y="223"/>
                  </a:cxn>
                  <a:cxn ang="0">
                    <a:pos x="56" y="153"/>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zh-CN" altLang="en-US"/>
              </a:p>
            </p:txBody>
          </p:sp>
          <p:sp>
            <p:nvSpPr>
              <p:cNvPr id="649244" name="Freeform 28"/>
              <p:cNvSpPr>
                <a:spLocks noEditPoints="1"/>
              </p:cNvSpPr>
              <p:nvPr/>
            </p:nvSpPr>
            <p:spPr bwMode="gray">
              <a:xfrm>
                <a:off x="4270"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45" name="Freeform 29"/>
              <p:cNvSpPr>
                <a:spLocks/>
              </p:cNvSpPr>
              <p:nvPr/>
            </p:nvSpPr>
            <p:spPr bwMode="gray">
              <a:xfrm>
                <a:off x="4433" y="2602"/>
                <a:ext cx="110" cy="155"/>
              </a:xfrm>
              <a:custGeom>
                <a:avLst/>
                <a:gdLst/>
                <a:ahLst/>
                <a:cxnLst>
                  <a:cxn ang="0">
                    <a:pos x="0" y="0"/>
                  </a:cxn>
                  <a:cxn ang="0">
                    <a:pos x="129" y="0"/>
                  </a:cxn>
                  <a:cxn ang="0">
                    <a:pos x="129" y="465"/>
                  </a:cxn>
                  <a:cxn ang="0">
                    <a:pos x="152" y="636"/>
                  </a:cxn>
                  <a:cxn ang="0">
                    <a:pos x="206" y="685"/>
                  </a:cxn>
                  <a:cxn ang="0">
                    <a:pos x="289" y="697"/>
                  </a:cxn>
                  <a:cxn ang="0">
                    <a:pos x="422" y="677"/>
                  </a:cxn>
                  <a:cxn ang="0">
                    <a:pos x="422" y="0"/>
                  </a:cxn>
                  <a:cxn ang="0">
                    <a:pos x="550" y="0"/>
                  </a:cxn>
                  <a:cxn ang="0">
                    <a:pos x="550" y="742"/>
                  </a:cxn>
                  <a:cxn ang="0">
                    <a:pos x="281" y="774"/>
                  </a:cxn>
                  <a:cxn ang="0">
                    <a:pos x="90" y="734"/>
                  </a:cxn>
                  <a:cxn ang="0">
                    <a:pos x="7" y="593"/>
                  </a:cxn>
                  <a:cxn ang="0">
                    <a:pos x="0" y="475"/>
                  </a:cxn>
                  <a:cxn ang="0">
                    <a:pos x="0" y="0"/>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zh-CN" altLang="en-US"/>
              </a:p>
            </p:txBody>
          </p:sp>
          <p:sp>
            <p:nvSpPr>
              <p:cNvPr id="649246" name="Freeform 30"/>
              <p:cNvSpPr>
                <a:spLocks/>
              </p:cNvSpPr>
              <p:nvPr/>
            </p:nvSpPr>
            <p:spPr bwMode="gray">
              <a:xfrm>
                <a:off x="2479" y="1143"/>
                <a:ext cx="496" cy="383"/>
              </a:xfrm>
              <a:custGeom>
                <a:avLst/>
                <a:gdLst/>
                <a:ahLst/>
                <a:cxnLst>
                  <a:cxn ang="0">
                    <a:pos x="1006" y="801"/>
                  </a:cxn>
                  <a:cxn ang="0">
                    <a:pos x="627" y="673"/>
                  </a:cxn>
                  <a:cxn ang="0">
                    <a:pos x="1" y="1294"/>
                  </a:cxn>
                  <a:cxn ang="0">
                    <a:pos x="627" y="1912"/>
                  </a:cxn>
                  <a:cxn ang="0">
                    <a:pos x="1103" y="1696"/>
                  </a:cxn>
                  <a:cxn ang="0">
                    <a:pos x="1103" y="1355"/>
                  </a:cxn>
                  <a:cxn ang="0">
                    <a:pos x="807" y="1643"/>
                  </a:cxn>
                  <a:cxn ang="0">
                    <a:pos x="627" y="1681"/>
                  </a:cxn>
                  <a:cxn ang="0">
                    <a:pos x="235" y="1294"/>
                  </a:cxn>
                  <a:cxn ang="0">
                    <a:pos x="627" y="905"/>
                  </a:cxn>
                  <a:cxn ang="0">
                    <a:pos x="902" y="1019"/>
                  </a:cxn>
                  <a:cxn ang="0">
                    <a:pos x="1145" y="1298"/>
                  </a:cxn>
                  <a:cxn ang="0">
                    <a:pos x="1708" y="1544"/>
                  </a:cxn>
                  <a:cxn ang="0">
                    <a:pos x="2477" y="777"/>
                  </a:cxn>
                  <a:cxn ang="0">
                    <a:pos x="1708" y="0"/>
                  </a:cxn>
                  <a:cxn ang="0">
                    <a:pos x="1103" y="309"/>
                  </a:cxn>
                  <a:cxn ang="0">
                    <a:pos x="1103" y="771"/>
                  </a:cxn>
                  <a:cxn ang="0">
                    <a:pos x="1708" y="244"/>
                  </a:cxn>
                  <a:cxn ang="0">
                    <a:pos x="2236" y="777"/>
                  </a:cxn>
                  <a:cxn ang="0">
                    <a:pos x="1708" y="1305"/>
                  </a:cxn>
                  <a:cxn ang="0">
                    <a:pos x="1365" y="1179"/>
                  </a:cxn>
                  <a:cxn ang="0">
                    <a:pos x="1006" y="801"/>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zh-CN" altLang="en-US"/>
              </a:p>
            </p:txBody>
          </p:sp>
          <p:sp>
            <p:nvSpPr>
              <p:cNvPr id="649247" name="Freeform 31"/>
              <p:cNvSpPr>
                <a:spLocks/>
              </p:cNvSpPr>
              <p:nvPr/>
            </p:nvSpPr>
            <p:spPr bwMode="gray">
              <a:xfrm>
                <a:off x="1671" y="1560"/>
                <a:ext cx="340" cy="556"/>
              </a:xfrm>
              <a:custGeom>
                <a:avLst/>
                <a:gdLst/>
                <a:ahLst/>
                <a:cxnLst>
                  <a:cxn ang="0">
                    <a:pos x="0" y="0"/>
                  </a:cxn>
                  <a:cxn ang="0">
                    <a:pos x="1700" y="0"/>
                  </a:cxn>
                  <a:cxn ang="0">
                    <a:pos x="1700" y="473"/>
                  </a:cxn>
                  <a:cxn ang="0">
                    <a:pos x="1429" y="286"/>
                  </a:cxn>
                  <a:cxn ang="0">
                    <a:pos x="642" y="286"/>
                  </a:cxn>
                  <a:cxn ang="0">
                    <a:pos x="642" y="1104"/>
                  </a:cxn>
                  <a:cxn ang="0">
                    <a:pos x="1495" y="1104"/>
                  </a:cxn>
                  <a:cxn ang="0">
                    <a:pos x="1495" y="1537"/>
                  </a:cxn>
                  <a:cxn ang="0">
                    <a:pos x="1262" y="1398"/>
                  </a:cxn>
                  <a:cxn ang="0">
                    <a:pos x="642" y="1398"/>
                  </a:cxn>
                  <a:cxn ang="0">
                    <a:pos x="642" y="2515"/>
                  </a:cxn>
                  <a:cxn ang="0">
                    <a:pos x="820" y="2777"/>
                  </a:cxn>
                  <a:cxn ang="0">
                    <a:pos x="11" y="2777"/>
                  </a:cxn>
                  <a:cxn ang="0">
                    <a:pos x="181" y="2515"/>
                  </a:cxn>
                  <a:cxn ang="0">
                    <a:pos x="181" y="291"/>
                  </a:cxn>
                  <a:cxn ang="0">
                    <a:pos x="0" y="0"/>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zh-CN" altLang="en-US"/>
              </a:p>
            </p:txBody>
          </p:sp>
          <p:sp>
            <p:nvSpPr>
              <p:cNvPr id="649248" name="Freeform 32"/>
              <p:cNvSpPr>
                <a:spLocks/>
              </p:cNvSpPr>
              <p:nvPr/>
            </p:nvSpPr>
            <p:spPr bwMode="gray">
              <a:xfrm>
                <a:off x="2475" y="1560"/>
                <a:ext cx="224" cy="775"/>
              </a:xfrm>
              <a:custGeom>
                <a:avLst/>
                <a:gdLst/>
                <a:ahLst/>
                <a:cxnLst>
                  <a:cxn ang="0">
                    <a:pos x="257" y="0"/>
                  </a:cxn>
                  <a:cxn ang="0">
                    <a:pos x="1123" y="0"/>
                  </a:cxn>
                  <a:cxn ang="0">
                    <a:pos x="929" y="242"/>
                  </a:cxn>
                  <a:cxn ang="0">
                    <a:pos x="929" y="2847"/>
                  </a:cxn>
                  <a:cxn ang="0">
                    <a:pos x="0" y="3869"/>
                  </a:cxn>
                  <a:cxn ang="0">
                    <a:pos x="443" y="2847"/>
                  </a:cxn>
                  <a:cxn ang="0">
                    <a:pos x="443" y="242"/>
                  </a:cxn>
                  <a:cxn ang="0">
                    <a:pos x="257" y="0"/>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zh-CN" altLang="en-US"/>
              </a:p>
            </p:txBody>
          </p:sp>
          <p:sp>
            <p:nvSpPr>
              <p:cNvPr id="649249" name="Freeform 33"/>
              <p:cNvSpPr>
                <a:spLocks/>
              </p:cNvSpPr>
              <p:nvPr/>
            </p:nvSpPr>
            <p:spPr bwMode="gray">
              <a:xfrm>
                <a:off x="2723" y="1560"/>
                <a:ext cx="174" cy="556"/>
              </a:xfrm>
              <a:custGeom>
                <a:avLst/>
                <a:gdLst/>
                <a:ahLst/>
                <a:cxnLst>
                  <a:cxn ang="0">
                    <a:pos x="0" y="0"/>
                  </a:cxn>
                  <a:cxn ang="0">
                    <a:pos x="868" y="0"/>
                  </a:cxn>
                  <a:cxn ang="0">
                    <a:pos x="675" y="245"/>
                  </a:cxn>
                  <a:cxn ang="0">
                    <a:pos x="675" y="2514"/>
                  </a:cxn>
                  <a:cxn ang="0">
                    <a:pos x="868" y="2778"/>
                  </a:cxn>
                  <a:cxn ang="0">
                    <a:pos x="0" y="2778"/>
                  </a:cxn>
                  <a:cxn ang="0">
                    <a:pos x="193" y="2514"/>
                  </a:cxn>
                  <a:cxn ang="0">
                    <a:pos x="193" y="245"/>
                  </a:cxn>
                  <a:cxn ang="0">
                    <a:pos x="0" y="0"/>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zh-CN" altLang="en-US"/>
              </a:p>
            </p:txBody>
          </p:sp>
          <p:sp>
            <p:nvSpPr>
              <p:cNvPr id="649250" name="Freeform 34"/>
              <p:cNvSpPr>
                <a:spLocks/>
              </p:cNvSpPr>
              <p:nvPr/>
            </p:nvSpPr>
            <p:spPr bwMode="gray">
              <a:xfrm>
                <a:off x="2898" y="1560"/>
                <a:ext cx="416" cy="556"/>
              </a:xfrm>
              <a:custGeom>
                <a:avLst/>
                <a:gdLst/>
                <a:ahLst/>
                <a:cxnLst>
                  <a:cxn ang="0">
                    <a:pos x="170" y="0"/>
                  </a:cxn>
                  <a:cxn ang="0">
                    <a:pos x="2079" y="0"/>
                  </a:cxn>
                  <a:cxn ang="0">
                    <a:pos x="1917" y="505"/>
                  </a:cxn>
                  <a:cxn ang="0">
                    <a:pos x="1684" y="293"/>
                  </a:cxn>
                  <a:cxn ang="0">
                    <a:pos x="1288" y="293"/>
                  </a:cxn>
                  <a:cxn ang="0">
                    <a:pos x="1288" y="2515"/>
                  </a:cxn>
                  <a:cxn ang="0">
                    <a:pos x="1474" y="2777"/>
                  </a:cxn>
                  <a:cxn ang="0">
                    <a:pos x="624" y="2777"/>
                  </a:cxn>
                  <a:cxn ang="0">
                    <a:pos x="808" y="2515"/>
                  </a:cxn>
                  <a:cxn ang="0">
                    <a:pos x="808" y="293"/>
                  </a:cxn>
                  <a:cxn ang="0">
                    <a:pos x="330" y="293"/>
                  </a:cxn>
                  <a:cxn ang="0">
                    <a:pos x="0" y="547"/>
                  </a:cxn>
                  <a:cxn ang="0">
                    <a:pos x="170" y="0"/>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zh-CN" altLang="en-US"/>
              </a:p>
            </p:txBody>
          </p:sp>
          <p:sp>
            <p:nvSpPr>
              <p:cNvPr id="649251" name="Freeform 35"/>
              <p:cNvSpPr>
                <a:spLocks/>
              </p:cNvSpPr>
              <p:nvPr/>
            </p:nvSpPr>
            <p:spPr bwMode="gray">
              <a:xfrm>
                <a:off x="3654" y="1560"/>
                <a:ext cx="465" cy="564"/>
              </a:xfrm>
              <a:custGeom>
                <a:avLst/>
                <a:gdLst/>
                <a:ahLst/>
                <a:cxnLst>
                  <a:cxn ang="0">
                    <a:pos x="1488" y="0"/>
                  </a:cxn>
                  <a:cxn ang="0">
                    <a:pos x="2324" y="0"/>
                  </a:cxn>
                  <a:cxn ang="0">
                    <a:pos x="2145" y="244"/>
                  </a:cxn>
                  <a:cxn ang="0">
                    <a:pos x="2145" y="1926"/>
                  </a:cxn>
                  <a:cxn ang="0">
                    <a:pos x="1185" y="2820"/>
                  </a:cxn>
                  <a:cxn ang="0">
                    <a:pos x="185" y="1926"/>
                  </a:cxn>
                  <a:cxn ang="0">
                    <a:pos x="185" y="244"/>
                  </a:cxn>
                  <a:cxn ang="0">
                    <a:pos x="0" y="0"/>
                  </a:cxn>
                  <a:cxn ang="0">
                    <a:pos x="861" y="0"/>
                  </a:cxn>
                  <a:cxn ang="0">
                    <a:pos x="669" y="244"/>
                  </a:cxn>
                  <a:cxn ang="0">
                    <a:pos x="669" y="1926"/>
                  </a:cxn>
                  <a:cxn ang="0">
                    <a:pos x="1185" y="2519"/>
                  </a:cxn>
                  <a:cxn ang="0">
                    <a:pos x="1677" y="1926"/>
                  </a:cxn>
                  <a:cxn ang="0">
                    <a:pos x="1677" y="244"/>
                  </a:cxn>
                  <a:cxn ang="0">
                    <a:pos x="1488" y="0"/>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zh-CN" altLang="en-US"/>
              </a:p>
            </p:txBody>
          </p:sp>
          <p:sp>
            <p:nvSpPr>
              <p:cNvPr id="649252" name="Freeform 36"/>
              <p:cNvSpPr>
                <a:spLocks/>
              </p:cNvSpPr>
              <p:nvPr/>
            </p:nvSpPr>
            <p:spPr bwMode="gray">
              <a:xfrm>
                <a:off x="2027" y="1560"/>
                <a:ext cx="469" cy="566"/>
              </a:xfrm>
              <a:custGeom>
                <a:avLst/>
                <a:gdLst/>
                <a:ahLst/>
                <a:cxnLst>
                  <a:cxn ang="0">
                    <a:pos x="1495" y="0"/>
                  </a:cxn>
                  <a:cxn ang="0">
                    <a:pos x="2347" y="0"/>
                  </a:cxn>
                  <a:cxn ang="0">
                    <a:pos x="2166" y="247"/>
                  </a:cxn>
                  <a:cxn ang="0">
                    <a:pos x="2166" y="1925"/>
                  </a:cxn>
                  <a:cxn ang="0">
                    <a:pos x="1176" y="2827"/>
                  </a:cxn>
                  <a:cxn ang="0">
                    <a:pos x="175" y="1925"/>
                  </a:cxn>
                  <a:cxn ang="0">
                    <a:pos x="174" y="247"/>
                  </a:cxn>
                  <a:cxn ang="0">
                    <a:pos x="0" y="0"/>
                  </a:cxn>
                  <a:cxn ang="0">
                    <a:pos x="860" y="0"/>
                  </a:cxn>
                  <a:cxn ang="0">
                    <a:pos x="661" y="247"/>
                  </a:cxn>
                  <a:cxn ang="0">
                    <a:pos x="660" y="1925"/>
                  </a:cxn>
                  <a:cxn ang="0">
                    <a:pos x="1176" y="2527"/>
                  </a:cxn>
                  <a:cxn ang="0">
                    <a:pos x="1678" y="1925"/>
                  </a:cxn>
                  <a:cxn ang="0">
                    <a:pos x="1679" y="247"/>
                  </a:cxn>
                  <a:cxn ang="0">
                    <a:pos x="1495" y="0"/>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zh-CN" altLang="en-US"/>
              </a:p>
            </p:txBody>
          </p:sp>
          <p:sp>
            <p:nvSpPr>
              <p:cNvPr id="649253" name="Freeform 37"/>
              <p:cNvSpPr>
                <a:spLocks/>
              </p:cNvSpPr>
              <p:nvPr/>
            </p:nvSpPr>
            <p:spPr bwMode="gray">
              <a:xfrm>
                <a:off x="3295" y="1549"/>
                <a:ext cx="358" cy="577"/>
              </a:xfrm>
              <a:custGeom>
                <a:avLst/>
                <a:gdLst/>
                <a:ahLst/>
                <a:cxnLst>
                  <a:cxn ang="0">
                    <a:pos x="1537" y="501"/>
                  </a:cxn>
                  <a:cxn ang="0">
                    <a:pos x="1067" y="289"/>
                  </a:cxn>
                  <a:cxn ang="0">
                    <a:pos x="528" y="709"/>
                  </a:cxn>
                  <a:cxn ang="0">
                    <a:pos x="1042" y="1230"/>
                  </a:cxn>
                  <a:cxn ang="0">
                    <a:pos x="1786" y="2067"/>
                  </a:cxn>
                  <a:cxn ang="0">
                    <a:pos x="681" y="2885"/>
                  </a:cxn>
                  <a:cxn ang="0">
                    <a:pos x="162" y="2813"/>
                  </a:cxn>
                  <a:cxn ang="0">
                    <a:pos x="0" y="2280"/>
                  </a:cxn>
                  <a:cxn ang="0">
                    <a:pos x="689" y="2582"/>
                  </a:cxn>
                  <a:cxn ang="0">
                    <a:pos x="1311" y="2126"/>
                  </a:cxn>
                  <a:cxn ang="0">
                    <a:pos x="48" y="765"/>
                  </a:cxn>
                  <a:cxn ang="0">
                    <a:pos x="1019" y="0"/>
                  </a:cxn>
                  <a:cxn ang="0">
                    <a:pos x="1537" y="72"/>
                  </a:cxn>
                  <a:cxn ang="0">
                    <a:pos x="1537" y="501"/>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zh-CN"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presentation_e_r">
  <a:themeElements>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678</Words>
  <Application>Microsoft Office PowerPoint</Application>
  <PresentationFormat>全屏显示(4:3)</PresentationFormat>
  <Paragraphs>359</Paragraphs>
  <Slides>7</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Malgun Gothic</vt:lpstr>
      <vt:lpstr>ＭＳ Ｐゴシック</vt:lpstr>
      <vt:lpstr>等线</vt:lpstr>
      <vt:lpstr>宋体</vt:lpstr>
      <vt:lpstr>Arial</vt:lpstr>
      <vt:lpstr>Cambria Math</vt:lpstr>
      <vt:lpstr>Times</vt:lpstr>
      <vt:lpstr>Times New Roman</vt:lpstr>
      <vt:lpstr>Wingdings</vt:lpstr>
      <vt:lpstr>presentation_e_r</vt:lpstr>
      <vt:lpstr>JVET-Q0304 Non-CE5: Non-Linear Cross Component Adaptive Loop Filter</vt:lpstr>
      <vt:lpstr>Cross Component Adaptive Loop Filter</vt:lpstr>
      <vt:lpstr>Non-Linear Cross Component Adaptive Loop Filter</vt:lpstr>
      <vt:lpstr>"Non-Linear CCALF" signaling</vt:lpstr>
      <vt:lpstr>Results</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2015-03-05T09:00:23Z</dcterms:created>
  <dcterms:modified xsi:type="dcterms:W3CDTF">2020-01-08T18:54:39Z</dcterms:modified>
</cp:coreProperties>
</file>