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11"/>
  </p:notesMasterIdLst>
  <p:handoutMasterIdLst>
    <p:handoutMasterId r:id="rId12"/>
  </p:handoutMasterIdLst>
  <p:sldIdLst>
    <p:sldId id="334" r:id="rId2"/>
    <p:sldId id="367" r:id="rId3"/>
    <p:sldId id="377" r:id="rId4"/>
    <p:sldId id="378" r:id="rId5"/>
    <p:sldId id="380" r:id="rId6"/>
    <p:sldId id="381" r:id="rId7"/>
    <p:sldId id="375" r:id="rId8"/>
    <p:sldId id="383" r:id="rId9"/>
    <p:sldId id="384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88797" autoAdjust="0"/>
  </p:normalViewPr>
  <p:slideViewPr>
    <p:cSldViewPr snapToGrid="0" snapToObjects="1">
      <p:cViewPr varScale="1">
        <p:scale>
          <a:sx n="57" d="100"/>
          <a:sy n="57" d="100"/>
        </p:scale>
        <p:origin x="1002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2020/1/9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2020/1/9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59259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048038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70562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591773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662738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775372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33433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JVET-Q0294 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b="1" dirty="0"/>
              <a:t>CE3-related: CTU level local lossless coding of VVC </a:t>
            </a:r>
            <a:r>
              <a:rPr lang="en-US" sz="4000" dirty="0" smtClean="0"/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2020/1/9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863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772201" y="1133856"/>
            <a:ext cx="107326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Propose a CTU level lossless flag for local lossless coding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Motivation: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Finer granularity of lossless coding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Current VVC design supports CTB level control of ALF and SAO </a:t>
            </a:r>
            <a:endParaRPr lang="en-US" sz="20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794527"/>
              </p:ext>
            </p:extLst>
          </p:nvPr>
        </p:nvGraphicFramePr>
        <p:xfrm>
          <a:off x="3386593" y="2577220"/>
          <a:ext cx="5760720" cy="914400"/>
        </p:xfrm>
        <a:graphic>
          <a:graphicData uri="http://schemas.openxmlformats.org/drawingml/2006/table">
            <a:tbl>
              <a:tblPr/>
              <a:tblGrid>
                <a:gridCol w="5029200">
                  <a:extLst>
                    <a:ext uri="{9D8B030D-6E8A-4147-A177-3AD203B41FA5}">
                      <a16:colId xmlns:a16="http://schemas.microsoft.com/office/drawing/2014/main" val="4115800855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18306176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coding_tree_unit( 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89368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xCtb = CtbAddrX  &lt;&lt;  CtbLog2SizeY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1739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yCtb = CtbAddrY  &lt;&lt;  CtbLog2SizeY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77640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ctu_lossless_flag</a:t>
                      </a:r>
                      <a:r>
                        <a:rPr lang="en-CA" sz="1000" kern="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CtbAddrX ][ CtbAddrY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17693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PMingLiU"/>
                        </a:rPr>
                        <a:t>…….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3163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PMingLiU"/>
                        </a:rPr>
                        <a:t>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2899864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719959"/>
              </p:ext>
            </p:extLst>
          </p:nvPr>
        </p:nvGraphicFramePr>
        <p:xfrm>
          <a:off x="1840503" y="3596862"/>
          <a:ext cx="10050010" cy="2682240"/>
        </p:xfrm>
        <a:graphic>
          <a:graphicData uri="http://schemas.openxmlformats.org/drawingml/2006/table">
            <a:tbl>
              <a:tblPr firstRow="1" firstCol="1" bandRow="1"/>
              <a:tblGrid>
                <a:gridCol w="2191833">
                  <a:extLst>
                    <a:ext uri="{9D8B030D-6E8A-4147-A177-3AD203B41FA5}">
                      <a16:colId xmlns:a16="http://schemas.microsoft.com/office/drawing/2014/main" val="3212900121"/>
                    </a:ext>
                  </a:extLst>
                </a:gridCol>
                <a:gridCol w="2369283">
                  <a:extLst>
                    <a:ext uri="{9D8B030D-6E8A-4147-A177-3AD203B41FA5}">
                      <a16:colId xmlns:a16="http://schemas.microsoft.com/office/drawing/2014/main" val="2110403046"/>
                    </a:ext>
                  </a:extLst>
                </a:gridCol>
                <a:gridCol w="5488894">
                  <a:extLst>
                    <a:ext uri="{9D8B030D-6E8A-4147-A177-3AD203B41FA5}">
                      <a16:colId xmlns:a16="http://schemas.microsoft.com/office/drawing/2014/main" val="6412673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Coding tools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VTM-7.0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Proposed CTU level control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15516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LMCS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Disable in SPS level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Disable if ctu_lossless_flag == 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03876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Disable in SPS level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Disable if ctu_lossless_flag == 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47490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SAO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Disable in SPS level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Disable if ctu_lossless_flag == 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7310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ALF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Disable in SPS level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Disable if ctu_lossless_flag == 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42788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JointCbCr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Disable in SPS level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Disable if ctu_lossless_flag == 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40419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SBT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Disable in SPS level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Disable if ctu_lossless_flag == 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0163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ISP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Disable in SPS level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Disable if ctu_lossless_flag == 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78411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MTS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Disable in SPS level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Disable if ctu_lossless_flag == 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68526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LFNST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Disable in SPS level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Disable if ctu_lossless_flag == 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76426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transform_skip_flag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Signal each TB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ctu_lossless_flag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== 1,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transform_skip_flag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is inferred to be 1.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38344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0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863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772201" y="1133856"/>
            <a:ext cx="107326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To increase the performance of lossless CTU, we also propose CTU level residual coding flag.  </a:t>
            </a:r>
            <a:endParaRPr lang="en-US" sz="24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6285242"/>
              </p:ext>
            </p:extLst>
          </p:nvPr>
        </p:nvGraphicFramePr>
        <p:xfrm>
          <a:off x="2061198" y="2449700"/>
          <a:ext cx="8894824" cy="1950720"/>
        </p:xfrm>
        <a:graphic>
          <a:graphicData uri="http://schemas.openxmlformats.org/drawingml/2006/table">
            <a:tbl>
              <a:tblPr/>
              <a:tblGrid>
                <a:gridCol w="7765322">
                  <a:extLst>
                    <a:ext uri="{9D8B030D-6E8A-4147-A177-3AD203B41FA5}">
                      <a16:colId xmlns:a16="http://schemas.microsoft.com/office/drawing/2014/main" val="991652010"/>
                    </a:ext>
                  </a:extLst>
                </a:gridCol>
                <a:gridCol w="1129502">
                  <a:extLst>
                    <a:ext uri="{9D8B030D-6E8A-4147-A177-3AD203B41FA5}">
                      <a16:colId xmlns:a16="http://schemas.microsoft.com/office/drawing/2014/main" val="1931382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coding_tree_unit( ) {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04480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xCtb = CtbAddrX  &lt;&lt;  CtbLog2SizeY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8540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yCtb = CtbAddrY  &lt;&lt;  CtbLog2SizeY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11485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6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ctu_lossless_flag</a:t>
                      </a:r>
                      <a:r>
                        <a:rPr lang="en-CA" sz="1600" kern="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CtbAddrX ][ CtbAddrY 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799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if (</a:t>
                      </a:r>
                      <a:r>
                        <a:rPr lang="en-CA" sz="16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ctu_lossless_flag</a:t>
                      </a:r>
                      <a:r>
                        <a:rPr lang="en-CA" sz="1600" kern="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CtbAddrX ][ CtbAddrY ])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16607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  </a:t>
                      </a:r>
                      <a:r>
                        <a:rPr lang="en-CA" sz="16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ctu_rrc_flag</a:t>
                      </a:r>
                      <a:r>
                        <a:rPr lang="en-CA" sz="1600" kern="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CtbAddrX ][ CtbAddrY 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3593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600" kern="100">
                          <a:effectLst/>
                          <a:latin typeface="Times New Roman" panose="02020603050405020304" pitchFamily="18" charset="0"/>
                          <a:ea typeface="PMingLiU"/>
                        </a:rPr>
                        <a:t>…….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6701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600" kern="100">
                          <a:effectLst/>
                          <a:latin typeface="Times New Roman" panose="02020603050405020304" pitchFamily="18" charset="0"/>
                          <a:ea typeface="PMingLiU"/>
                        </a:rPr>
                        <a:t>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24761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626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962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768096" y="1133856"/>
            <a:ext cx="11044049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Following tests are </a:t>
            </a:r>
            <a:r>
              <a:rPr lang="en-US" sz="2800" dirty="0" smtClean="0"/>
              <a:t>conducted</a:t>
            </a:r>
          </a:p>
          <a:p>
            <a:pPr>
              <a:lnSpc>
                <a:spcPct val="100000"/>
              </a:lnSpc>
            </a:pPr>
            <a:r>
              <a:rPr lang="en-US" sz="2800" dirty="0" smtClean="0"/>
              <a:t> </a:t>
            </a:r>
            <a:endParaRPr lang="en-US" sz="28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Test </a:t>
            </a:r>
            <a:r>
              <a:rPr lang="en-US" sz="2400" dirty="0"/>
              <a:t>1: </a:t>
            </a:r>
            <a:r>
              <a:rPr lang="en-US" sz="2400" dirty="0" smtClean="0"/>
              <a:t>VTM-7.0 TSRC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Test </a:t>
            </a:r>
            <a:r>
              <a:rPr lang="en-US" sz="2400" dirty="0"/>
              <a:t>2: </a:t>
            </a:r>
            <a:r>
              <a:rPr lang="en-US" sz="2400" dirty="0" smtClean="0"/>
              <a:t>TSRC proposed </a:t>
            </a:r>
            <a:r>
              <a:rPr lang="en-US" sz="2400" dirty="0"/>
              <a:t>in </a:t>
            </a:r>
            <a:r>
              <a:rPr lang="en-US" sz="2400" dirty="0" smtClean="0"/>
              <a:t>JVET-Q0269.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Test </a:t>
            </a:r>
            <a:r>
              <a:rPr lang="en-US" sz="2400" dirty="0"/>
              <a:t>3: </a:t>
            </a:r>
            <a:endParaRPr lang="en-US" sz="2400" dirty="0" smtClean="0"/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Camera </a:t>
            </a:r>
            <a:r>
              <a:rPr lang="en-US" sz="2400" dirty="0"/>
              <a:t>capture content are coded using RRC. </a:t>
            </a:r>
            <a:endParaRPr lang="en-US" sz="2400" dirty="0" smtClean="0"/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Class </a:t>
            </a:r>
            <a:r>
              <a:rPr lang="en-US" sz="2400" dirty="0"/>
              <a:t>F &amp; TGM sequences are coded in TSRC with rice parameter derivation proposed in </a:t>
            </a:r>
            <a:r>
              <a:rPr lang="en-US" sz="2400" dirty="0" smtClean="0"/>
              <a:t>JVET-Q0269.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Test </a:t>
            </a:r>
            <a:r>
              <a:rPr lang="en-US" sz="2400" dirty="0"/>
              <a:t>4: Test 3 + </a:t>
            </a:r>
            <a:r>
              <a:rPr lang="en-US" sz="2400" dirty="0" err="1"/>
              <a:t>Luma</a:t>
            </a:r>
            <a:r>
              <a:rPr lang="en-US" sz="2400" dirty="0"/>
              <a:t> BDPCM on</a:t>
            </a:r>
          </a:p>
        </p:txBody>
      </p:sp>
    </p:spTree>
    <p:extLst>
      <p:ext uri="{BB962C8B-B14F-4D97-AF65-F5344CB8AC3E}">
        <p14:creationId xmlns:p14="http://schemas.microsoft.com/office/powerpoint/2010/main" val="379957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8023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Summary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379718"/>
              </p:ext>
            </p:extLst>
          </p:nvPr>
        </p:nvGraphicFramePr>
        <p:xfrm>
          <a:off x="3393677" y="1623323"/>
          <a:ext cx="65024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2822046834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719104022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053840238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8888405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 AI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LB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6848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Test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-0.01%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-0.01%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-0.01%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8126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Test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-4.33%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-2.61%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-1.99%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47887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Test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-5.24%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-5.59%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-4.98%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6385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Test 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-6.77%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-5.97%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-5.55%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129735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673748"/>
              </p:ext>
            </p:extLst>
          </p:nvPr>
        </p:nvGraphicFramePr>
        <p:xfrm>
          <a:off x="3411251" y="4180648"/>
          <a:ext cx="65024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2822046834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719104022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053840238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8888405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 AI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LB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6848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Test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-0.01%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0.09%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-0.09%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8126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Test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-5.20%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-6.61%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-6.80%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47887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Test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-5.20%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-6.61%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-6.80%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6385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Test 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-7.01%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-7.44%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-7.39%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1297350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325299" y="1249960"/>
            <a:ext cx="1005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Overall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084216" y="3797280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TGM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468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0409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768096" y="1133856"/>
            <a:ext cx="110440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dirty="0" smtClean="0"/>
              <a:t>Supports local lossless coding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dirty="0" smtClean="0"/>
              <a:t>CTU level control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dirty="0" smtClean="0"/>
              <a:t>Minimal changes on current VVC design for local lossless </a:t>
            </a:r>
          </a:p>
        </p:txBody>
      </p:sp>
    </p:spTree>
    <p:extLst>
      <p:ext uri="{BB962C8B-B14F-4D97-AF65-F5344CB8AC3E}">
        <p14:creationId xmlns:p14="http://schemas.microsoft.com/office/powerpoint/2010/main" val="351949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849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289035" y="1902451"/>
            <a:ext cx="10782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 1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893333"/>
              </p:ext>
            </p:extLst>
          </p:nvPr>
        </p:nvGraphicFramePr>
        <p:xfrm>
          <a:off x="2367279" y="1075036"/>
          <a:ext cx="7457442" cy="2178050"/>
        </p:xfrm>
        <a:graphic>
          <a:graphicData uri="http://schemas.openxmlformats.org/drawingml/2006/table">
            <a:tbl>
              <a:tblPr firstRow="1" firstCol="1" bandRow="1"/>
              <a:tblGrid>
                <a:gridCol w="975086">
                  <a:extLst>
                    <a:ext uri="{9D8B030D-6E8A-4147-A177-3AD203B41FA5}">
                      <a16:colId xmlns:a16="http://schemas.microsoft.com/office/drawing/2014/main" val="1442023639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1881869951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1462153413"/>
                    </a:ext>
                  </a:extLst>
                </a:gridCol>
                <a:gridCol w="709823">
                  <a:extLst>
                    <a:ext uri="{9D8B030D-6E8A-4147-A177-3AD203B41FA5}">
                      <a16:colId xmlns:a16="http://schemas.microsoft.com/office/drawing/2014/main" val="1520116041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1654826681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144940937"/>
                    </a:ext>
                  </a:extLst>
                </a:gridCol>
                <a:gridCol w="709823">
                  <a:extLst>
                    <a:ext uri="{9D8B030D-6E8A-4147-A177-3AD203B41FA5}">
                      <a16:colId xmlns:a16="http://schemas.microsoft.com/office/drawing/2014/main" val="497014094"/>
                    </a:ext>
                  </a:extLst>
                </a:gridCol>
                <a:gridCol w="724560">
                  <a:extLst>
                    <a:ext uri="{9D8B030D-6E8A-4147-A177-3AD203B41FA5}">
                      <a16:colId xmlns:a16="http://schemas.microsoft.com/office/drawing/2014/main" val="2423494148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2052466354"/>
                    </a:ext>
                  </a:extLst>
                </a:gridCol>
                <a:gridCol w="724560">
                  <a:extLst>
                    <a:ext uri="{9D8B030D-6E8A-4147-A177-3AD203B41FA5}">
                      <a16:colId xmlns:a16="http://schemas.microsoft.com/office/drawing/2014/main" val="3039558748"/>
                    </a:ext>
                  </a:extLst>
                </a:gridCol>
              </a:tblGrid>
              <a:tr h="155575">
                <a:tc row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Low delay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2551406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2294826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VTM-7.0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test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VTM-7.0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test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VTM-7.0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test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9314586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757969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9749041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7245809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2817625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204722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227437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33.7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33.7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50.7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50.7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7523323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107.1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107.0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124.9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125.1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4363208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83879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43435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5838703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9949416"/>
              </p:ext>
            </p:extLst>
          </p:nvPr>
        </p:nvGraphicFramePr>
        <p:xfrm>
          <a:off x="2367279" y="3715693"/>
          <a:ext cx="7457442" cy="2178050"/>
        </p:xfrm>
        <a:graphic>
          <a:graphicData uri="http://schemas.openxmlformats.org/drawingml/2006/table">
            <a:tbl>
              <a:tblPr firstRow="1" firstCol="1" bandRow="1"/>
              <a:tblGrid>
                <a:gridCol w="975086">
                  <a:extLst>
                    <a:ext uri="{9D8B030D-6E8A-4147-A177-3AD203B41FA5}">
                      <a16:colId xmlns:a16="http://schemas.microsoft.com/office/drawing/2014/main" val="1818562774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2774802655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1128495954"/>
                    </a:ext>
                  </a:extLst>
                </a:gridCol>
                <a:gridCol w="709823">
                  <a:extLst>
                    <a:ext uri="{9D8B030D-6E8A-4147-A177-3AD203B41FA5}">
                      <a16:colId xmlns:a16="http://schemas.microsoft.com/office/drawing/2014/main" val="1236536265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1844855002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1507827801"/>
                    </a:ext>
                  </a:extLst>
                </a:gridCol>
                <a:gridCol w="709823">
                  <a:extLst>
                    <a:ext uri="{9D8B030D-6E8A-4147-A177-3AD203B41FA5}">
                      <a16:colId xmlns:a16="http://schemas.microsoft.com/office/drawing/2014/main" val="963736650"/>
                    </a:ext>
                  </a:extLst>
                </a:gridCol>
                <a:gridCol w="724560">
                  <a:extLst>
                    <a:ext uri="{9D8B030D-6E8A-4147-A177-3AD203B41FA5}">
                      <a16:colId xmlns:a16="http://schemas.microsoft.com/office/drawing/2014/main" val="2765083188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828507299"/>
                    </a:ext>
                  </a:extLst>
                </a:gridCol>
                <a:gridCol w="724560">
                  <a:extLst>
                    <a:ext uri="{9D8B030D-6E8A-4147-A177-3AD203B41FA5}">
                      <a16:colId xmlns:a16="http://schemas.microsoft.com/office/drawing/2014/main" val="409918084"/>
                    </a:ext>
                  </a:extLst>
                </a:gridCol>
              </a:tblGrid>
              <a:tr h="155575">
                <a:tc row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Low delay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5636818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9099411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VTM-7.0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test 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VTM-7.0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test 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VTM-7.0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test 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539863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1991462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45278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631168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247158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5559367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9120759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33.7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34.9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50.7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-2.81%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064141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12.5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107.1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116.4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124.9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136.8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-6.80%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1660412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641387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6562775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4123765"/>
                  </a:ext>
                </a:extLst>
              </a:tr>
            </a:tbl>
          </a:graphicData>
        </a:graphic>
      </p:graphicFrame>
      <p:sp>
        <p:nvSpPr>
          <p:cNvPr id="13" name="文本框 9"/>
          <p:cNvSpPr txBox="1"/>
          <p:nvPr/>
        </p:nvSpPr>
        <p:spPr>
          <a:xfrm>
            <a:off x="1289035" y="4628873"/>
            <a:ext cx="10782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 2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9"/>
          <p:cNvSpPr txBox="1"/>
          <p:nvPr/>
        </p:nvSpPr>
        <p:spPr>
          <a:xfrm>
            <a:off x="772201" y="409508"/>
            <a:ext cx="2962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51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289035" y="1902451"/>
            <a:ext cx="10782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 3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9"/>
          <p:cNvSpPr txBox="1"/>
          <p:nvPr/>
        </p:nvSpPr>
        <p:spPr>
          <a:xfrm>
            <a:off x="1289035" y="4628873"/>
            <a:ext cx="10782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 4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9"/>
          <p:cNvSpPr txBox="1"/>
          <p:nvPr/>
        </p:nvSpPr>
        <p:spPr>
          <a:xfrm>
            <a:off x="772201" y="409508"/>
            <a:ext cx="2962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1170302"/>
              </p:ext>
            </p:extLst>
          </p:nvPr>
        </p:nvGraphicFramePr>
        <p:xfrm>
          <a:off x="2467947" y="1142148"/>
          <a:ext cx="7457442" cy="2178050"/>
        </p:xfrm>
        <a:graphic>
          <a:graphicData uri="http://schemas.openxmlformats.org/drawingml/2006/table">
            <a:tbl>
              <a:tblPr firstRow="1" firstCol="1" bandRow="1"/>
              <a:tblGrid>
                <a:gridCol w="975086">
                  <a:extLst>
                    <a:ext uri="{9D8B030D-6E8A-4147-A177-3AD203B41FA5}">
                      <a16:colId xmlns:a16="http://schemas.microsoft.com/office/drawing/2014/main" val="71145509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3500105240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2418856694"/>
                    </a:ext>
                  </a:extLst>
                </a:gridCol>
                <a:gridCol w="709823">
                  <a:extLst>
                    <a:ext uri="{9D8B030D-6E8A-4147-A177-3AD203B41FA5}">
                      <a16:colId xmlns:a16="http://schemas.microsoft.com/office/drawing/2014/main" val="3178776267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3070987456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3942306165"/>
                    </a:ext>
                  </a:extLst>
                </a:gridCol>
                <a:gridCol w="709823">
                  <a:extLst>
                    <a:ext uri="{9D8B030D-6E8A-4147-A177-3AD203B41FA5}">
                      <a16:colId xmlns:a16="http://schemas.microsoft.com/office/drawing/2014/main" val="321553266"/>
                    </a:ext>
                  </a:extLst>
                </a:gridCol>
                <a:gridCol w="724560">
                  <a:extLst>
                    <a:ext uri="{9D8B030D-6E8A-4147-A177-3AD203B41FA5}">
                      <a16:colId xmlns:a16="http://schemas.microsoft.com/office/drawing/2014/main" val="2700585746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3018371594"/>
                    </a:ext>
                  </a:extLst>
                </a:gridCol>
                <a:gridCol w="724560">
                  <a:extLst>
                    <a:ext uri="{9D8B030D-6E8A-4147-A177-3AD203B41FA5}">
                      <a16:colId xmlns:a16="http://schemas.microsoft.com/office/drawing/2014/main" val="1470073426"/>
                    </a:ext>
                  </a:extLst>
                </a:gridCol>
              </a:tblGrid>
              <a:tr h="155575">
                <a:tc row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Low delay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387365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3125502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VTM-7.0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test 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VTM-7.0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test 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VTM-7.0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test 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3725753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1493611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-8.86%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8464992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-3.85%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688458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-5.37%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1776997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8508743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-3.83%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085606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33.7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34.9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50.7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-2.81%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282897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12.5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107.1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116.4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124.9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136.8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-6.80%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670485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-5.59%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7486047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5875867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0137515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49615"/>
              </p:ext>
            </p:extLst>
          </p:nvPr>
        </p:nvGraphicFramePr>
        <p:xfrm>
          <a:off x="2467947" y="3801458"/>
          <a:ext cx="7457442" cy="2178050"/>
        </p:xfrm>
        <a:graphic>
          <a:graphicData uri="http://schemas.openxmlformats.org/drawingml/2006/table">
            <a:tbl>
              <a:tblPr firstRow="1" firstCol="1" bandRow="1"/>
              <a:tblGrid>
                <a:gridCol w="975086">
                  <a:extLst>
                    <a:ext uri="{9D8B030D-6E8A-4147-A177-3AD203B41FA5}">
                      <a16:colId xmlns:a16="http://schemas.microsoft.com/office/drawing/2014/main" val="226656680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910089672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1271007263"/>
                    </a:ext>
                  </a:extLst>
                </a:gridCol>
                <a:gridCol w="709823">
                  <a:extLst>
                    <a:ext uri="{9D8B030D-6E8A-4147-A177-3AD203B41FA5}">
                      <a16:colId xmlns:a16="http://schemas.microsoft.com/office/drawing/2014/main" val="2468359124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389461619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3595141395"/>
                    </a:ext>
                  </a:extLst>
                </a:gridCol>
                <a:gridCol w="709823">
                  <a:extLst>
                    <a:ext uri="{9D8B030D-6E8A-4147-A177-3AD203B41FA5}">
                      <a16:colId xmlns:a16="http://schemas.microsoft.com/office/drawing/2014/main" val="3570005546"/>
                    </a:ext>
                  </a:extLst>
                </a:gridCol>
                <a:gridCol w="724560">
                  <a:extLst>
                    <a:ext uri="{9D8B030D-6E8A-4147-A177-3AD203B41FA5}">
                      <a16:colId xmlns:a16="http://schemas.microsoft.com/office/drawing/2014/main" val="926151231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2464094675"/>
                    </a:ext>
                  </a:extLst>
                </a:gridCol>
                <a:gridCol w="724560">
                  <a:extLst>
                    <a:ext uri="{9D8B030D-6E8A-4147-A177-3AD203B41FA5}">
                      <a16:colId xmlns:a16="http://schemas.microsoft.com/office/drawing/2014/main" val="1735875880"/>
                    </a:ext>
                  </a:extLst>
                </a:gridCol>
              </a:tblGrid>
              <a:tr h="155575">
                <a:tc row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Low delay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467187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7642492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VTM-7.0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test 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VTM-7.0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test 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VTM-7.0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test 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4968958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-5.82%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7177859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1426879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-5.59%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067267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-5.80%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-5.75%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40112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-5.80%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-5.66%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9130489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5007112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33.7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35.7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50.7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53.0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8423152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107.1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117.5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124.9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137.6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991988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9553053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8135517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83%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33847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092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17402</TotalTime>
  <Words>1105</Words>
  <Application>Microsoft Office PowerPoint</Application>
  <PresentationFormat>Widescreen</PresentationFormat>
  <Paragraphs>608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Malgun Gothic</vt:lpstr>
      <vt:lpstr>Microsoft YaHei</vt:lpstr>
      <vt:lpstr>宋体</vt:lpstr>
      <vt:lpstr>宋体</vt:lpstr>
      <vt:lpstr>Arial</vt:lpstr>
      <vt:lpstr>DengXian</vt:lpstr>
      <vt:lpstr>PMingLiU</vt:lpstr>
      <vt:lpstr>Times New Roman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Backup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1368</cp:revision>
  <dcterms:created xsi:type="dcterms:W3CDTF">2018-05-21T01:42:17Z</dcterms:created>
  <dcterms:modified xsi:type="dcterms:W3CDTF">2020-01-09T10:25:03Z</dcterms:modified>
</cp:coreProperties>
</file>