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334" r:id="rId2"/>
    <p:sldId id="328" r:id="rId3"/>
    <p:sldId id="367" r:id="rId4"/>
    <p:sldId id="369" r:id="rId5"/>
    <p:sldId id="370" r:id="rId6"/>
    <p:sldId id="373" r:id="rId7"/>
    <p:sldId id="37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2020/1/10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2020/1/10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5925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528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2256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85519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05217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JVET-Q0291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b="1" dirty="0"/>
              <a:t>CE2-related: On maximum palette size of VVC 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2020/1/10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135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354805" y="1230573"/>
            <a:ext cx="577959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Step 1: Generation of current palette table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copy the entries with reuse flag equal to 1.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</a:t>
            </a:r>
            <a:r>
              <a:rPr lang="en-US" sz="2000" dirty="0" smtClean="0"/>
              <a:t>opy the new entries  </a:t>
            </a:r>
          </a:p>
          <a:p>
            <a:pPr lvl="1"/>
            <a:endParaRPr lang="en-US" sz="2000" dirty="0" smtClean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Step </a:t>
            </a:r>
            <a:r>
              <a:rPr lang="en-US" sz="2000" b="1" dirty="0" smtClean="0"/>
              <a:t>2: Decode the CU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Step </a:t>
            </a:r>
            <a:r>
              <a:rPr lang="en-US" sz="2000" b="1" dirty="0" smtClean="0"/>
              <a:t>3: Update the predictor</a:t>
            </a:r>
            <a:endParaRPr lang="en-US" sz="2000" b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</a:t>
            </a:r>
            <a:r>
              <a:rPr lang="en-US" sz="2000" dirty="0" smtClean="0"/>
              <a:t>opy the current palette table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Copy </a:t>
            </a:r>
            <a:r>
              <a:rPr lang="en-US" sz="2000" dirty="0"/>
              <a:t>the entries with reuse flag equal to </a:t>
            </a:r>
            <a:r>
              <a:rPr lang="en-US" sz="2000" dirty="0" smtClean="0"/>
              <a:t>0 until it reach to maximum size.</a:t>
            </a:r>
            <a:endParaRPr lang="en-US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8183" y="1230573"/>
            <a:ext cx="5576673" cy="30334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005427" y="4263974"/>
            <a:ext cx="14221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/>
              <a:t>This figure is extracted </a:t>
            </a:r>
            <a:r>
              <a:rPr lang="en-US" sz="700" dirty="0"/>
              <a:t>from </a:t>
            </a:r>
            <a:r>
              <a:rPr lang="en-US" sz="700" dirty="0" smtClean="0"/>
              <a:t>[1]</a:t>
            </a:r>
            <a:endParaRPr lang="en-US" sz="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1552015" y="4748470"/>
            <a:ext cx="9952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Motivation</a:t>
            </a:r>
            <a:r>
              <a:rPr lang="en-US" sz="2000" dirty="0" smtClean="0"/>
              <a:t>: For separate tree slices, </a:t>
            </a:r>
            <a:r>
              <a:rPr lang="en-US" sz="2000" dirty="0" err="1" smtClean="0"/>
              <a:t>luma</a:t>
            </a:r>
            <a:r>
              <a:rPr lang="en-US" sz="2000" dirty="0" smtClean="0"/>
              <a:t> and Chroma separate palette. Number of operations are roughly double.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Reduce the number of checking of reuse flags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Reduce maximum </a:t>
            </a:r>
            <a:r>
              <a:rPr lang="en-US" sz="2000" dirty="0"/>
              <a:t>predictor size and palette </a:t>
            </a:r>
            <a:r>
              <a:rPr lang="en-US" sz="2000" dirty="0" smtClean="0"/>
              <a:t>size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72201" y="1133856"/>
            <a:ext cx="107326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Maximum </a:t>
            </a:r>
            <a:r>
              <a:rPr lang="en-US" sz="2400" dirty="0"/>
              <a:t>predictor size and maximum palette size of separate tree to the half of that of the single tree</a:t>
            </a:r>
            <a:r>
              <a:rPr lang="en-US" sz="2400" dirty="0" smtClean="0"/>
              <a:t>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 lvl="2" hangingPunct="0"/>
            <a:r>
              <a:rPr lang="en-CA" dirty="0"/>
              <a:t> </a:t>
            </a:r>
            <a:r>
              <a:rPr lang="en-CA" dirty="0" smtClean="0"/>
              <a:t> </a:t>
            </a:r>
            <a:r>
              <a:rPr lang="en-CA" dirty="0" err="1" smtClean="0"/>
              <a:t>maxPltPredictorSizeJoint</a:t>
            </a:r>
            <a:r>
              <a:rPr lang="en-CA" dirty="0" smtClean="0"/>
              <a:t>     = 63</a:t>
            </a:r>
          </a:p>
          <a:p>
            <a:pPr lvl="2" hangingPunct="0"/>
            <a:r>
              <a:rPr lang="en-CA" dirty="0" smtClean="0"/>
              <a:t>  </a:t>
            </a:r>
            <a:r>
              <a:rPr lang="en-CA" dirty="0" err="1" smtClean="0"/>
              <a:t>maxPltSizeJoint</a:t>
            </a:r>
            <a:r>
              <a:rPr lang="en-CA" dirty="0" smtClean="0"/>
              <a:t>                    = 31</a:t>
            </a:r>
          </a:p>
          <a:p>
            <a:pPr lvl="2" hangingPunct="0"/>
            <a:r>
              <a:rPr lang="en-CA" dirty="0"/>
              <a:t> </a:t>
            </a:r>
            <a:r>
              <a:rPr lang="en-CA" dirty="0" smtClean="0"/>
              <a:t> </a:t>
            </a:r>
            <a:r>
              <a:rPr lang="en-CA" dirty="0" err="1" smtClean="0"/>
              <a:t>maxPltPredictorSizeLuma</a:t>
            </a:r>
            <a:r>
              <a:rPr lang="en-CA" dirty="0" smtClean="0"/>
              <a:t>    = (</a:t>
            </a:r>
            <a:r>
              <a:rPr lang="en-CA" dirty="0" err="1" smtClean="0"/>
              <a:t>maxPltPredictorSizeJoint</a:t>
            </a:r>
            <a:r>
              <a:rPr lang="en-CA" dirty="0" smtClean="0"/>
              <a:t> &gt;&gt; 1)</a:t>
            </a:r>
          </a:p>
          <a:p>
            <a:pPr lvl="2" hangingPunct="0"/>
            <a:r>
              <a:rPr lang="en-CA" dirty="0" smtClean="0"/>
              <a:t>  </a:t>
            </a:r>
            <a:r>
              <a:rPr lang="en-CA" dirty="0" err="1" smtClean="0"/>
              <a:t>maxPltPredictorSizeChroma</a:t>
            </a:r>
            <a:r>
              <a:rPr lang="en-CA" dirty="0" smtClean="0"/>
              <a:t> = </a:t>
            </a:r>
            <a:r>
              <a:rPr lang="en-CA" dirty="0"/>
              <a:t>(</a:t>
            </a:r>
            <a:r>
              <a:rPr lang="en-CA" dirty="0" err="1"/>
              <a:t>maxPltPredictorSizeJoint</a:t>
            </a:r>
            <a:r>
              <a:rPr lang="en-CA" dirty="0"/>
              <a:t> &gt;&gt; 1)</a:t>
            </a:r>
            <a:endParaRPr lang="en-US" dirty="0"/>
          </a:p>
          <a:p>
            <a:pPr lvl="2" hangingPunct="0"/>
            <a:r>
              <a:rPr lang="en-CA" dirty="0"/>
              <a:t>  </a:t>
            </a:r>
            <a:r>
              <a:rPr lang="en-CA" dirty="0" err="1"/>
              <a:t>maxPltSizeLuma</a:t>
            </a:r>
            <a:r>
              <a:rPr lang="en-CA" dirty="0"/>
              <a:t> </a:t>
            </a:r>
            <a:r>
              <a:rPr lang="en-CA" dirty="0" smtClean="0"/>
              <a:t>                  =    (</a:t>
            </a:r>
            <a:r>
              <a:rPr lang="en-CA" dirty="0" err="1" smtClean="0"/>
              <a:t>maxPltSizeJoint</a:t>
            </a:r>
            <a:r>
              <a:rPr lang="en-CA" dirty="0" smtClean="0"/>
              <a:t> </a:t>
            </a:r>
            <a:r>
              <a:rPr lang="en-CA" dirty="0"/>
              <a:t>&gt;&gt; 1)</a:t>
            </a:r>
            <a:endParaRPr lang="en-CA" dirty="0" smtClean="0"/>
          </a:p>
          <a:p>
            <a:pPr lvl="2" hangingPunct="0"/>
            <a:r>
              <a:rPr lang="en-CA" dirty="0" smtClean="0"/>
              <a:t>  </a:t>
            </a:r>
            <a:r>
              <a:rPr lang="en-CA" dirty="0" err="1" smtClean="0"/>
              <a:t>maxPltSizeChroma</a:t>
            </a:r>
            <a:r>
              <a:rPr lang="en-CA" dirty="0" smtClean="0"/>
              <a:t>               = </a:t>
            </a:r>
            <a:r>
              <a:rPr lang="en-CA" dirty="0"/>
              <a:t>(</a:t>
            </a:r>
            <a:r>
              <a:rPr lang="en-CA" dirty="0" err="1" smtClean="0"/>
              <a:t>maxPltSizeJoint</a:t>
            </a:r>
            <a:r>
              <a:rPr lang="en-CA" dirty="0" smtClean="0"/>
              <a:t> </a:t>
            </a:r>
            <a:r>
              <a:rPr lang="en-CA" dirty="0"/>
              <a:t>&gt;&gt; 1</a:t>
            </a:r>
            <a:r>
              <a:rPr lang="en-CA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080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956759" y="1192579"/>
            <a:ext cx="10732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Signal palette size in SPS.</a:t>
            </a: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468014"/>
              </p:ext>
            </p:extLst>
          </p:nvPr>
        </p:nvGraphicFramePr>
        <p:xfrm>
          <a:off x="2743200" y="1853866"/>
          <a:ext cx="7323589" cy="2926080"/>
        </p:xfrm>
        <a:graphic>
          <a:graphicData uri="http://schemas.openxmlformats.org/drawingml/2006/table">
            <a:tbl>
              <a:tblPr/>
              <a:tblGrid>
                <a:gridCol w="6389384">
                  <a:extLst>
                    <a:ext uri="{9D8B030D-6E8A-4147-A177-3AD203B41FA5}">
                      <a16:colId xmlns:a16="http://schemas.microsoft.com/office/drawing/2014/main" val="2416326260"/>
                    </a:ext>
                  </a:extLst>
                </a:gridCol>
                <a:gridCol w="934205">
                  <a:extLst>
                    <a:ext uri="{9D8B030D-6E8A-4147-A177-3AD203B41FA5}">
                      <a16:colId xmlns:a16="http://schemas.microsoft.com/office/drawing/2014/main" val="10134365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21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ChromaArrayType != 0 )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520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qtbtt_dual_tree_intra_flag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266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chroma_format_idc  = =  3 )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9653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sps_palette_enabled_flag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7452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sps_act_enabled_flag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4216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195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if(sps_palette_enabled_flag){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409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sps_max_plt_size_joint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u(6)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754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sps_delta_max_plt_predictor_size_joint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u(6)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491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230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057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80680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: </a:t>
            </a:r>
            <a:r>
              <a:rPr lang="en-C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maxPltPredictorSizeJoint</a:t>
            </a:r>
            <a:r>
              <a:rPr lang="en-C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63, </a:t>
            </a:r>
            <a:r>
              <a:rPr lang="en-C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maxPltSizeJoint</a:t>
            </a:r>
            <a:r>
              <a:rPr lang="en-C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31</a:t>
            </a:r>
          </a:p>
          <a:p>
            <a:pPr marL="0" lvl="2"/>
            <a:endParaRPr lang="en-CA" sz="1600" dirty="0"/>
          </a:p>
          <a:p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906204"/>
              </p:ext>
            </p:extLst>
          </p:nvPr>
        </p:nvGraphicFramePr>
        <p:xfrm>
          <a:off x="3473243" y="1322321"/>
          <a:ext cx="5930816" cy="5064408"/>
        </p:xfrm>
        <a:graphic>
          <a:graphicData uri="http://schemas.openxmlformats.org/drawingml/2006/table">
            <a:tbl>
              <a:tblPr/>
              <a:tblGrid>
                <a:gridCol w="2088111">
                  <a:extLst>
                    <a:ext uri="{9D8B030D-6E8A-4147-A177-3AD203B41FA5}">
                      <a16:colId xmlns:a16="http://schemas.microsoft.com/office/drawing/2014/main" val="3898690820"/>
                    </a:ext>
                  </a:extLst>
                </a:gridCol>
                <a:gridCol w="768541">
                  <a:extLst>
                    <a:ext uri="{9D8B030D-6E8A-4147-A177-3AD203B41FA5}">
                      <a16:colId xmlns:a16="http://schemas.microsoft.com/office/drawing/2014/main" val="4179547979"/>
                    </a:ext>
                  </a:extLst>
                </a:gridCol>
                <a:gridCol w="768541">
                  <a:extLst>
                    <a:ext uri="{9D8B030D-6E8A-4147-A177-3AD203B41FA5}">
                      <a16:colId xmlns:a16="http://schemas.microsoft.com/office/drawing/2014/main" val="2028104720"/>
                    </a:ext>
                  </a:extLst>
                </a:gridCol>
                <a:gridCol w="768541">
                  <a:extLst>
                    <a:ext uri="{9D8B030D-6E8A-4147-A177-3AD203B41FA5}">
                      <a16:colId xmlns:a16="http://schemas.microsoft.com/office/drawing/2014/main" val="3677159727"/>
                    </a:ext>
                  </a:extLst>
                </a:gridCol>
                <a:gridCol w="768541">
                  <a:extLst>
                    <a:ext uri="{9D8B030D-6E8A-4147-A177-3AD203B41FA5}">
                      <a16:colId xmlns:a16="http://schemas.microsoft.com/office/drawing/2014/main" val="2551654288"/>
                    </a:ext>
                  </a:extLst>
                </a:gridCol>
                <a:gridCol w="768541">
                  <a:extLst>
                    <a:ext uri="{9D8B030D-6E8A-4147-A177-3AD203B41FA5}">
                      <a16:colId xmlns:a16="http://schemas.microsoft.com/office/drawing/2014/main" val="4060648711"/>
                    </a:ext>
                  </a:extLst>
                </a:gridCol>
              </a:tblGrid>
              <a:tr h="196196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423731"/>
                  </a:ext>
                </a:extLst>
              </a:tr>
              <a:tr h="131913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6036864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344852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973164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526701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284419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224693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682319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509514"/>
                  </a:ext>
                </a:extLst>
              </a:tr>
              <a:tr h="131913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126651"/>
                  </a:ext>
                </a:extLst>
              </a:tr>
              <a:tr h="131913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852848"/>
                  </a:ext>
                </a:extLst>
              </a:tr>
              <a:tr h="292620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737480"/>
                  </a:ext>
                </a:extLst>
              </a:tr>
              <a:tr h="131913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6759533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473935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940244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105535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25931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441427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538833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4840800"/>
                  </a:ext>
                </a:extLst>
              </a:tr>
              <a:tr h="131913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359851"/>
                  </a:ext>
                </a:extLst>
              </a:tr>
              <a:tr h="131913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857967"/>
                  </a:ext>
                </a:extLst>
              </a:tr>
              <a:tr h="196196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419772"/>
                  </a:ext>
                </a:extLst>
              </a:tr>
              <a:tr h="131913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9310044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348" marR="3348" marT="33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337432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335695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045028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031151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127869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656636"/>
                  </a:ext>
                </a:extLst>
              </a:tr>
              <a:tr h="1138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348" marR="3348" marT="33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348" marR="3348" marT="33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348" marR="3348" marT="33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348" marR="3348" marT="33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29537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998129" y="966452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YUV444: Dual tree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06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68096" y="1133856"/>
            <a:ext cx="110440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It is proposed to reduce the palette and predictor size of separate tree to half of dual tree. </a:t>
            </a:r>
          </a:p>
          <a:p>
            <a:pPr lvl="1"/>
            <a:endParaRPr lang="en-US" sz="2400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In 444 CE2 test condition: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Overall</a:t>
            </a:r>
            <a:r>
              <a:rPr lang="en-US" sz="2400" dirty="0"/>
              <a:t>: -0.03% (AI), </a:t>
            </a:r>
            <a:r>
              <a:rPr lang="en-US" sz="2400" dirty="0" smtClean="0"/>
              <a:t>0.05% </a:t>
            </a:r>
            <a:r>
              <a:rPr lang="en-US" sz="2400" dirty="0"/>
              <a:t>(RA), </a:t>
            </a:r>
            <a:r>
              <a:rPr lang="en-US" sz="2400" dirty="0" smtClean="0"/>
              <a:t>0.01% </a:t>
            </a:r>
            <a:r>
              <a:rPr lang="en-US" sz="2400" dirty="0"/>
              <a:t>(LB) BD-rate </a:t>
            </a:r>
            <a:r>
              <a:rPr lang="en-US" sz="2400" dirty="0" smtClean="0"/>
              <a:t>saving</a:t>
            </a:r>
          </a:p>
        </p:txBody>
      </p:sp>
    </p:spTree>
    <p:extLst>
      <p:ext uri="{BB962C8B-B14F-4D97-AF65-F5344CB8AC3E}">
        <p14:creationId xmlns:p14="http://schemas.microsoft.com/office/powerpoint/2010/main" val="176436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939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68096" y="1133856"/>
            <a:ext cx="11044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[1] S. Liu, X. Xu, S. Lei, and K. </a:t>
            </a:r>
            <a:r>
              <a:rPr lang="en-US" sz="2400" dirty="0" err="1" smtClean="0"/>
              <a:t>Jou</a:t>
            </a:r>
            <a:r>
              <a:rPr lang="en-US" sz="2400" dirty="0" smtClean="0"/>
              <a:t>, </a:t>
            </a:r>
            <a:r>
              <a:rPr lang="en-US" sz="2400" dirty="0"/>
              <a:t>“Overview of HEVC extensions on screen content coding”, industrial technology </a:t>
            </a:r>
            <a:r>
              <a:rPr lang="en-US" sz="2400" dirty="0" smtClean="0"/>
              <a:t>advances, </a:t>
            </a:r>
            <a:r>
              <a:rPr lang="nl-NL" sz="2400" dirty="0"/>
              <a:t>SIP (2015), vol. 4, </a:t>
            </a:r>
            <a:r>
              <a:rPr lang="nl-NL" sz="2400" dirty="0" smtClean="0"/>
              <a:t>e10</a:t>
            </a:r>
            <a:r>
              <a:rPr lang="en-US" sz="24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7479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17349</TotalTime>
  <Words>576</Words>
  <Application>Microsoft Office PowerPoint</Application>
  <PresentationFormat>Widescreen</PresentationFormat>
  <Paragraphs>216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Malgun Gothic</vt:lpstr>
      <vt:lpstr>Microsoft YaHei</vt:lpstr>
      <vt:lpstr>宋体</vt:lpstr>
      <vt:lpstr>Arial</vt:lpstr>
      <vt:lpstr>Calibri</vt:lpstr>
      <vt:lpstr>DengXian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1365</cp:revision>
  <dcterms:created xsi:type="dcterms:W3CDTF">2018-05-21T01:42:17Z</dcterms:created>
  <dcterms:modified xsi:type="dcterms:W3CDTF">2020-01-10T08:24:57Z</dcterms:modified>
</cp:coreProperties>
</file>