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334" r:id="rId2"/>
    <p:sldId id="328" r:id="rId3"/>
    <p:sldId id="387" r:id="rId4"/>
    <p:sldId id="394" r:id="rId5"/>
    <p:sldId id="395" r:id="rId6"/>
    <p:sldId id="367" r:id="rId7"/>
    <p:sldId id="391" r:id="rId8"/>
    <p:sldId id="392" r:id="rId9"/>
    <p:sldId id="39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2020/1/9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2020/1/9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433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2210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5925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055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1474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7544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JVET-Q0269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/>
              <a:t>CE3-related: On transform skip residual coding </a:t>
            </a:r>
            <a:r>
              <a:rPr lang="en-US" b="1" dirty="0" smtClean="0"/>
              <a:t> 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2020/1/9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01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80590" y="1133856"/>
            <a:ext cx="10732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Aspect 1: Rice parameter derivation </a:t>
            </a:r>
            <a:endParaRPr lang="en-CA" sz="2400" dirty="0" smtClean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sz="2400" dirty="0" err="1" smtClean="0"/>
              <a:t>locSumAbs</a:t>
            </a:r>
            <a:r>
              <a:rPr lang="en-US" sz="2400" dirty="0" smtClean="0"/>
              <a:t> </a:t>
            </a:r>
            <a:r>
              <a:rPr lang="en-US" sz="2400" dirty="0"/>
              <a:t>= min(</a:t>
            </a:r>
            <a:r>
              <a:rPr lang="en-US" sz="2400" dirty="0" err="1"/>
              <a:t>locSumAbs</a:t>
            </a:r>
            <a:r>
              <a:rPr lang="en-US" sz="2400" dirty="0"/>
              <a:t>, 31)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sz="2400" dirty="0" err="1" smtClean="0"/>
              <a:t>cRiceParam</a:t>
            </a:r>
            <a:r>
              <a:rPr lang="en-US" sz="2400" dirty="0" smtClean="0"/>
              <a:t> </a:t>
            </a:r>
            <a:r>
              <a:rPr lang="en-US" sz="2400" dirty="0"/>
              <a:t>= (</a:t>
            </a:r>
            <a:r>
              <a:rPr lang="en-US" sz="2400" dirty="0" err="1"/>
              <a:t>locSumAbs</a:t>
            </a:r>
            <a:r>
              <a:rPr lang="en-US" sz="2400" dirty="0"/>
              <a:t> + 4) &gt;&gt; 3</a:t>
            </a:r>
          </a:p>
          <a:p>
            <a:pPr lvl="1" hangingPunct="0"/>
            <a:endParaRPr lang="en-CA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3953" y="2509272"/>
            <a:ext cx="10732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Aspect 2: context modelling of TS residual coding  </a:t>
            </a:r>
            <a:endParaRPr lang="en-CA" sz="2400" dirty="0" smtClean="0"/>
          </a:p>
          <a:p>
            <a:pPr lvl="1" hangingPunct="0"/>
            <a:r>
              <a:rPr lang="en-US" sz="2400" dirty="0" smtClean="0"/>
              <a:t>For </a:t>
            </a:r>
            <a:r>
              <a:rPr lang="en-US" sz="2400" dirty="0" err="1" smtClean="0"/>
              <a:t>chroma</a:t>
            </a:r>
            <a:r>
              <a:rPr lang="en-US" sz="2400" dirty="0" smtClean="0"/>
              <a:t> TS residuals, add 7 more contexts for Chroma.</a:t>
            </a:r>
            <a:endParaRPr lang="en-CA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503242"/>
              </p:ext>
            </p:extLst>
          </p:nvPr>
        </p:nvGraphicFramePr>
        <p:xfrm>
          <a:off x="1862356" y="3367120"/>
          <a:ext cx="8850384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2274135">
                  <a:extLst>
                    <a:ext uri="{9D8B030D-6E8A-4147-A177-3AD203B41FA5}">
                      <a16:colId xmlns:a16="http://schemas.microsoft.com/office/drawing/2014/main" val="285072644"/>
                    </a:ext>
                  </a:extLst>
                </a:gridCol>
                <a:gridCol w="1302889">
                  <a:extLst>
                    <a:ext uri="{9D8B030D-6E8A-4147-A177-3AD203B41FA5}">
                      <a16:colId xmlns:a16="http://schemas.microsoft.com/office/drawing/2014/main" val="802411362"/>
                    </a:ext>
                  </a:extLst>
                </a:gridCol>
                <a:gridCol w="1318340">
                  <a:extLst>
                    <a:ext uri="{9D8B030D-6E8A-4147-A177-3AD203B41FA5}">
                      <a16:colId xmlns:a16="http://schemas.microsoft.com/office/drawing/2014/main" val="3544824469"/>
                    </a:ext>
                  </a:extLst>
                </a:gridCol>
                <a:gridCol w="1318340">
                  <a:extLst>
                    <a:ext uri="{9D8B030D-6E8A-4147-A177-3AD203B41FA5}">
                      <a16:colId xmlns:a16="http://schemas.microsoft.com/office/drawing/2014/main" val="2010833510"/>
                    </a:ext>
                  </a:extLst>
                </a:gridCol>
                <a:gridCol w="1318340">
                  <a:extLst>
                    <a:ext uri="{9D8B030D-6E8A-4147-A177-3AD203B41FA5}">
                      <a16:colId xmlns:a16="http://schemas.microsoft.com/office/drawing/2014/main" val="3962181598"/>
                    </a:ext>
                  </a:extLst>
                </a:gridCol>
                <a:gridCol w="1318340">
                  <a:extLst>
                    <a:ext uri="{9D8B030D-6E8A-4147-A177-3AD203B41FA5}">
                      <a16:colId xmlns:a16="http://schemas.microsoft.com/office/drawing/2014/main" val="4888132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VTM-RRC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VTM-7.0-TSRC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Proposed TSRC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511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Luma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Chroma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Luma</a:t>
                      </a:r>
                      <a:r>
                        <a:rPr lang="en-CA" sz="1400" baseline="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 and </a:t>
                      </a:r>
                      <a:r>
                        <a:rPr lang="en-CA" sz="1400" baseline="0" dirty="0" err="1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chroma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Luma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Chroma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559768"/>
                  </a:ext>
                </a:extLst>
              </a:tr>
              <a:tr h="13400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coded_sub_block_flag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553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sig_coeff_flag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36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coeff_sign_flag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9728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abs_level_gt1_flag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681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parity_flag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027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abs_level_gt3_flag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977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abs_level_gt5_flag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2948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abs_level_gt7_flag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5001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abs_level_gt9_flag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939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Total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160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544319"/>
                  </a:ext>
                </a:extLst>
              </a:tr>
            </a:tbl>
          </a:graphicData>
        </a:graphic>
      </p:graphicFrame>
      <p:cxnSp>
        <p:nvCxnSpPr>
          <p:cNvPr id="9" name="直線コネクタ 39"/>
          <p:cNvCxnSpPr/>
          <p:nvPr/>
        </p:nvCxnSpPr>
        <p:spPr>
          <a:xfrm>
            <a:off x="6735763" y="8128000"/>
            <a:ext cx="806450" cy="242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40"/>
          <p:cNvCxnSpPr/>
          <p:nvPr/>
        </p:nvCxnSpPr>
        <p:spPr>
          <a:xfrm>
            <a:off x="7542213" y="8128000"/>
            <a:ext cx="808037" cy="242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42"/>
          <p:cNvCxnSpPr/>
          <p:nvPr/>
        </p:nvCxnSpPr>
        <p:spPr>
          <a:xfrm>
            <a:off x="6729413" y="9134475"/>
            <a:ext cx="808037" cy="242888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3" name="直線コネクタ 44"/>
          <p:cNvCxnSpPr/>
          <p:nvPr/>
        </p:nvCxnSpPr>
        <p:spPr>
          <a:xfrm>
            <a:off x="7551738" y="9134475"/>
            <a:ext cx="808037" cy="242888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4" name="直線コネクタ 43"/>
          <p:cNvCxnSpPr/>
          <p:nvPr/>
        </p:nvCxnSpPr>
        <p:spPr>
          <a:xfrm>
            <a:off x="7537450" y="9377363"/>
            <a:ext cx="808038" cy="24447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" name="直線コネクタ 41"/>
          <p:cNvCxnSpPr/>
          <p:nvPr/>
        </p:nvCxnSpPr>
        <p:spPr>
          <a:xfrm>
            <a:off x="6729413" y="9377363"/>
            <a:ext cx="808037" cy="24447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" name="直線コネクタ 46"/>
          <p:cNvCxnSpPr/>
          <p:nvPr/>
        </p:nvCxnSpPr>
        <p:spPr>
          <a:xfrm>
            <a:off x="6729413" y="9647238"/>
            <a:ext cx="808037" cy="24447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" name="直線コネクタ 45"/>
          <p:cNvCxnSpPr/>
          <p:nvPr/>
        </p:nvCxnSpPr>
        <p:spPr>
          <a:xfrm>
            <a:off x="7537450" y="9621838"/>
            <a:ext cx="808038" cy="24447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02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43200"/>
              </p:ext>
            </p:extLst>
          </p:nvPr>
        </p:nvGraphicFramePr>
        <p:xfrm>
          <a:off x="2806447" y="1732380"/>
          <a:ext cx="65024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8220468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1910402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5384023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8884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848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Aspect 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-4.32%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-2.60%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-1.98%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1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Aspect 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-0.46%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-0.73%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788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Aspect 1 + 2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-4.50%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-3.08%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-2.75%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38555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38069" y="1359017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Overall ( lossless)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18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8096" y="1133856"/>
            <a:ext cx="1104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Proposed look-up table free rice derivation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Additional 7 contexts for </a:t>
            </a:r>
            <a:r>
              <a:rPr lang="en-US" sz="2800" dirty="0" err="1" smtClean="0"/>
              <a:t>chroma</a:t>
            </a:r>
            <a:r>
              <a:rPr lang="en-US" sz="2800" dirty="0"/>
              <a:t> </a:t>
            </a:r>
            <a:r>
              <a:rPr lang="en-US" sz="2800" dirty="0" smtClean="0"/>
              <a:t>transform-skip residuals</a:t>
            </a:r>
          </a:p>
        </p:txBody>
      </p:sp>
    </p:spTree>
    <p:extLst>
      <p:ext uri="{BB962C8B-B14F-4D97-AF65-F5344CB8AC3E}">
        <p14:creationId xmlns:p14="http://schemas.microsoft.com/office/powerpoint/2010/main" val="322837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446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lossless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258197"/>
              </p:ext>
            </p:extLst>
          </p:nvPr>
        </p:nvGraphicFramePr>
        <p:xfrm>
          <a:off x="2535058" y="1100203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389894105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41666029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886125145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758417040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7616224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046092767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541625803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416060545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752852145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52650468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87616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45635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22365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7202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41710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58377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92361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60705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63381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54496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137.0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99235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73024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91192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62261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91905" y="2088859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1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5665"/>
              </p:ext>
            </p:extLst>
          </p:nvPr>
        </p:nvGraphicFramePr>
        <p:xfrm>
          <a:off x="2535058" y="3728276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44812930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64588896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4220826160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81512754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16639006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01792816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571369755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286034903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93330052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2097742039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448439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6998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22271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06810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38832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7216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31219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06737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65937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65410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02587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80562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67381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97327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91905" y="4632635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04700" y="6345455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446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lossless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89234" y="2004562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1 + 2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686235"/>
              </p:ext>
            </p:extLst>
          </p:nvPr>
        </p:nvGraphicFramePr>
        <p:xfrm>
          <a:off x="2644115" y="1041480"/>
          <a:ext cx="7457442" cy="2178050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244167215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55771473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618080226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95314019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75028432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746455676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89657419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79524762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66515540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3377568502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621380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81423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VTM-7.0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Test 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4127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90754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55135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24890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777553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68234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91815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86820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124.9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82648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67802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98333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148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86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04700" y="6345455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11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CTC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403889"/>
              </p:ext>
            </p:extLst>
          </p:nvPr>
        </p:nvGraphicFramePr>
        <p:xfrm>
          <a:off x="1115440" y="1032135"/>
          <a:ext cx="4597462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86433">
                  <a:extLst>
                    <a:ext uri="{9D8B030D-6E8A-4147-A177-3AD203B41FA5}">
                      <a16:colId xmlns:a16="http://schemas.microsoft.com/office/drawing/2014/main" val="982810482"/>
                    </a:ext>
                  </a:extLst>
                </a:gridCol>
                <a:gridCol w="775077">
                  <a:extLst>
                    <a:ext uri="{9D8B030D-6E8A-4147-A177-3AD203B41FA5}">
                      <a16:colId xmlns:a16="http://schemas.microsoft.com/office/drawing/2014/main" val="3234171954"/>
                    </a:ext>
                  </a:extLst>
                </a:gridCol>
                <a:gridCol w="774414">
                  <a:extLst>
                    <a:ext uri="{9D8B030D-6E8A-4147-A177-3AD203B41FA5}">
                      <a16:colId xmlns:a16="http://schemas.microsoft.com/office/drawing/2014/main" val="1528386201"/>
                    </a:ext>
                  </a:extLst>
                </a:gridCol>
                <a:gridCol w="774414">
                  <a:extLst>
                    <a:ext uri="{9D8B030D-6E8A-4147-A177-3AD203B41FA5}">
                      <a16:colId xmlns:a16="http://schemas.microsoft.com/office/drawing/2014/main" val="128295025"/>
                    </a:ext>
                  </a:extLst>
                </a:gridCol>
                <a:gridCol w="593562">
                  <a:extLst>
                    <a:ext uri="{9D8B030D-6E8A-4147-A177-3AD203B41FA5}">
                      <a16:colId xmlns:a16="http://schemas.microsoft.com/office/drawing/2014/main" val="390620671"/>
                    </a:ext>
                  </a:extLst>
                </a:gridCol>
                <a:gridCol w="593562">
                  <a:extLst>
                    <a:ext uri="{9D8B030D-6E8A-4147-A177-3AD203B41FA5}">
                      <a16:colId xmlns:a16="http://schemas.microsoft.com/office/drawing/2014/main" val="2327044246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843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7421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84905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7421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2752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23270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8392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3860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758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458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8454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4383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726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5249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7924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5278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778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384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80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383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2479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4752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9964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8944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4206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969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9331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4858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3596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17268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3962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7920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09500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5381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9995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28550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6900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60982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12529"/>
              </p:ext>
            </p:extLst>
          </p:nvPr>
        </p:nvGraphicFramePr>
        <p:xfrm>
          <a:off x="6023001" y="1087675"/>
          <a:ext cx="4639407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96345">
                  <a:extLst>
                    <a:ext uri="{9D8B030D-6E8A-4147-A177-3AD203B41FA5}">
                      <a16:colId xmlns:a16="http://schemas.microsoft.com/office/drawing/2014/main" val="2880164600"/>
                    </a:ext>
                  </a:extLst>
                </a:gridCol>
                <a:gridCol w="782148">
                  <a:extLst>
                    <a:ext uri="{9D8B030D-6E8A-4147-A177-3AD203B41FA5}">
                      <a16:colId xmlns:a16="http://schemas.microsoft.com/office/drawing/2014/main" val="1571716481"/>
                    </a:ext>
                  </a:extLst>
                </a:gridCol>
                <a:gridCol w="781479">
                  <a:extLst>
                    <a:ext uri="{9D8B030D-6E8A-4147-A177-3AD203B41FA5}">
                      <a16:colId xmlns:a16="http://schemas.microsoft.com/office/drawing/2014/main" val="3715453753"/>
                    </a:ext>
                  </a:extLst>
                </a:gridCol>
                <a:gridCol w="781479">
                  <a:extLst>
                    <a:ext uri="{9D8B030D-6E8A-4147-A177-3AD203B41FA5}">
                      <a16:colId xmlns:a16="http://schemas.microsoft.com/office/drawing/2014/main" val="1371336379"/>
                    </a:ext>
                  </a:extLst>
                </a:gridCol>
                <a:gridCol w="598978">
                  <a:extLst>
                    <a:ext uri="{9D8B030D-6E8A-4147-A177-3AD203B41FA5}">
                      <a16:colId xmlns:a16="http://schemas.microsoft.com/office/drawing/2014/main" val="423644348"/>
                    </a:ext>
                  </a:extLst>
                </a:gridCol>
                <a:gridCol w="598978">
                  <a:extLst>
                    <a:ext uri="{9D8B030D-6E8A-4147-A177-3AD203B41FA5}">
                      <a16:colId xmlns:a16="http://schemas.microsoft.com/office/drawing/2014/main" val="1080347364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85350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3299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8125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24166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18906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8779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5514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16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82011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10200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8160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0303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1799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5731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14491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0624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061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6336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6712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3657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007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355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7140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773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4261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7333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10111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57058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1857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6133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861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8921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59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3698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48294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1859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796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45617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092" y="3498426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745833" y="3666531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53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04700" y="6345455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11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CTC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937393" y="3554749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Aspect 1 + 2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92731"/>
              </p:ext>
            </p:extLst>
          </p:nvPr>
        </p:nvGraphicFramePr>
        <p:xfrm>
          <a:off x="3604976" y="1133375"/>
          <a:ext cx="5058855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195465">
                  <a:extLst>
                    <a:ext uri="{9D8B030D-6E8A-4147-A177-3AD203B41FA5}">
                      <a16:colId xmlns:a16="http://schemas.microsoft.com/office/drawing/2014/main" val="3429610373"/>
                    </a:ext>
                  </a:extLst>
                </a:gridCol>
                <a:gridCol w="852862">
                  <a:extLst>
                    <a:ext uri="{9D8B030D-6E8A-4147-A177-3AD203B41FA5}">
                      <a16:colId xmlns:a16="http://schemas.microsoft.com/office/drawing/2014/main" val="888852463"/>
                    </a:ext>
                  </a:extLst>
                </a:gridCol>
                <a:gridCol w="852133">
                  <a:extLst>
                    <a:ext uri="{9D8B030D-6E8A-4147-A177-3AD203B41FA5}">
                      <a16:colId xmlns:a16="http://schemas.microsoft.com/office/drawing/2014/main" val="3948002489"/>
                    </a:ext>
                  </a:extLst>
                </a:gridCol>
                <a:gridCol w="852133">
                  <a:extLst>
                    <a:ext uri="{9D8B030D-6E8A-4147-A177-3AD203B41FA5}">
                      <a16:colId xmlns:a16="http://schemas.microsoft.com/office/drawing/2014/main" val="1886959638"/>
                    </a:ext>
                  </a:extLst>
                </a:gridCol>
                <a:gridCol w="653131">
                  <a:extLst>
                    <a:ext uri="{9D8B030D-6E8A-4147-A177-3AD203B41FA5}">
                      <a16:colId xmlns:a16="http://schemas.microsoft.com/office/drawing/2014/main" val="3828710702"/>
                    </a:ext>
                  </a:extLst>
                </a:gridCol>
                <a:gridCol w="653131">
                  <a:extLst>
                    <a:ext uri="{9D8B030D-6E8A-4147-A177-3AD203B41FA5}">
                      <a16:colId xmlns:a16="http://schemas.microsoft.com/office/drawing/2014/main" val="527733922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3078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8683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91648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7221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5458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476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32556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7331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7319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2166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279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77173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9077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8023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3139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7879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9898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5629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8866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6530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0369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010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8220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9941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1397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1008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43922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8629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73030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2220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95704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84986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7940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6685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2333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718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2351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495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79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17424</TotalTime>
  <Words>1846</Words>
  <Application>Microsoft Office PowerPoint</Application>
  <PresentationFormat>Widescreen</PresentationFormat>
  <Paragraphs>999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Microsoft YaHei</vt:lpstr>
      <vt:lpstr>宋体</vt:lpstr>
      <vt:lpstr>宋体</vt:lpstr>
      <vt:lpstr>Arial</vt:lpstr>
      <vt:lpstr>DengXian</vt:lpstr>
      <vt:lpstr>Times New Roman</vt:lpstr>
      <vt:lpstr>Yu Mincho</vt:lpstr>
      <vt:lpstr>浅色</vt:lpstr>
      <vt:lpstr>PowerPoint Presentation</vt:lpstr>
      <vt:lpstr>PowerPoint Presentation</vt:lpstr>
      <vt:lpstr>PowerPoint Presentation</vt:lpstr>
      <vt:lpstr>PowerPoint Presentation</vt:lpstr>
      <vt:lpstr>Backup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1373</cp:revision>
  <dcterms:created xsi:type="dcterms:W3CDTF">2018-05-21T01:42:17Z</dcterms:created>
  <dcterms:modified xsi:type="dcterms:W3CDTF">2020-01-09T07:37:06Z</dcterms:modified>
</cp:coreProperties>
</file>