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14"/>
  </p:notesMasterIdLst>
  <p:sldIdLst>
    <p:sldId id="466" r:id="rId3"/>
    <p:sldId id="499" r:id="rId4"/>
    <p:sldId id="500" r:id="rId5"/>
    <p:sldId id="489" r:id="rId6"/>
    <p:sldId id="498" r:id="rId7"/>
    <p:sldId id="497" r:id="rId8"/>
    <p:sldId id="496" r:id="rId9"/>
    <p:sldId id="495" r:id="rId10"/>
    <p:sldId id="494" r:id="rId11"/>
    <p:sldId id="501" r:id="rId12"/>
    <p:sldId id="502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00"/>
    <a:srgbClr val="EAEAEA"/>
    <a:srgbClr val="99CCFF"/>
    <a:srgbClr val="005C8A"/>
    <a:srgbClr val="A50021"/>
    <a:srgbClr val="A3FFFF"/>
    <a:srgbClr val="FFFFFF"/>
    <a:srgbClr val="447838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42" autoAdjust="0"/>
    <p:restoredTop sz="91740" autoAdjust="0"/>
  </p:normalViewPr>
  <p:slideViewPr>
    <p:cSldViewPr>
      <p:cViewPr varScale="1">
        <p:scale>
          <a:sx n="68" d="100"/>
          <a:sy n="68" d="100"/>
        </p:scale>
        <p:origin x="159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1/10/2020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238250"/>
            <a:ext cx="6234112" cy="2266950"/>
          </a:xfrm>
        </p:spPr>
        <p:txBody>
          <a:bodyPr/>
          <a:lstStyle/>
          <a:p>
            <a:pPr eaLnBrk="1" hangingPunct="1"/>
            <a:r>
              <a:rPr lang="en-CA" sz="3200" b="1" dirty="0" smtClean="0"/>
              <a:t>JVET-Q0254 [AHG9</a:t>
            </a:r>
            <a:r>
              <a:rPr lang="en-CA" sz="3200" b="1" dirty="0"/>
              <a:t>]: Override mechanism for ALF related syntax elements in slice </a:t>
            </a:r>
            <a:r>
              <a:rPr lang="en-CA" sz="3200" b="1" dirty="0" smtClean="0"/>
              <a:t>header</a:t>
            </a:r>
            <a:r>
              <a:rPr lang="en-US" altLang="zh-CN" sz="3200" dirty="0" smtClean="0">
                <a:solidFill>
                  <a:schemeClr val="tx1"/>
                </a:solidFill>
              </a:rPr>
              <a:t/>
            </a:r>
            <a:br>
              <a:rPr lang="en-US" altLang="zh-CN" sz="3200" dirty="0" smtClean="0">
                <a:solidFill>
                  <a:schemeClr val="tx1"/>
                </a:solidFill>
              </a:rPr>
            </a:br>
            <a:endParaRPr lang="en-US" altLang="zh-CN" sz="3200" dirty="0" smtClean="0">
              <a:solidFill>
                <a:schemeClr val="tx1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89000" y="3505200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en-US" sz="1800" u="sng" dirty="0">
                <a:solidFill>
                  <a:schemeClr val="tx1"/>
                </a:solidFill>
              </a:rPr>
              <a:t>Anand Meher </a:t>
            </a:r>
            <a:r>
              <a:rPr lang="en-US" altLang="en-US" sz="1800" u="sng" dirty="0" smtClean="0">
                <a:solidFill>
                  <a:schemeClr val="tx1"/>
                </a:solidFill>
              </a:rPr>
              <a:t>Kotra</a:t>
            </a:r>
            <a:r>
              <a:rPr lang="en-US" altLang="en-US" sz="1800" dirty="0" smtClean="0">
                <a:solidFill>
                  <a:schemeClr val="tx1"/>
                </a:solidFill>
              </a:rPr>
              <a:t>, Semih Esenlik, Biao Wang, Han Gao, Elena Alshina</a:t>
            </a:r>
            <a:endParaRPr lang="en-US" altLang="zh-CN" sz="1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189" y="200026"/>
            <a:ext cx="6850062" cy="630238"/>
          </a:xfrm>
        </p:spPr>
        <p:txBody>
          <a:bodyPr/>
          <a:lstStyle/>
          <a:p>
            <a:r>
              <a:rPr lang="en-US" dirty="0" smtClean="0"/>
              <a:t>Feedback from BOG conducted on 7</a:t>
            </a:r>
            <a:r>
              <a:rPr lang="en-US" baseline="30000" dirty="0" smtClean="0"/>
              <a:t>th</a:t>
            </a:r>
            <a:r>
              <a:rPr lang="en-US" dirty="0" smtClean="0"/>
              <a:t> Jan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0188" y="927576"/>
            <a:ext cx="8361411" cy="5168424"/>
          </a:xfrm>
        </p:spPr>
        <p:txBody>
          <a:bodyPr/>
          <a:lstStyle/>
          <a:p>
            <a:r>
              <a:rPr lang="en-US" dirty="0" smtClean="0"/>
              <a:t>Simplify the “if” condition in slice header syntax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Re-name the </a:t>
            </a:r>
            <a:r>
              <a:rPr lang="en-CA" sz="1200" b="1" dirty="0" err="1" smtClean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pic_alf_enabled_flag</a:t>
            </a:r>
            <a:r>
              <a:rPr lang="en-CA" sz="1200" b="1" dirty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 </a:t>
            </a:r>
            <a:r>
              <a:rPr lang="en-CA" sz="12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?</a:t>
            </a:r>
          </a:p>
          <a:p>
            <a:pPr lvl="1"/>
            <a:r>
              <a:rPr lang="en-CA" sz="12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After carefully checking the </a:t>
            </a:r>
            <a:r>
              <a:rPr lang="en-CA" sz="1200" b="1" dirty="0" err="1" smtClean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sematics</a:t>
            </a:r>
            <a:r>
              <a:rPr lang="en-CA" sz="12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 of </a:t>
            </a:r>
            <a:r>
              <a:rPr lang="en-CA" sz="1200" b="1" dirty="0" err="1" smtClean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pic_alf_enabled_flag</a:t>
            </a:r>
            <a:r>
              <a:rPr lang="en-CA" sz="12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, it seems we need not rename the flag</a:t>
            </a:r>
          </a:p>
          <a:p>
            <a:pPr lvl="1"/>
            <a:r>
              <a:rPr lang="en-CA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pic_alf_enabled_flag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 equal to 1 specifies that adaptive loop filter is enabled for all slices associated with the PH and may be applied to Y, </a:t>
            </a:r>
            <a:r>
              <a:rPr lang="en-CA" sz="1200" dirty="0" err="1">
                <a:latin typeface="Arial" panose="020B0604020202020204" pitchFamily="34" charset="0"/>
                <a:cs typeface="Arial" panose="020B0604020202020204" pitchFamily="34" charset="0"/>
              </a:rPr>
              <a:t>Cb</a:t>
            </a:r>
            <a:r>
              <a:rPr lang="en-CA" sz="1200" dirty="0">
                <a:latin typeface="Arial" panose="020B0604020202020204" pitchFamily="34" charset="0"/>
                <a:cs typeface="Arial" panose="020B0604020202020204" pitchFamily="34" charset="0"/>
              </a:rPr>
              <a:t>, or Cr colour component in the  slices. </a:t>
            </a:r>
            <a:r>
              <a:rPr lang="en-CA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pic_alf_enabled_flag</a:t>
            </a:r>
            <a:r>
              <a:rPr lang="en-CA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equal to 0 specifies that adaptive loop filter may be disabled for one, or more, or all slices associated with the PH. When not present, </a:t>
            </a:r>
            <a:r>
              <a:rPr lang="en-CA" sz="12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pic_alf_enabled_flag</a:t>
            </a:r>
            <a:r>
              <a:rPr lang="en-CA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inferred to be equal to 0.</a:t>
            </a:r>
            <a:endParaRPr lang="en-US" sz="12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1800" dirty="0">
              <a:latin typeface="Times New Roman" panose="02020603050405020304" pitchFamily="18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10</a:t>
            </a:fld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885838"/>
              </p:ext>
            </p:extLst>
          </p:nvPr>
        </p:nvGraphicFramePr>
        <p:xfrm>
          <a:off x="914400" y="1447800"/>
          <a:ext cx="5763895" cy="260604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slice_header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……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sps_alf_enabled_flag  &amp;&amp;  !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pic_alf_override_enabled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_present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_flag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slice_alf_override_flag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if(slice_alf_override_flag)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  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slice_alf_enabled_flag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  if( slice_alf_enabled_flag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slice_num_alf_aps_ids_luma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u(3)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for( i = 0; i &lt; slice_num_alf_aps_ids_luma; i++ 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  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slice_alf_aps_id_luma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i 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u(3)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if( ChromaArrayType  !=  0 )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slice_alf_chroma_idc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    if( slice_alf_chroma_idc 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 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slice_alf_aps_id_chroma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u(3)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……..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0111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559" y="0"/>
            <a:ext cx="6850062" cy="630238"/>
          </a:xfrm>
        </p:spPr>
        <p:txBody>
          <a:bodyPr/>
          <a:lstStyle/>
          <a:p>
            <a:r>
              <a:rPr lang="en-US" dirty="0" smtClean="0"/>
              <a:t>Different scenarios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559" y="630238"/>
            <a:ext cx="8291841" cy="5465762"/>
          </a:xfrm>
        </p:spPr>
        <p:txBody>
          <a:bodyPr/>
          <a:lstStyle/>
          <a:p>
            <a:r>
              <a:rPr lang="en-US" dirty="0" smtClean="0"/>
              <a:t>Typical case where </a:t>
            </a:r>
            <a:r>
              <a:rPr lang="en-US" b="1" u="sng" dirty="0" smtClean="0">
                <a:solidFill>
                  <a:srgbClr val="FF0000"/>
                </a:solidFill>
              </a:rPr>
              <a:t>all slices share the same ALF Information </a:t>
            </a:r>
          </a:p>
          <a:p>
            <a:pPr lvl="1"/>
            <a:r>
              <a:rPr lang="en-US" dirty="0" smtClean="0"/>
              <a:t>ALF is completely switched “off” for current picture</a:t>
            </a:r>
          </a:p>
          <a:p>
            <a:pPr lvl="2"/>
            <a:r>
              <a:rPr lang="en-CA" i="1" dirty="0" err="1"/>
              <a:t>pic_alf_override_enabled_flag</a:t>
            </a:r>
            <a:r>
              <a:rPr lang="en-CA" dirty="0"/>
              <a:t> is set to 0 </a:t>
            </a:r>
            <a:endParaRPr lang="en-CA" dirty="0" smtClean="0"/>
          </a:p>
          <a:p>
            <a:pPr lvl="2"/>
            <a:r>
              <a:rPr lang="en-CA" i="1" dirty="0" err="1"/>
              <a:t>pic_alf_enabled_flag</a:t>
            </a:r>
            <a:r>
              <a:rPr lang="en-CA" dirty="0"/>
              <a:t> is set to 0 </a:t>
            </a:r>
            <a:endParaRPr lang="en-CA" dirty="0" smtClean="0"/>
          </a:p>
          <a:p>
            <a:pPr lvl="1"/>
            <a:r>
              <a:rPr lang="en-CA" dirty="0" smtClean="0"/>
              <a:t>ALF is switched “on” for current picture</a:t>
            </a:r>
          </a:p>
          <a:p>
            <a:pPr lvl="2"/>
            <a:r>
              <a:rPr lang="en-CA" i="1" dirty="0" err="1"/>
              <a:t>pic_alf_override_enabled_flag</a:t>
            </a:r>
            <a:r>
              <a:rPr lang="en-CA" dirty="0"/>
              <a:t> is set to 0 </a:t>
            </a:r>
            <a:endParaRPr lang="en-CA" dirty="0" smtClean="0"/>
          </a:p>
          <a:p>
            <a:pPr lvl="2"/>
            <a:r>
              <a:rPr lang="en-CA" i="1" dirty="0" err="1"/>
              <a:t>pic_alf_enabled_flag</a:t>
            </a:r>
            <a:r>
              <a:rPr lang="en-CA" dirty="0"/>
              <a:t> is set to </a:t>
            </a:r>
            <a:r>
              <a:rPr lang="en-CA" dirty="0" smtClean="0"/>
              <a:t>1</a:t>
            </a:r>
          </a:p>
          <a:p>
            <a:r>
              <a:rPr lang="en-US" dirty="0" smtClean="0"/>
              <a:t>Case </a:t>
            </a:r>
            <a:r>
              <a:rPr lang="en-US" dirty="0"/>
              <a:t>where </a:t>
            </a:r>
            <a:r>
              <a:rPr lang="en-US" b="1" u="sng" dirty="0" smtClean="0">
                <a:solidFill>
                  <a:srgbClr val="FF0000"/>
                </a:solidFill>
              </a:rPr>
              <a:t>slices have different ALF data</a:t>
            </a:r>
          </a:p>
          <a:p>
            <a:pPr lvl="1"/>
            <a:r>
              <a:rPr lang="en-CA" i="1" dirty="0" err="1"/>
              <a:t>pic_alf_override_enabled_flag</a:t>
            </a:r>
            <a:r>
              <a:rPr lang="en-CA" dirty="0"/>
              <a:t>  is set to </a:t>
            </a:r>
            <a:r>
              <a:rPr lang="en-CA" dirty="0" smtClean="0"/>
              <a:t>1</a:t>
            </a:r>
          </a:p>
          <a:p>
            <a:pPr lvl="1"/>
            <a:r>
              <a:rPr lang="en-CA" i="1" dirty="0" err="1"/>
              <a:t>pic_alf_enabled_flag</a:t>
            </a:r>
            <a:r>
              <a:rPr lang="en-CA" dirty="0"/>
              <a:t> can be set to 0 </a:t>
            </a:r>
            <a:endParaRPr lang="en-CA" dirty="0" smtClean="0"/>
          </a:p>
          <a:p>
            <a:pPr lvl="1"/>
            <a:r>
              <a:rPr lang="en-CA" i="1" dirty="0" err="1"/>
              <a:t>s</a:t>
            </a:r>
            <a:r>
              <a:rPr lang="en-CA" i="1" dirty="0" err="1" smtClean="0"/>
              <a:t>lice_alf_override_flag</a:t>
            </a:r>
            <a:r>
              <a:rPr lang="en-CA" dirty="0" smtClean="0"/>
              <a:t> when set to 1 will enable slice to transmit its own ALF info</a:t>
            </a:r>
          </a:p>
          <a:p>
            <a:pPr lvl="1"/>
            <a:r>
              <a:rPr lang="en-CA" i="1" dirty="0" err="1"/>
              <a:t>slice_alf_override_flag</a:t>
            </a:r>
            <a:r>
              <a:rPr lang="en-CA" dirty="0"/>
              <a:t> when set to </a:t>
            </a:r>
            <a:r>
              <a:rPr lang="en-CA" dirty="0" smtClean="0"/>
              <a:t>0 </a:t>
            </a:r>
            <a:r>
              <a:rPr lang="en-CA" dirty="0"/>
              <a:t>will </a:t>
            </a:r>
            <a:r>
              <a:rPr lang="en-CA" dirty="0" smtClean="0"/>
              <a:t>enable slice </a:t>
            </a:r>
            <a:r>
              <a:rPr lang="en-CA" dirty="0"/>
              <a:t>to </a:t>
            </a:r>
            <a:r>
              <a:rPr lang="en-CA" dirty="0" smtClean="0"/>
              <a:t>inherit information from picture header</a:t>
            </a:r>
            <a:endParaRPr lang="en-CA" dirty="0"/>
          </a:p>
          <a:p>
            <a:pPr lvl="1"/>
            <a:endParaRPr lang="en-US" b="1" u="sng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2437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Introduction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463" y="1371600"/>
            <a:ext cx="7881937" cy="3657600"/>
          </a:xfrm>
        </p:spPr>
        <p:txBody>
          <a:bodyPr/>
          <a:lstStyle/>
          <a:p>
            <a:r>
              <a:rPr lang="en-US" sz="2400" dirty="0" smtClean="0"/>
              <a:t>Picture header is introduced in JVET-P2001-VE to mainly reduce the parsing overhead of slice header</a:t>
            </a:r>
          </a:p>
          <a:p>
            <a:r>
              <a:rPr lang="en-US" sz="2400" dirty="0" smtClean="0"/>
              <a:t>ALF related syntax elements (ALF data) can be signalled either in the picture header or slice header but not both.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1585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5456" y="435197"/>
            <a:ext cx="8008943" cy="630238"/>
          </a:xfrm>
        </p:spPr>
        <p:txBody>
          <a:bodyPr/>
          <a:lstStyle/>
          <a:p>
            <a:r>
              <a:rPr lang="en-US" dirty="0" smtClean="0"/>
              <a:t>Drawback of current picture header design for ALF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19" name="Right Brace 18"/>
          <p:cNvSpPr/>
          <p:nvPr/>
        </p:nvSpPr>
        <p:spPr>
          <a:xfrm>
            <a:off x="4013221" y="1793461"/>
            <a:ext cx="473172" cy="1137702"/>
          </a:xfrm>
          <a:prstGeom prst="rightBrac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4705081" y="1999523"/>
            <a:ext cx="4161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Slice 1.. Slice N-2 share the same ALF information as the picture header.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25459" y="1793461"/>
            <a:ext cx="3503053" cy="206062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Slice 1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25458" y="1999523"/>
            <a:ext cx="3503053" cy="206062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Slice 2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25458" y="2205585"/>
            <a:ext cx="3503053" cy="206062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Slice 3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25456" y="2725101"/>
            <a:ext cx="3503053" cy="206062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Slice N-2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1"/>
          <p:cNvSpPr txBox="1"/>
          <p:nvPr/>
        </p:nvSpPr>
        <p:spPr>
          <a:xfrm rot="5400000">
            <a:off x="2079540" y="2461214"/>
            <a:ext cx="394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25457" y="2960426"/>
            <a:ext cx="3503053" cy="206062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Slice N-1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25456" y="3195751"/>
            <a:ext cx="3503053" cy="206062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Slice N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25456" y="1278809"/>
            <a:ext cx="3487765" cy="250064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Picture header 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Right Brace 28"/>
          <p:cNvSpPr/>
          <p:nvPr/>
        </p:nvSpPr>
        <p:spPr>
          <a:xfrm>
            <a:off x="4074265" y="1278810"/>
            <a:ext cx="473172" cy="250064"/>
          </a:xfrm>
          <a:prstGeom prst="rightBrac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TextBox 15"/>
          <p:cNvSpPr txBox="1"/>
          <p:nvPr/>
        </p:nvSpPr>
        <p:spPr>
          <a:xfrm>
            <a:off x="4705081" y="1080675"/>
            <a:ext cx="4161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Defines one common ALF data where all slice headers can inherit data from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Right Brace 30"/>
          <p:cNvSpPr/>
          <p:nvPr/>
        </p:nvSpPr>
        <p:spPr>
          <a:xfrm>
            <a:off x="4074265" y="2960426"/>
            <a:ext cx="473172" cy="441387"/>
          </a:xfrm>
          <a:prstGeom prst="rightBrac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TextBox 24"/>
          <p:cNvSpPr txBox="1"/>
          <p:nvPr/>
        </p:nvSpPr>
        <p:spPr>
          <a:xfrm>
            <a:off x="4593192" y="2811787"/>
            <a:ext cx="41610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Since Slice N-1.. Slice N contain different ALF data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94948" y="3767595"/>
            <a:ext cx="81049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Fig. 1 </a:t>
            </a:r>
            <a:r>
              <a:rPr lang="en-US" dirty="0" smtClean="0"/>
              <a:t>Each slice header has to still transmit the </a:t>
            </a:r>
            <a:r>
              <a:rPr lang="en-US" b="1" u="sng" dirty="0" smtClean="0"/>
              <a:t>redundant ALF data</a:t>
            </a:r>
            <a:r>
              <a:rPr lang="en-US" dirty="0" smtClean="0"/>
              <a:t>, even </a:t>
            </a:r>
            <a:r>
              <a:rPr lang="en-US" b="1" u="sng" dirty="0" smtClean="0"/>
              <a:t>if the ALF data is the same for most of the slices </a:t>
            </a:r>
            <a:r>
              <a:rPr lang="en-US" dirty="0" smtClean="0"/>
              <a:t>in a given picture.  </a:t>
            </a:r>
            <a:endParaRPr lang="en-US" dirty="0"/>
          </a:p>
        </p:txBody>
      </p:sp>
      <p:sp>
        <p:nvSpPr>
          <p:cNvPr id="34" name="Content Placeholder 2"/>
          <p:cNvSpPr txBox="1">
            <a:spLocks/>
          </p:cNvSpPr>
          <p:nvPr/>
        </p:nvSpPr>
        <p:spPr bwMode="auto">
          <a:xfrm>
            <a:off x="323581" y="4509617"/>
            <a:ext cx="8763000" cy="1341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400" kern="0" dirty="0" smtClean="0"/>
              <a:t>For a use case where multiple slices are present in a picture </a:t>
            </a:r>
          </a:p>
          <a:p>
            <a:pPr lvl="1"/>
            <a:r>
              <a:rPr lang="en-US" sz="1400" kern="0" dirty="0" smtClean="0"/>
              <a:t>Most of the slices share the same ALF data </a:t>
            </a:r>
          </a:p>
          <a:p>
            <a:pPr lvl="1"/>
            <a:r>
              <a:rPr lang="en-US" sz="1400" kern="0" dirty="0" smtClean="0"/>
              <a:t>Only one or few slices have a small difference in one of the ALF syntax elements </a:t>
            </a:r>
          </a:p>
          <a:p>
            <a:r>
              <a:rPr lang="en-US" sz="1400" kern="0" dirty="0" smtClean="0"/>
              <a:t>Current proposal proposes a </a:t>
            </a:r>
            <a:r>
              <a:rPr lang="en-US" sz="1400" b="1" u="sng" kern="0" dirty="0" smtClean="0"/>
              <a:t>override mechanism to further reduce the parsing overhead of slice header</a:t>
            </a: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40531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228600" y="312856"/>
            <a:ext cx="609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7.3.2.4	Picture header RBSP syntax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172440"/>
              </p:ext>
            </p:extLst>
          </p:nvPr>
        </p:nvGraphicFramePr>
        <p:xfrm>
          <a:off x="372879" y="643964"/>
          <a:ext cx="5763895" cy="15240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pic_parameter_set_rbsp(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72143" y="762686"/>
            <a:ext cx="3891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….</a:t>
            </a:r>
            <a:endParaRPr lang="en-US" sz="800" dirty="0"/>
          </a:p>
        </p:txBody>
      </p:sp>
      <p:sp>
        <p:nvSpPr>
          <p:cNvPr id="10" name="Rectangle 9"/>
          <p:cNvSpPr/>
          <p:nvPr/>
        </p:nvSpPr>
        <p:spPr>
          <a:xfrm>
            <a:off x="272143" y="3419104"/>
            <a:ext cx="3967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7.3.7.1</a:t>
            </a:r>
            <a:r>
              <a:rPr lang="en-US" dirty="0"/>
              <a:t>	</a:t>
            </a:r>
            <a:r>
              <a:rPr lang="en-US" dirty="0" smtClean="0"/>
              <a:t>General slice header syntax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96158" y="3816099"/>
            <a:ext cx="3891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….</a:t>
            </a:r>
            <a:endParaRPr lang="en-US" sz="800" dirty="0"/>
          </a:p>
        </p:txBody>
      </p:sp>
      <p:sp>
        <p:nvSpPr>
          <p:cNvPr id="13" name="TextBox 12"/>
          <p:cNvSpPr txBox="1"/>
          <p:nvPr/>
        </p:nvSpPr>
        <p:spPr>
          <a:xfrm>
            <a:off x="296159" y="3232389"/>
            <a:ext cx="3891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….</a:t>
            </a:r>
            <a:endParaRPr lang="en-US" sz="800" dirty="0"/>
          </a:p>
        </p:txBody>
      </p:sp>
      <p:sp>
        <p:nvSpPr>
          <p:cNvPr id="16" name="TextBox 15"/>
          <p:cNvSpPr txBox="1"/>
          <p:nvPr/>
        </p:nvSpPr>
        <p:spPr>
          <a:xfrm>
            <a:off x="228600" y="15420"/>
            <a:ext cx="635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Syntax as per JVET-P2001-VE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2143" y="5908558"/>
            <a:ext cx="3891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….</a:t>
            </a:r>
            <a:endParaRPr lang="en-US" sz="8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025300"/>
              </p:ext>
            </p:extLst>
          </p:nvPr>
        </p:nvGraphicFramePr>
        <p:xfrm>
          <a:off x="351106" y="975236"/>
          <a:ext cx="5763895" cy="228600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sps_alf_enabled_flag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pic_alf_enabled_present_flag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pic_alf_enabled_present_flag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pic_alf_enabled_flag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pic_alf_enabled_flag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pic_num_alf_aps_ids_luma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for( i = 0; i &lt; pic_num_alf_aps_ids_luma; i++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pic_alf_aps_id_luma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if( ChromaArrayType  !=  0 )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pic_alf_chroma_idc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u(2)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if( pic_alf_chroma_idc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pic_alf_aps_id_chroma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787149"/>
              </p:ext>
            </p:extLst>
          </p:nvPr>
        </p:nvGraphicFramePr>
        <p:xfrm>
          <a:off x="332963" y="3723206"/>
          <a:ext cx="5763895" cy="15240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slice_header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038672"/>
              </p:ext>
            </p:extLst>
          </p:nvPr>
        </p:nvGraphicFramePr>
        <p:xfrm>
          <a:off x="351105" y="4031543"/>
          <a:ext cx="5763895" cy="182880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sps_alf_enabled_flag  &amp;&amp;  !pic_alf_enabled_present_flag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slice_alf_enabled_flag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slice_alf_enabled_flag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slice_num_alf_aps_ids_luma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for( i = 0; i &lt; slice_num_alf_aps_ids_luma; i++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slice_alf_aps_id_luma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ChromaArrayType  !=  0 )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slice_alf_chroma_idc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u(2)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slice_alf_chroma_idc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slice_alf_aps_id_chroma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734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6850062" cy="630238"/>
          </a:xfrm>
        </p:spPr>
        <p:txBody>
          <a:bodyPr/>
          <a:lstStyle/>
          <a:p>
            <a:r>
              <a:rPr lang="en-US" dirty="0" smtClean="0"/>
              <a:t>ALF CTU syntax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609600" y="5092784"/>
            <a:ext cx="3891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….</a:t>
            </a:r>
            <a:endParaRPr lang="en-US" sz="8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184262"/>
              </p:ext>
            </p:extLst>
          </p:nvPr>
        </p:nvGraphicFramePr>
        <p:xfrm>
          <a:off x="685800" y="559442"/>
          <a:ext cx="5547590" cy="4572000"/>
        </p:xfrm>
        <a:graphic>
          <a:graphicData uri="http://schemas.openxmlformats.org/drawingml/2006/table">
            <a:tbl>
              <a:tblPr/>
              <a:tblGrid>
                <a:gridCol w="4843134"/>
                <a:gridCol w="704456"/>
              </a:tblGrid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coding_tree_unit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xCtb = CtbAddrX  &lt;&lt;  CtbLog2SizeY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yCtb = CtbAddrY  &lt;&lt;  CtbLog2SizeY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if( slice_sao_luma_flag  | |  slice_sao_chroma_flag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sao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 CtbAddrX, CtbAddrY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slice_alf_enabled_flag ){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alf_ctb_flag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]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CtbAddrX ][ CtbAddrY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alf_ctb_flag[ 0 ]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CtbAddrX ][ CtbAddrY ]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slice_num_alf_aps_ids_luma &gt; 0 )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alf_use_aps_flag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alf_use_aps_flag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if( slice_num_alf_aps_ids_luma &gt; 1 )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alf_luma_prev_filter_idx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(v)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} else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alf_luma_fixed_filter_idx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slice_alf_chroma_idc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|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|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slice_alf_chroma_idc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alf_ctb_flag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]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CtbAddrX ][ CtbAddrY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52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alf_ctb_flag[ 1 ][ 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CtbAddrX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][ 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CtbAddrY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&amp;&amp;  aps_alf_chroma_num_alt_filters_minus1 &gt; 0 )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alf_ctb_filter_alt_idx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[ 0 ][ 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CtbAddrX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][ 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CtbAddrY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slice_alf_chroma_idc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|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|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slice_alf_chroma_idc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3 )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alf_ctb_flag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][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CtbAddrX ][ CtbAddrY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52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alf_ctb_flag[ 2 ][ 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CtbAddrX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][ 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CtbAddrX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</a:t>
                      </a:r>
                      <a:b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&amp;&amp;  aps_alf_chroma_num_alt_filters_minus1 &gt; 0 )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alf_ctb_filter_alt_idx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[ 1 ][ 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CtbAddrX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][ </a:t>
                      </a: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CtbAddrX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76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6043" marR="660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014758"/>
              </p:ext>
            </p:extLst>
          </p:nvPr>
        </p:nvGraphicFramePr>
        <p:xfrm>
          <a:off x="685800" y="5419591"/>
          <a:ext cx="6850062" cy="705759"/>
        </p:xfrm>
        <a:graphic>
          <a:graphicData uri="http://schemas.openxmlformats.org/drawingml/2006/table">
            <a:tbl>
              <a:tblPr/>
              <a:tblGrid>
                <a:gridCol w="1175815"/>
                <a:gridCol w="1175815"/>
                <a:gridCol w="2249216"/>
                <a:gridCol w="2249216"/>
              </a:tblGrid>
              <a:tr h="140043">
                <a:tc rowSpan="5"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coding_tree_unit</a:t>
                      </a:r>
                      <a:r>
                        <a:rPr lang="en-CA" sz="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 )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alf_ctb_flag</a:t>
                      </a: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PMingLiU" panose="02020500000000000000" pitchFamily="18" charset="-120"/>
                          <a:cs typeface="Times New Roman" panose="02020603050405020304" pitchFamily="18" charset="0"/>
                        </a:rPr>
                        <a:t>[ ][ ][ ]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FL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cMax = 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4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alf_use_aps_flag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FL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cMax = 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4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alf_luma_fixed_filter_idx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cMax = 15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4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alf_luma_prev_filter_idx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cMax</a:t>
                      </a:r>
                      <a:r>
                        <a:rPr lang="en-CA" sz="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en-CA" sz="7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slice_num_alf_aps_ids_luma</a:t>
                      </a: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− 1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414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alf_ctb_filter_alt_idx[ ][ ][ ]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TR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ts val="950"/>
                        </a:lnSpc>
                        <a:spcBef>
                          <a:spcPts val="500"/>
                        </a:spcBef>
                        <a:spcAft>
                          <a:spcPts val="500"/>
                        </a:spcAft>
                      </a:pPr>
                      <a:r>
                        <a:rPr lang="en-CA" sz="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cMax</a:t>
                      </a:r>
                      <a:r>
                        <a:rPr lang="en-CA" sz="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=</a:t>
                      </a:r>
                      <a:r>
                        <a:rPr lang="en-CA" sz="7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alf_chroma_num_alt_filters_minus1, </a:t>
                      </a:r>
                      <a:r>
                        <a:rPr lang="en-CA" sz="600" dirty="0" err="1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cRiceParam</a:t>
                      </a:r>
                      <a:r>
                        <a:rPr lang="en-CA" sz="6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= 0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2670" marR="52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654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ALF syntax design in VVC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462" y="1641475"/>
            <a:ext cx="8034337" cy="4256088"/>
          </a:xfrm>
        </p:spPr>
        <p:txBody>
          <a:bodyPr/>
          <a:lstStyle/>
          <a:p>
            <a:r>
              <a:rPr lang="en-US" dirty="0" smtClean="0"/>
              <a:t>Up to 8 different ALF parameter sets (ALF data) can be sent in 8 different APS (adaptation parameter sets)</a:t>
            </a:r>
          </a:p>
          <a:p>
            <a:r>
              <a:rPr lang="en-US" dirty="0" smtClean="0"/>
              <a:t>Each Luma CTB can choose upto 8 different APS Ids when the slice containing the CTUS indicate it. </a:t>
            </a:r>
          </a:p>
          <a:p>
            <a:r>
              <a:rPr lang="en-US" dirty="0" smtClean="0"/>
              <a:t>ALF data in the slice header can be upto 34 bits in the worst case </a:t>
            </a:r>
          </a:p>
          <a:p>
            <a:r>
              <a:rPr lang="en-US" dirty="0" smtClean="0"/>
              <a:t>If CCALF tool gets adopted, then it might add few more syntax elements to the slice header.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876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Picture header (PH) defines a initial ALF parameter set (ALF data)</a:t>
            </a:r>
          </a:p>
          <a:p>
            <a:r>
              <a:rPr lang="en-US" dirty="0" smtClean="0"/>
              <a:t>A new </a:t>
            </a:r>
            <a:r>
              <a:rPr lang="en-US" dirty="0"/>
              <a:t>s</a:t>
            </a:r>
            <a:r>
              <a:rPr lang="en-US" dirty="0" smtClean="0"/>
              <a:t>yntax </a:t>
            </a:r>
            <a:r>
              <a:rPr lang="en-US" dirty="0"/>
              <a:t>element </a:t>
            </a:r>
            <a:r>
              <a:rPr lang="en-CA" b="1" dirty="0"/>
              <a:t>slice_alf_override_flag </a:t>
            </a:r>
            <a:r>
              <a:rPr lang="en-US" dirty="0" smtClean="0"/>
              <a:t>is </a:t>
            </a:r>
            <a:r>
              <a:rPr lang="en-US" dirty="0"/>
              <a:t>used </a:t>
            </a:r>
            <a:r>
              <a:rPr lang="en-US" dirty="0" smtClean="0"/>
              <a:t>as follows</a:t>
            </a:r>
          </a:p>
          <a:p>
            <a:pPr lvl="1"/>
            <a:r>
              <a:rPr lang="en-US" dirty="0" smtClean="0"/>
              <a:t> All </a:t>
            </a:r>
            <a:r>
              <a:rPr lang="en-US" dirty="0"/>
              <a:t>slices which use the same ALF </a:t>
            </a:r>
            <a:r>
              <a:rPr lang="en-US" dirty="0" smtClean="0"/>
              <a:t>data </a:t>
            </a:r>
            <a:r>
              <a:rPr lang="en-US" dirty="0"/>
              <a:t>as the picture </a:t>
            </a:r>
            <a:r>
              <a:rPr lang="en-US" dirty="0" smtClean="0"/>
              <a:t>header can re-use the data from PH (</a:t>
            </a:r>
            <a:r>
              <a:rPr lang="en-CA" b="1" dirty="0" smtClean="0"/>
              <a:t>slice_alf_override_flag is set to 0)</a:t>
            </a:r>
            <a:endParaRPr lang="en-US" dirty="0" smtClean="0"/>
          </a:p>
          <a:p>
            <a:pPr lvl="1"/>
            <a:r>
              <a:rPr lang="en-US" dirty="0" smtClean="0"/>
              <a:t>Only the slices which have different ALF data when compared to the PH override the ALF parameters and therefore define their own ALF parameters. </a:t>
            </a:r>
            <a:r>
              <a:rPr lang="en-US" dirty="0"/>
              <a:t>(</a:t>
            </a:r>
            <a:r>
              <a:rPr lang="en-CA" b="1" dirty="0"/>
              <a:t>slice_alf_override_flag is set to </a:t>
            </a:r>
            <a:r>
              <a:rPr lang="en-CA" b="1" dirty="0" smtClean="0"/>
              <a:t>1)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3586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3" name="Rectangle 2"/>
          <p:cNvSpPr/>
          <p:nvPr/>
        </p:nvSpPr>
        <p:spPr>
          <a:xfrm>
            <a:off x="308429" y="30605"/>
            <a:ext cx="609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7.3.2.4	Picture header RBSP syntax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8846284"/>
              </p:ext>
            </p:extLst>
          </p:nvPr>
        </p:nvGraphicFramePr>
        <p:xfrm>
          <a:off x="372879" y="331913"/>
          <a:ext cx="5763895" cy="15240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pic_parameter_set_rbsp(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72143" y="450635"/>
            <a:ext cx="3891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….</a:t>
            </a:r>
            <a:endParaRPr lang="en-US" sz="800" dirty="0"/>
          </a:p>
        </p:txBody>
      </p:sp>
      <p:sp>
        <p:nvSpPr>
          <p:cNvPr id="10" name="Rectangle 9"/>
          <p:cNvSpPr/>
          <p:nvPr/>
        </p:nvSpPr>
        <p:spPr>
          <a:xfrm>
            <a:off x="292529" y="3057811"/>
            <a:ext cx="3967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7.3.7.1</a:t>
            </a:r>
            <a:r>
              <a:rPr lang="en-US" dirty="0"/>
              <a:t>	</a:t>
            </a:r>
            <a:r>
              <a:rPr lang="en-US" dirty="0" smtClean="0"/>
              <a:t>General slice header syntax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267651" y="3511714"/>
            <a:ext cx="3891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….</a:t>
            </a:r>
            <a:endParaRPr lang="en-US" sz="800" dirty="0"/>
          </a:p>
        </p:txBody>
      </p:sp>
      <p:sp>
        <p:nvSpPr>
          <p:cNvPr id="13" name="TextBox 12"/>
          <p:cNvSpPr txBox="1"/>
          <p:nvPr/>
        </p:nvSpPr>
        <p:spPr>
          <a:xfrm>
            <a:off x="296159" y="2920338"/>
            <a:ext cx="3891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….</a:t>
            </a:r>
            <a:endParaRPr lang="en-US" sz="800" dirty="0"/>
          </a:p>
        </p:txBody>
      </p:sp>
      <p:sp>
        <p:nvSpPr>
          <p:cNvPr id="14" name="TextBox 13"/>
          <p:cNvSpPr txBox="1"/>
          <p:nvPr/>
        </p:nvSpPr>
        <p:spPr>
          <a:xfrm>
            <a:off x="272143" y="5908558"/>
            <a:ext cx="38911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….</a:t>
            </a:r>
            <a:endParaRPr lang="en-US" sz="800" dirty="0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3867448"/>
              </p:ext>
            </p:extLst>
          </p:nvPr>
        </p:nvGraphicFramePr>
        <p:xfrm>
          <a:off x="372879" y="687240"/>
          <a:ext cx="5763895" cy="228600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if( sps_alf_enabled_flag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pic_alf_override_enabled</a:t>
                      </a:r>
                      <a:r>
                        <a:rPr lang="en-CA" sz="1000" b="1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_present</a:t>
                      </a:r>
                      <a:r>
                        <a:rPr lang="en-CA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_flag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strike="noStrike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CA" sz="1000" strike="sngStrike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if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( pic_alf_enabled_present_flag</a:t>
                      </a:r>
                      <a:r>
                        <a:rPr lang="en-CA" sz="1000" strike="sngStrike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pic_alf_enabled_flag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u(1)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if( pic_alf_enabled_flag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pic_num_alf_aps_ids_luma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for( i = 0; i &lt; pic_num_alf_aps_ids_luma; i++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pic_alf_aps_id_luma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[ i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ChromaArrayType  !=  0 )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pic_alf_chroma_idc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u(2)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if( pic_alf_chroma_idc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	</a:t>
                      </a: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pic_alf_aps_id_chroma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u(3)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	</a:t>
                      </a:r>
                      <a:r>
                        <a:rPr lang="en-CA" sz="1000" strike="sngStrike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6324600" y="276775"/>
            <a:ext cx="2049462" cy="630238"/>
          </a:xfrm>
        </p:spPr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40101"/>
              </p:ext>
            </p:extLst>
          </p:nvPr>
        </p:nvGraphicFramePr>
        <p:xfrm>
          <a:off x="372878" y="3427143"/>
          <a:ext cx="5763895" cy="2606040"/>
        </p:xfrm>
        <a:graphic>
          <a:graphicData uri="http://schemas.openxmlformats.org/drawingml/2006/table">
            <a:tbl>
              <a:tblPr/>
              <a:tblGrid>
                <a:gridCol w="5029200"/>
                <a:gridCol w="734695"/>
              </a:tblGrid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slice_header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……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sps_alf_enabled_flag  &amp;&amp;  !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pic_alf_override_enabled</a:t>
                      </a:r>
                      <a:r>
                        <a:rPr lang="en-CA" sz="1000" strike="sng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_present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_flag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slice_alf_override_flag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     if(slice_alf_override_flag)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  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slice_alf_enabled_flag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  if( slice_alf_enabled_flag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slice_num_alf_aps_ids_luma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u(3)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for( i = 0; i &lt; slice_num_alf_aps_ids_luma; i++ 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  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slice_alf_aps_id_luma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i 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u(3)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if( ChromaArrayType  !=  0 )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slice_alf_chroma_idc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    if( slice_alf_chroma_idc 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 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slice_alf_aps_id_chroma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u(3)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……..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215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2657"/>
            <a:ext cx="6850062" cy="630238"/>
          </a:xfrm>
        </p:spPr>
        <p:txBody>
          <a:bodyPr/>
          <a:lstStyle/>
          <a:p>
            <a:r>
              <a:rPr lang="en-US" dirty="0" smtClean="0"/>
              <a:t>Solution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14400"/>
            <a:ext cx="7924800" cy="4256088"/>
          </a:xfrm>
        </p:spPr>
        <p:txBody>
          <a:bodyPr/>
          <a:lstStyle/>
          <a:p>
            <a:pPr marL="0" algn="just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18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pic_alf_override_enabled_flag</a:t>
            </a:r>
            <a:r>
              <a:rPr lang="en-CA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equal to 1 specifies the presence of slice_alf_ovderride_flag in the slice header referrring to the PH. Pic_alf_override_enabled_flag equal to 0 specifies the absence of slice_alf_ovderride_flag in the slice header referring to the PH. When not present, the value of </a:t>
            </a:r>
            <a:r>
              <a:rPr lang="en-CA" sz="1800" b="1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pic_alf_override_enabled_flag</a:t>
            </a:r>
            <a:r>
              <a:rPr lang="en-CA" sz="18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is inferred to be equal to 0</a:t>
            </a:r>
            <a:r>
              <a:rPr lang="en-CA" sz="18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.</a:t>
            </a:r>
          </a:p>
          <a:p>
            <a:pPr marL="0" indent="0" algn="just">
              <a:spcBef>
                <a:spcPts val="680"/>
              </a:spcBef>
              <a:spcAft>
                <a:spcPts val="0"/>
              </a:spcAft>
              <a:buNone/>
              <a:tabLst>
                <a:tab pos="504190" algn="l"/>
                <a:tab pos="756285" algn="l"/>
                <a:tab pos="1008380" algn="l"/>
                <a:tab pos="1260475" algn="l"/>
              </a:tabLst>
            </a:pPr>
            <a:endParaRPr lang="en-US" sz="18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r>
              <a:rPr lang="en-CA" sz="1800" b="1" dirty="0">
                <a:latin typeface="Arial" panose="020B0604020202020204" pitchFamily="34" charset="0"/>
                <a:cs typeface="Arial" panose="020B0604020202020204" pitchFamily="34" charset="0"/>
              </a:rPr>
              <a:t>slice_alf_override_flag </a:t>
            </a:r>
            <a:r>
              <a:rPr lang="en-CA" sz="1800" dirty="0">
                <a:latin typeface="Arial" panose="020B0604020202020204" pitchFamily="34" charset="0"/>
                <a:cs typeface="Arial" panose="020B0604020202020204" pitchFamily="34" charset="0"/>
              </a:rPr>
              <a:t>equal to 1 specifies that the ALF parameters are present in the slice header. slice_alf_override_flag equal to 0 specifies that ALF parameters are not present in the slice header. When not present, the value of slice_alf_override_flag is inferred to be equal to 0.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8748893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234275</TotalTime>
  <Words>879</Words>
  <Application>Microsoft Office PowerPoint</Application>
  <PresentationFormat>On-screen Show (4:3)</PresentationFormat>
  <Paragraphs>326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8" baseType="lpstr">
      <vt:lpstr>Malgun Gothic</vt:lpstr>
      <vt:lpstr>MS PGothic</vt:lpstr>
      <vt:lpstr>SimSun</vt:lpstr>
      <vt:lpstr>SimSun</vt:lpstr>
      <vt:lpstr>Arial</vt:lpstr>
      <vt:lpstr>Calibri</vt:lpstr>
      <vt:lpstr>Calibri Light</vt:lpstr>
      <vt:lpstr>FrutigerNext LT Bold</vt:lpstr>
      <vt:lpstr>FrutigerNext LT Medium</vt:lpstr>
      <vt:lpstr>PMingLiU</vt:lpstr>
      <vt:lpstr>SimHei</vt:lpstr>
      <vt:lpstr>华文细黑</vt:lpstr>
      <vt:lpstr>Times New Roman</vt:lpstr>
      <vt:lpstr>Wingdings</vt:lpstr>
      <vt:lpstr>Wingdings 3</vt:lpstr>
      <vt:lpstr>Slide Template—English（20060512） </vt:lpstr>
      <vt:lpstr>Custom Design</vt:lpstr>
      <vt:lpstr>JVET-Q0254 [AHG9]: Override mechanism for ALF related syntax elements in slice header </vt:lpstr>
      <vt:lpstr>Introduction</vt:lpstr>
      <vt:lpstr>Drawback of current picture header design for ALF </vt:lpstr>
      <vt:lpstr>PowerPoint Presentation</vt:lpstr>
      <vt:lpstr>ALF CTU syntax</vt:lpstr>
      <vt:lpstr>ALF syntax design in VVC</vt:lpstr>
      <vt:lpstr>Solution</vt:lpstr>
      <vt:lpstr>Solution</vt:lpstr>
      <vt:lpstr>Solution (continued)</vt:lpstr>
      <vt:lpstr>Feedback from BOG conducted on 7th Jan</vt:lpstr>
      <vt:lpstr>Different scenarios 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9709</cp:revision>
  <dcterms:created xsi:type="dcterms:W3CDTF">2005-06-03T02:22:32Z</dcterms:created>
  <dcterms:modified xsi:type="dcterms:W3CDTF">2020-01-09T23:31:20Z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1531571531</vt:lpwstr>
  </property>
</Properties>
</file>