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95" r:id="rId2"/>
  </p:sldMasterIdLst>
  <p:notesMasterIdLst>
    <p:notesMasterId r:id="rId12"/>
  </p:notesMasterIdLst>
  <p:sldIdLst>
    <p:sldId id="466" r:id="rId3"/>
    <p:sldId id="499" r:id="rId4"/>
    <p:sldId id="500" r:id="rId5"/>
    <p:sldId id="489" r:id="rId6"/>
    <p:sldId id="498" r:id="rId7"/>
    <p:sldId id="497" r:id="rId8"/>
    <p:sldId id="496" r:id="rId9"/>
    <p:sldId id="495" r:id="rId10"/>
    <p:sldId id="494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00747472" initials="r" lastIdx="1" clrIdx="0"/>
  <p:cmAuthor id="1" name="Biao Wang" initials="BW" lastIdx="1" clrIdx="1">
    <p:extLst>
      <p:ext uri="{19B8F6BF-5375-455C-9EA6-DF929625EA0E}">
        <p15:presenceInfo xmlns:p15="http://schemas.microsoft.com/office/powerpoint/2012/main" userId="S-1-5-21-147214757-305610072-1517763936-5301599" providerId="AD"/>
      </p:ext>
    </p:extLst>
  </p:cmAuthor>
  <p:cmAuthor id="2" name="Anand Meher Kotra" initials="AMK" lastIdx="2" clrIdx="2">
    <p:extLst>
      <p:ext uri="{19B8F6BF-5375-455C-9EA6-DF929625EA0E}">
        <p15:presenceInfo xmlns:p15="http://schemas.microsoft.com/office/powerpoint/2012/main" userId="S-1-5-21-147214757-305610072-1517763936-45860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C0000"/>
    <a:srgbClr val="EAEAEA"/>
    <a:srgbClr val="99CCFF"/>
    <a:srgbClr val="005C8A"/>
    <a:srgbClr val="A50021"/>
    <a:srgbClr val="A3FFFF"/>
    <a:srgbClr val="FFFFFF"/>
    <a:srgbClr val="447838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42" autoAdjust="0"/>
    <p:restoredTop sz="91740" autoAdjust="0"/>
  </p:normalViewPr>
  <p:slideViewPr>
    <p:cSldViewPr>
      <p:cViewPr varScale="1">
        <p:scale>
          <a:sx n="68" d="100"/>
          <a:sy n="68" d="100"/>
        </p:scale>
        <p:origin x="882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6CF9B69-EF52-4EAD-B166-A760695BD208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076679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E33213-5423-4560-B122-391C826D09B6}" type="slidenum">
              <a:rPr lang="en-US" altLang="zh-CN" smtClean="0">
                <a:solidFill>
                  <a:srgbClr val="000000"/>
                </a:solidFill>
              </a:rPr>
              <a:pPr/>
              <a:t>1</a:t>
            </a:fld>
            <a:endParaRPr lang="en-US" altLang="zh-CN" dirty="0" smtClean="0">
              <a:solidFill>
                <a:srgbClr val="000000"/>
              </a:solidFill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194605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9144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71513" y="6205538"/>
            <a:ext cx="26225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2" tIns="39153" rIns="78302" bIns="39153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472363" y="4048125"/>
            <a:ext cx="135731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defTabSz="784225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b="1" dirty="0">
                <a:solidFill>
                  <a:schemeClr val="bg1"/>
                </a:solidFill>
                <a:latin typeface="FrutigerNext LT Bold" pitchFamily="20" charset="0"/>
                <a:ea typeface="MS PGothic" pitchFamily="34" charset="-128"/>
              </a:rPr>
              <a:t>www.huawei.com</a:t>
            </a:r>
          </a:p>
          <a:p>
            <a:pPr defTabSz="784225" eaLnBrk="0" hangingPunct="0">
              <a:spcBef>
                <a:spcPct val="50000"/>
              </a:spcBef>
              <a:defRPr/>
            </a:pPr>
            <a:endParaRPr lang="en-US" altLang="zh-CN" sz="800" dirty="0">
              <a:solidFill>
                <a:schemeClr val="bg1"/>
              </a:solidFill>
              <a:latin typeface="FrutigerNext LT Bold" pitchFamily="20" charset="0"/>
              <a:ea typeface="MS PGothic" pitchFamily="34" charset="-128"/>
            </a:endParaRPr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23888" y="1776413"/>
            <a:ext cx="5245100" cy="1962150"/>
          </a:xfrm>
        </p:spPr>
        <p:txBody>
          <a:bodyPr lIns="78315" tIns="39159" rIns="78315" bIns="39159"/>
          <a:lstStyle>
            <a:lvl1pPr algn="ctr">
              <a:defRPr sz="37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3210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22300" y="3675063"/>
            <a:ext cx="5246688" cy="592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1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0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652463" y="342900"/>
            <a:ext cx="2135187" cy="476250"/>
          </a:xfrm>
        </p:spPr>
        <p:txBody>
          <a:bodyPr lIns="78315" tIns="39159" rIns="78315" bIns="39159"/>
          <a:lstStyle>
            <a:lvl1pPr>
              <a:lnSpc>
                <a:spcPct val="100000"/>
              </a:lnSpc>
              <a:defRPr sz="1500">
                <a:latin typeface="华文细黑" pitchFamily="2" charset="-122"/>
                <a:ea typeface="华文细黑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600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6058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61712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592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B9C443EF-FB5B-4866-BAA8-905B52439CE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0969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642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7644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592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53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341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2164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638175"/>
            <a:ext cx="685006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89" tIns="39147" rIns="78289" bIns="3914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pic>
        <p:nvPicPr>
          <p:cNvPr id="4099" name="Picture 3" descr="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149181"/>
            <a:ext cx="91424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652463" y="6438900"/>
            <a:ext cx="26162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89" tIns="39147" rIns="78289" bIns="39147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pic>
        <p:nvPicPr>
          <p:cNvPr id="4101" name="Picture 5" descr="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08875" y="6400800"/>
            <a:ext cx="1309688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9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436BF206-7662-4D74-B8CB-7625367BC3A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1641475"/>
            <a:ext cx="6850062" cy="425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单击此处编辑母版文本样式</a:t>
            </a:r>
          </a:p>
          <a:p>
            <a:pPr lvl="2"/>
            <a:r>
              <a:rPr lang="zh-CN" altLang="en-US" smtClean="0"/>
              <a:t>单击此处编辑母版文本样式</a:t>
            </a:r>
          </a:p>
          <a:p>
            <a:pPr lvl="3"/>
            <a:r>
              <a:rPr lang="zh-CN" altLang="en-US" smtClean="0"/>
              <a:t>单击此处编辑母版文本样式</a:t>
            </a:r>
          </a:p>
          <a:p>
            <a:pPr lvl="0"/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48" r:id="rId2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2pPr>
      <a:lvl3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3pPr>
      <a:lvl4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4pPr>
      <a:lvl5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5pPr>
      <a:lvl6pPr marL="4572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6pPr>
      <a:lvl7pPr marL="9144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7pPr>
      <a:lvl8pPr marL="13716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8pPr>
      <a:lvl9pPr marL="18288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9pPr>
    </p:titleStyle>
    <p:bodyStyle>
      <a:lvl1pPr marL="293688" indent="-293688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990000"/>
        </a:buClr>
        <a:buSzPct val="85000"/>
        <a:buFont typeface="Wingdings" pitchFamily="2" charset="2"/>
        <a:buChar char="l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36588" indent="-244475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5F5F5F"/>
        </a:buClr>
        <a:buFont typeface="Wingdings 3" pitchFamily="18" charset="2"/>
        <a:buChar char="["/>
        <a:defRPr sz="1700">
          <a:solidFill>
            <a:schemeClr val="tx1"/>
          </a:solidFill>
          <a:latin typeface="+mn-lt"/>
          <a:ea typeface="+mn-ea"/>
        </a:defRPr>
      </a:lvl2pPr>
      <a:lvl3pPr marL="979488" indent="-195263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−"/>
        <a:defRPr sz="1700">
          <a:solidFill>
            <a:schemeClr val="tx1"/>
          </a:solidFill>
          <a:latin typeface="+mn-lt"/>
          <a:ea typeface="+mn-ea"/>
        </a:defRPr>
      </a:lvl3pPr>
      <a:lvl4pPr marL="1371600" indent="-196850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▪"/>
        <a:defRPr sz="1700">
          <a:solidFill>
            <a:schemeClr val="tx1"/>
          </a:solidFill>
          <a:latin typeface="+mn-lt"/>
          <a:ea typeface="+mn-ea"/>
        </a:defRPr>
      </a:lvl4pPr>
      <a:lvl5pPr marL="1763713" indent="-196850" algn="l" defTabSz="784225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5pPr>
      <a:lvl6pPr marL="22209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6pPr>
      <a:lvl7pPr marL="26781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7pPr>
      <a:lvl8pPr marL="31353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8pPr>
      <a:lvl9pPr marL="35925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74B6B-77A4-4A2D-87BD-CDAA990249CE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602E9-C040-469F-9797-64BAD4FD47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1412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1238250"/>
            <a:ext cx="6234112" cy="2266950"/>
          </a:xfrm>
        </p:spPr>
        <p:txBody>
          <a:bodyPr/>
          <a:lstStyle/>
          <a:p>
            <a:pPr eaLnBrk="1" hangingPunct="1"/>
            <a:r>
              <a:rPr lang="en-CA" sz="3200" b="1" dirty="0" smtClean="0"/>
              <a:t>JVET-Q0254 [AHG9</a:t>
            </a:r>
            <a:r>
              <a:rPr lang="en-CA" sz="3200" b="1" dirty="0"/>
              <a:t>]: Override mechanism for ALF related syntax elements in slice </a:t>
            </a:r>
            <a:r>
              <a:rPr lang="en-CA" sz="3200" b="1" dirty="0" smtClean="0"/>
              <a:t>header</a:t>
            </a:r>
            <a:r>
              <a:rPr lang="en-US" altLang="zh-CN" sz="3200" dirty="0" smtClean="0">
                <a:solidFill>
                  <a:schemeClr val="tx1"/>
                </a:solidFill>
              </a:rPr>
              <a:t/>
            </a:r>
            <a:br>
              <a:rPr lang="en-US" altLang="zh-CN" sz="3200" dirty="0" smtClean="0">
                <a:solidFill>
                  <a:schemeClr val="tx1"/>
                </a:solidFill>
              </a:rPr>
            </a:br>
            <a:endParaRPr lang="en-US" altLang="zh-CN" sz="3200" dirty="0" smtClean="0">
              <a:solidFill>
                <a:schemeClr val="tx1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89000" y="3505200"/>
            <a:ext cx="5246688" cy="838200"/>
          </a:xfrm>
        </p:spPr>
        <p:txBody>
          <a:bodyPr/>
          <a:lstStyle/>
          <a:p>
            <a:pPr algn="ctr" eaLnBrk="1" hangingPunct="1"/>
            <a:r>
              <a:rPr lang="en-US" altLang="en-US" sz="1800" u="sng" dirty="0">
                <a:solidFill>
                  <a:schemeClr val="tx1"/>
                </a:solidFill>
              </a:rPr>
              <a:t>Anand Meher </a:t>
            </a:r>
            <a:r>
              <a:rPr lang="en-US" altLang="en-US" sz="1800" u="sng" dirty="0" smtClean="0">
                <a:solidFill>
                  <a:schemeClr val="tx1"/>
                </a:solidFill>
              </a:rPr>
              <a:t>Kotra</a:t>
            </a:r>
            <a:r>
              <a:rPr lang="en-US" altLang="en-US" sz="1800" dirty="0" smtClean="0">
                <a:solidFill>
                  <a:schemeClr val="tx1"/>
                </a:solidFill>
              </a:rPr>
              <a:t>, Semih Esenlik, Biao Wang, Han Gao, Elena Alshina</a:t>
            </a:r>
            <a:endParaRPr lang="en-US" altLang="zh-CN" sz="18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05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Introduction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2463" y="1371600"/>
            <a:ext cx="7881937" cy="3657600"/>
          </a:xfrm>
        </p:spPr>
        <p:txBody>
          <a:bodyPr/>
          <a:lstStyle/>
          <a:p>
            <a:r>
              <a:rPr lang="en-US" sz="2400" dirty="0" smtClean="0"/>
              <a:t>Picture header is introduced in JVET-P2001-VE to mainly reduce the parsing overhead of slice header</a:t>
            </a:r>
          </a:p>
          <a:p>
            <a:r>
              <a:rPr lang="en-US" sz="2400" dirty="0" smtClean="0"/>
              <a:t>ALF related syntax elements (ALF data) can be </a:t>
            </a:r>
            <a:r>
              <a:rPr lang="en-US" sz="2400" dirty="0" smtClean="0"/>
              <a:t>signalled</a:t>
            </a:r>
            <a:r>
              <a:rPr lang="en-US" sz="2400" dirty="0" smtClean="0"/>
              <a:t> either in the picture header or slice header but not both. 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1585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5456" y="435197"/>
            <a:ext cx="8008943" cy="630238"/>
          </a:xfrm>
        </p:spPr>
        <p:txBody>
          <a:bodyPr/>
          <a:lstStyle/>
          <a:p>
            <a:r>
              <a:rPr lang="en-US" dirty="0" smtClean="0"/>
              <a:t>Drawback of current picture header design for ALF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3</a:t>
            </a:fld>
            <a:endParaRPr lang="en-GB" dirty="0"/>
          </a:p>
        </p:txBody>
      </p:sp>
      <p:sp>
        <p:nvSpPr>
          <p:cNvPr id="19" name="Right Brace 18"/>
          <p:cNvSpPr/>
          <p:nvPr/>
        </p:nvSpPr>
        <p:spPr>
          <a:xfrm>
            <a:off x="4013221" y="1793461"/>
            <a:ext cx="473172" cy="1137702"/>
          </a:xfrm>
          <a:prstGeom prst="rightBrac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4705081" y="1999523"/>
            <a:ext cx="4161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Slice 1.. Slice N-2 share the same ALF information as the picture header.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25459" y="1793461"/>
            <a:ext cx="3503053" cy="206062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Slice 1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25458" y="1999523"/>
            <a:ext cx="3503053" cy="206062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Slice 2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25458" y="2205585"/>
            <a:ext cx="3503053" cy="206062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Slice 3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25456" y="2725101"/>
            <a:ext cx="3503053" cy="206062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Slice N-2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TextBox 21"/>
          <p:cNvSpPr txBox="1"/>
          <p:nvPr/>
        </p:nvSpPr>
        <p:spPr>
          <a:xfrm rot="5400000">
            <a:off x="2079540" y="2461214"/>
            <a:ext cx="394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…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25457" y="2960426"/>
            <a:ext cx="3503053" cy="206062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Slice N-1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525456" y="3195751"/>
            <a:ext cx="3503053" cy="206062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Slice N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25456" y="1278809"/>
            <a:ext cx="3487765" cy="250064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Picture header 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Right Brace 28"/>
          <p:cNvSpPr/>
          <p:nvPr/>
        </p:nvSpPr>
        <p:spPr>
          <a:xfrm>
            <a:off x="4074265" y="1278810"/>
            <a:ext cx="473172" cy="250064"/>
          </a:xfrm>
          <a:prstGeom prst="rightBrac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TextBox 15"/>
          <p:cNvSpPr txBox="1"/>
          <p:nvPr/>
        </p:nvSpPr>
        <p:spPr>
          <a:xfrm>
            <a:off x="4705081" y="1080675"/>
            <a:ext cx="4161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Defines one common ALF data where all slice headers can inherit data from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ight Brace 30"/>
          <p:cNvSpPr/>
          <p:nvPr/>
        </p:nvSpPr>
        <p:spPr>
          <a:xfrm>
            <a:off x="4074265" y="2960426"/>
            <a:ext cx="473172" cy="441387"/>
          </a:xfrm>
          <a:prstGeom prst="rightBrac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TextBox 24"/>
          <p:cNvSpPr txBox="1"/>
          <p:nvPr/>
        </p:nvSpPr>
        <p:spPr>
          <a:xfrm>
            <a:off x="4593192" y="2811787"/>
            <a:ext cx="41610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Since Slice N-1.. Slice N contain different ALF data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94948" y="3767595"/>
            <a:ext cx="81049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Fig. 1 </a:t>
            </a:r>
            <a:r>
              <a:rPr lang="en-US" dirty="0" smtClean="0"/>
              <a:t>Each slice header has to still transmit the </a:t>
            </a:r>
            <a:r>
              <a:rPr lang="en-US" b="1" u="sng" dirty="0" smtClean="0"/>
              <a:t>redundant ALF data</a:t>
            </a:r>
            <a:r>
              <a:rPr lang="en-US" dirty="0" smtClean="0"/>
              <a:t>, even </a:t>
            </a:r>
            <a:r>
              <a:rPr lang="en-US" b="1" u="sng" dirty="0" smtClean="0"/>
              <a:t>if the ALF data is the same for most of the slices </a:t>
            </a:r>
            <a:r>
              <a:rPr lang="en-US" dirty="0" smtClean="0"/>
              <a:t>in a given picture.  </a:t>
            </a:r>
            <a:endParaRPr lang="en-US" dirty="0"/>
          </a:p>
        </p:txBody>
      </p:sp>
      <p:sp>
        <p:nvSpPr>
          <p:cNvPr id="34" name="Content Placeholder 2"/>
          <p:cNvSpPr txBox="1">
            <a:spLocks/>
          </p:cNvSpPr>
          <p:nvPr/>
        </p:nvSpPr>
        <p:spPr bwMode="auto">
          <a:xfrm>
            <a:off x="323581" y="4509617"/>
            <a:ext cx="8763000" cy="1341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>
            <a:lvl1pPr marL="293688" indent="-293688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SzPct val="85000"/>
              <a:buFont typeface="Wingdings" pitchFamily="2" charset="2"/>
              <a:buChar char="l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6588" indent="-244475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5F5F5F"/>
              </a:buClr>
              <a:buFont typeface="Wingdings 3" pitchFamily="18" charset="2"/>
              <a:buChar char="["/>
              <a:defRPr sz="1700">
                <a:solidFill>
                  <a:schemeClr val="tx1"/>
                </a:solidFill>
                <a:latin typeface="+mn-lt"/>
                <a:ea typeface="+mn-ea"/>
              </a:defRPr>
            </a:lvl2pPr>
            <a:lvl3pPr marL="979488" indent="-195263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−"/>
              <a:defRPr sz="17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-19685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▪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63713" indent="-196850" algn="l" defTabSz="7842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2209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6781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1353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5925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r>
              <a:rPr lang="en-US" sz="1400" kern="0" dirty="0" smtClean="0"/>
              <a:t>For a use case where multiple slices are present in a picture </a:t>
            </a:r>
          </a:p>
          <a:p>
            <a:pPr lvl="1"/>
            <a:r>
              <a:rPr lang="en-US" sz="1400" kern="0" dirty="0" smtClean="0"/>
              <a:t>Most of the slices share the same ALF data </a:t>
            </a:r>
          </a:p>
          <a:p>
            <a:pPr lvl="1"/>
            <a:r>
              <a:rPr lang="en-US" sz="1400" kern="0" dirty="0" smtClean="0"/>
              <a:t>Only one or few slices have a small difference in one of the ALF syntax elements </a:t>
            </a:r>
          </a:p>
          <a:p>
            <a:r>
              <a:rPr lang="en-US" sz="1400" kern="0" dirty="0" smtClean="0"/>
              <a:t>Current proposal proposes a </a:t>
            </a:r>
            <a:r>
              <a:rPr lang="en-US" sz="1400" b="1" u="sng" kern="0" dirty="0" smtClean="0"/>
              <a:t>override mechanism to further reduce the parsing overhead of slice header</a:t>
            </a:r>
          </a:p>
          <a:p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405311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4</a:t>
            </a:fld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228600" y="312856"/>
            <a:ext cx="609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7.3.2.4	Picture header RBSP syntax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4172440"/>
              </p:ext>
            </p:extLst>
          </p:nvPr>
        </p:nvGraphicFramePr>
        <p:xfrm>
          <a:off x="372879" y="643964"/>
          <a:ext cx="5763895" cy="152400"/>
        </p:xfrm>
        <a:graphic>
          <a:graphicData uri="http://schemas.openxmlformats.org/drawingml/2006/table">
            <a:tbl>
              <a:tblPr/>
              <a:tblGrid>
                <a:gridCol w="5029200"/>
                <a:gridCol w="734695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pic_parameter_set_rbsp( 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Descriptor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72143" y="762686"/>
            <a:ext cx="38911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….</a:t>
            </a:r>
            <a:endParaRPr lang="en-US" sz="800" dirty="0"/>
          </a:p>
        </p:txBody>
      </p:sp>
      <p:sp>
        <p:nvSpPr>
          <p:cNvPr id="10" name="Rectangle 9"/>
          <p:cNvSpPr/>
          <p:nvPr/>
        </p:nvSpPr>
        <p:spPr>
          <a:xfrm>
            <a:off x="272143" y="3419104"/>
            <a:ext cx="39677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7.3.7.1</a:t>
            </a:r>
            <a:r>
              <a:rPr lang="en-US" dirty="0"/>
              <a:t>	</a:t>
            </a:r>
            <a:r>
              <a:rPr lang="en-US" dirty="0" smtClean="0"/>
              <a:t>General slice header syntax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96158" y="3816099"/>
            <a:ext cx="38911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….</a:t>
            </a:r>
            <a:endParaRPr lang="en-US" sz="800" dirty="0"/>
          </a:p>
        </p:txBody>
      </p:sp>
      <p:sp>
        <p:nvSpPr>
          <p:cNvPr id="13" name="TextBox 12"/>
          <p:cNvSpPr txBox="1"/>
          <p:nvPr/>
        </p:nvSpPr>
        <p:spPr>
          <a:xfrm>
            <a:off x="296159" y="3232389"/>
            <a:ext cx="38911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….</a:t>
            </a:r>
            <a:endParaRPr lang="en-US" sz="800" dirty="0"/>
          </a:p>
        </p:txBody>
      </p:sp>
      <p:sp>
        <p:nvSpPr>
          <p:cNvPr id="16" name="TextBox 15"/>
          <p:cNvSpPr txBox="1"/>
          <p:nvPr/>
        </p:nvSpPr>
        <p:spPr>
          <a:xfrm>
            <a:off x="228600" y="15420"/>
            <a:ext cx="6357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Syntax as per JVET-P2001-VE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2143" y="5908558"/>
            <a:ext cx="38911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….</a:t>
            </a:r>
            <a:endParaRPr lang="en-US" sz="8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2025300"/>
              </p:ext>
            </p:extLst>
          </p:nvPr>
        </p:nvGraphicFramePr>
        <p:xfrm>
          <a:off x="351106" y="975236"/>
          <a:ext cx="5763895" cy="2286000"/>
        </p:xfrm>
        <a:graphic>
          <a:graphicData uri="http://schemas.openxmlformats.org/drawingml/2006/table">
            <a:tbl>
              <a:tblPr/>
              <a:tblGrid>
                <a:gridCol w="5029200"/>
                <a:gridCol w="734695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sps_alf_enabled_flag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pic_alf_enabled_present_flag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u(1)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 pic_alf_enabled_present_flag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pic_alf_enabled_flag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u(1)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if( pic_alf_enabled_flag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pic_num_alf_aps_ids_luma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u(3)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for( i = 0; i &lt; pic_num_alf_aps_ids_luma; i++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pic_alf_aps_id_luma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u(3)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if( ChromaArrayType  !=  0 )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pic_alf_chroma_idc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if( pic_alf_chroma_idc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pic_alf_aps_id_chroma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u(3)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2787149"/>
              </p:ext>
            </p:extLst>
          </p:nvPr>
        </p:nvGraphicFramePr>
        <p:xfrm>
          <a:off x="332963" y="3723206"/>
          <a:ext cx="5763895" cy="152400"/>
        </p:xfrm>
        <a:graphic>
          <a:graphicData uri="http://schemas.openxmlformats.org/drawingml/2006/table">
            <a:tbl>
              <a:tblPr/>
              <a:tblGrid>
                <a:gridCol w="5029200"/>
                <a:gridCol w="734695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slice_header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 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Descriptor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9038672"/>
              </p:ext>
            </p:extLst>
          </p:nvPr>
        </p:nvGraphicFramePr>
        <p:xfrm>
          <a:off x="351105" y="4031543"/>
          <a:ext cx="5763895" cy="1828800"/>
        </p:xfrm>
        <a:graphic>
          <a:graphicData uri="http://schemas.openxmlformats.org/drawingml/2006/table">
            <a:tbl>
              <a:tblPr/>
              <a:tblGrid>
                <a:gridCol w="5029200"/>
                <a:gridCol w="734695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sps_alf_enabled_flag  &amp;&amp;  !pic_alf_enabled_present_flag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slice_alf_enabled_flag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 slice_alf_enabled_flag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slice_num_alf_aps_ids_luma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u(3)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for( i = 0; i &lt; slice_num_alf_aps_ids_luma; i++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slice_alf_aps_id_luma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i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u(3)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if( ChromaArrayType  !=  0 )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slice_alf_chroma_idc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u(2)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if( slice_alf_chroma_idc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slice_alf_aps_id_chroma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u(3)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7340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6850062" cy="630238"/>
          </a:xfrm>
        </p:spPr>
        <p:txBody>
          <a:bodyPr/>
          <a:lstStyle/>
          <a:p>
            <a:r>
              <a:rPr lang="en-US" dirty="0" smtClean="0"/>
              <a:t>ALF CTU syntax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5</a:t>
            </a:fld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609600" y="5092784"/>
            <a:ext cx="38911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….</a:t>
            </a:r>
            <a:endParaRPr lang="en-US" sz="8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184262"/>
              </p:ext>
            </p:extLst>
          </p:nvPr>
        </p:nvGraphicFramePr>
        <p:xfrm>
          <a:off x="685800" y="559442"/>
          <a:ext cx="5547590" cy="4572000"/>
        </p:xfrm>
        <a:graphic>
          <a:graphicData uri="http://schemas.openxmlformats.org/drawingml/2006/table">
            <a:tbl>
              <a:tblPr/>
              <a:tblGrid>
                <a:gridCol w="4843134"/>
                <a:gridCol w="704456"/>
              </a:tblGrid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coding_tree_unit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 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Descriptor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xCtb = CtbAddrX  &lt;&lt;  CtbLog2SizeY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yCtb = CtbAddrY  &lt;&lt;  CtbLog2SizeY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if( slice_sao_luma_flag  | |  slice_sao_chroma_flag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sao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 CtbAddrX, CtbAddrY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slice_alf_enabled_flag ){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alf_ctb_flag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]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CtbAddrX ][ CtbAddrY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 alf_ctb_flag[ 0 ]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CtbAddrX ][ CtbAddrY ]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if( slice_num_alf_aps_ids_luma &gt; 0 )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alf_use_aps_flag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if( alf_use_aps_flag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if( slice_num_alf_aps_ids_luma &gt; 1 )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alf_luma_prev_filter_idx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(v)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} else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alf_luma_fixed_filter_idx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 slice_alf_chroma_idc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|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|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slice_alf_chroma_idc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3 )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alf_ctb_flag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]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CtbAddrX ][ CtbAddrY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52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if( alf_ctb_flag[ 1 ][ 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CtbAddrX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][ 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CtbAddrY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]</a:t>
                      </a:r>
                      <a:b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&amp;&amp;  aps_alf_chroma_num_alt_filters_minus1 &gt; 0 )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alf_ctb_filter_alt_idx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[ 0 ][ 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CtbAddrX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][ 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CtbAddrY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 slice_alf_chroma_idc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|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|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slice_alf_chroma_idc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3 )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alf_ctb_flag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][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CtbAddrX ][ CtbAddrY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52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if( alf_ctb_flag[ 2 ][ 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CtbAddrX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][ 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CtbAddrX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]</a:t>
                      </a:r>
                      <a:b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&amp;&amp;  aps_alf_chroma_num_alt_filters_minus1 &gt; 0 )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alf_ctb_filter_alt_idx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[ 1 ][ 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CtbAddrX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][ 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CtbAddrX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2014758"/>
              </p:ext>
            </p:extLst>
          </p:nvPr>
        </p:nvGraphicFramePr>
        <p:xfrm>
          <a:off x="685800" y="5419591"/>
          <a:ext cx="6850062" cy="705759"/>
        </p:xfrm>
        <a:graphic>
          <a:graphicData uri="http://schemas.openxmlformats.org/drawingml/2006/table">
            <a:tbl>
              <a:tblPr/>
              <a:tblGrid>
                <a:gridCol w="1175815"/>
                <a:gridCol w="1175815"/>
                <a:gridCol w="2249216"/>
                <a:gridCol w="2249216"/>
              </a:tblGrid>
              <a:tr h="140043">
                <a:tc rowSpan="5"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6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coding_tree_unit</a:t>
                      </a:r>
                      <a:r>
                        <a:rPr lang="en-CA" sz="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 )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70" marR="52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alf_ctb_flag</a:t>
                      </a:r>
                      <a:r>
                        <a:rPr lang="en-CA" sz="6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[ ][ ][ ]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70" marR="52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FL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70" marR="52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cMax = 1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70" marR="52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42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alf_use_aps_flag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70" marR="52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FL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70" marR="52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cMax = 1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70" marR="52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42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alf_luma_fixed_filter_idx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70" marR="52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TB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70" marR="52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cMax = 15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70" marR="52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42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alf_luma_prev_filter_idx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70" marR="52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TB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70" marR="52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6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cMax</a:t>
                      </a:r>
                      <a:r>
                        <a:rPr lang="en-CA" sz="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= </a:t>
                      </a:r>
                      <a:r>
                        <a:rPr lang="en-CA" sz="7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slice_num_alf_aps_ids_luma</a:t>
                      </a:r>
                      <a:r>
                        <a:rPr lang="en-CA" sz="7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− 1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70" marR="52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142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alf_ctb_filter_alt_idx[ ][ ][ ]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70" marR="52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70" marR="52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6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cMax</a:t>
                      </a:r>
                      <a:r>
                        <a:rPr lang="en-CA" sz="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=</a:t>
                      </a:r>
                      <a:r>
                        <a:rPr lang="en-CA" sz="7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CA" sz="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alf_chroma_num_alt_filters_minus1, </a:t>
                      </a:r>
                      <a:r>
                        <a:rPr lang="en-CA" sz="6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cRiceParam</a:t>
                      </a:r>
                      <a:r>
                        <a:rPr lang="en-CA" sz="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= 0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70" marR="52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654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ALF syntax design </a:t>
            </a:r>
            <a:r>
              <a:rPr lang="en-US" dirty="0" smtClean="0"/>
              <a:t>in VVC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2462" y="1641475"/>
            <a:ext cx="8034337" cy="4256088"/>
          </a:xfrm>
        </p:spPr>
        <p:txBody>
          <a:bodyPr/>
          <a:lstStyle/>
          <a:p>
            <a:r>
              <a:rPr lang="en-US" dirty="0" smtClean="0"/>
              <a:t>Up to 8 different ALF parameter sets (ALF data) can be sent in 8 different APS (adaptation parameter sets)</a:t>
            </a:r>
          </a:p>
          <a:p>
            <a:r>
              <a:rPr lang="en-US" dirty="0" smtClean="0"/>
              <a:t>Each </a:t>
            </a:r>
            <a:r>
              <a:rPr lang="en-US" dirty="0" smtClean="0"/>
              <a:t>Luma</a:t>
            </a:r>
            <a:r>
              <a:rPr lang="en-US" dirty="0" smtClean="0"/>
              <a:t> </a:t>
            </a:r>
            <a:r>
              <a:rPr lang="en-US" dirty="0" smtClean="0"/>
              <a:t>CTB </a:t>
            </a:r>
            <a:r>
              <a:rPr lang="en-US" dirty="0" smtClean="0"/>
              <a:t>can choose </a:t>
            </a:r>
            <a:r>
              <a:rPr lang="en-US" dirty="0" smtClean="0"/>
              <a:t>upto</a:t>
            </a:r>
            <a:r>
              <a:rPr lang="en-US" dirty="0" smtClean="0"/>
              <a:t> 8 different APS Ids when the slice containing the CTUS indicate it. </a:t>
            </a:r>
          </a:p>
          <a:p>
            <a:r>
              <a:rPr lang="en-US" dirty="0" smtClean="0"/>
              <a:t>ALF data in the slice header can be </a:t>
            </a:r>
            <a:r>
              <a:rPr lang="en-US" dirty="0" smtClean="0"/>
              <a:t>upto</a:t>
            </a:r>
            <a:r>
              <a:rPr lang="en-US" dirty="0" smtClean="0"/>
              <a:t> 34 bits in the worst case </a:t>
            </a:r>
          </a:p>
          <a:p>
            <a:r>
              <a:rPr lang="en-US" dirty="0" smtClean="0"/>
              <a:t>If CCALF tool gets adopted, then it might add few more syntax elements to the slice header. 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8761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Picture header (PH) defines a initial ALF parameter set (ALF data)</a:t>
            </a:r>
          </a:p>
          <a:p>
            <a:r>
              <a:rPr lang="en-US" dirty="0" smtClean="0"/>
              <a:t>A new </a:t>
            </a:r>
            <a:r>
              <a:rPr lang="en-US" dirty="0"/>
              <a:t>s</a:t>
            </a:r>
            <a:r>
              <a:rPr lang="en-US" dirty="0" smtClean="0"/>
              <a:t>yntax </a:t>
            </a:r>
            <a:r>
              <a:rPr lang="en-US" dirty="0"/>
              <a:t>element </a:t>
            </a:r>
            <a:r>
              <a:rPr lang="en-CA" b="1" dirty="0"/>
              <a:t>slice_alf_override_flag</a:t>
            </a:r>
            <a:r>
              <a:rPr lang="en-CA" b="1" dirty="0"/>
              <a:t> </a:t>
            </a:r>
            <a:r>
              <a:rPr lang="en-US" dirty="0" smtClean="0"/>
              <a:t>is </a:t>
            </a:r>
            <a:r>
              <a:rPr lang="en-US" dirty="0"/>
              <a:t>used </a:t>
            </a:r>
            <a:r>
              <a:rPr lang="en-US" dirty="0" smtClean="0"/>
              <a:t>as follows</a:t>
            </a:r>
          </a:p>
          <a:p>
            <a:pPr lvl="1"/>
            <a:r>
              <a:rPr lang="en-US" dirty="0" smtClean="0"/>
              <a:t> All </a:t>
            </a:r>
            <a:r>
              <a:rPr lang="en-US" dirty="0"/>
              <a:t>slices which use the same ALF </a:t>
            </a:r>
            <a:r>
              <a:rPr lang="en-US" dirty="0" smtClean="0"/>
              <a:t>data </a:t>
            </a:r>
            <a:r>
              <a:rPr lang="en-US" dirty="0"/>
              <a:t>as the picture </a:t>
            </a:r>
            <a:r>
              <a:rPr lang="en-US" dirty="0" smtClean="0"/>
              <a:t>header can re-use the data from PH (</a:t>
            </a:r>
            <a:r>
              <a:rPr lang="en-CA" b="1" dirty="0" smtClean="0"/>
              <a:t>slice_alf_override_flag</a:t>
            </a:r>
            <a:r>
              <a:rPr lang="en-CA" b="1" dirty="0" smtClean="0"/>
              <a:t> is set to 0)</a:t>
            </a:r>
            <a:endParaRPr lang="en-US" dirty="0" smtClean="0"/>
          </a:p>
          <a:p>
            <a:pPr lvl="1"/>
            <a:r>
              <a:rPr lang="en-US" dirty="0" smtClean="0"/>
              <a:t>Only the slices which have different ALF data when compared to the PH override the ALF parameters and therefore define their own ALF parameters. </a:t>
            </a:r>
            <a:r>
              <a:rPr lang="en-US" dirty="0"/>
              <a:t>(</a:t>
            </a:r>
            <a:r>
              <a:rPr lang="en-CA" b="1" dirty="0"/>
              <a:t>slice_alf_override_flag</a:t>
            </a:r>
            <a:r>
              <a:rPr lang="en-CA" b="1" dirty="0"/>
              <a:t> is set to </a:t>
            </a:r>
            <a:r>
              <a:rPr lang="en-CA" b="1" dirty="0" smtClean="0"/>
              <a:t>1)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35861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8</a:t>
            </a:fld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308429" y="30605"/>
            <a:ext cx="609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7.3.2.4	Picture header RBSP syntax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8846284"/>
              </p:ext>
            </p:extLst>
          </p:nvPr>
        </p:nvGraphicFramePr>
        <p:xfrm>
          <a:off x="372879" y="331913"/>
          <a:ext cx="5763895" cy="152400"/>
        </p:xfrm>
        <a:graphic>
          <a:graphicData uri="http://schemas.openxmlformats.org/drawingml/2006/table">
            <a:tbl>
              <a:tblPr/>
              <a:tblGrid>
                <a:gridCol w="5029200"/>
                <a:gridCol w="734695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pic_parameter_set_rbsp( 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Descriptor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72143" y="450635"/>
            <a:ext cx="38911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….</a:t>
            </a:r>
            <a:endParaRPr lang="en-US" sz="800" dirty="0"/>
          </a:p>
        </p:txBody>
      </p:sp>
      <p:sp>
        <p:nvSpPr>
          <p:cNvPr id="10" name="Rectangle 9"/>
          <p:cNvSpPr/>
          <p:nvPr/>
        </p:nvSpPr>
        <p:spPr>
          <a:xfrm>
            <a:off x="292529" y="3057811"/>
            <a:ext cx="39677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7.3.7.1</a:t>
            </a:r>
            <a:r>
              <a:rPr lang="en-US" dirty="0"/>
              <a:t>	</a:t>
            </a:r>
            <a:r>
              <a:rPr lang="en-US" dirty="0" smtClean="0"/>
              <a:t>General slice header syntax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67651" y="3511714"/>
            <a:ext cx="38911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….</a:t>
            </a:r>
            <a:endParaRPr lang="en-US" sz="800" dirty="0"/>
          </a:p>
        </p:txBody>
      </p:sp>
      <p:sp>
        <p:nvSpPr>
          <p:cNvPr id="13" name="TextBox 12"/>
          <p:cNvSpPr txBox="1"/>
          <p:nvPr/>
        </p:nvSpPr>
        <p:spPr>
          <a:xfrm>
            <a:off x="296159" y="2920338"/>
            <a:ext cx="38911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….</a:t>
            </a:r>
            <a:endParaRPr lang="en-US" sz="800" dirty="0"/>
          </a:p>
        </p:txBody>
      </p:sp>
      <p:sp>
        <p:nvSpPr>
          <p:cNvPr id="14" name="TextBox 13"/>
          <p:cNvSpPr txBox="1"/>
          <p:nvPr/>
        </p:nvSpPr>
        <p:spPr>
          <a:xfrm>
            <a:off x="272143" y="5908558"/>
            <a:ext cx="38911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….</a:t>
            </a:r>
            <a:endParaRPr lang="en-US" sz="800" dirty="0"/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3934293"/>
              </p:ext>
            </p:extLst>
          </p:nvPr>
        </p:nvGraphicFramePr>
        <p:xfrm>
          <a:off x="332963" y="3411155"/>
          <a:ext cx="5763895" cy="152400"/>
        </p:xfrm>
        <a:graphic>
          <a:graphicData uri="http://schemas.openxmlformats.org/drawingml/2006/table">
            <a:tbl>
              <a:tblPr/>
              <a:tblGrid>
                <a:gridCol w="5029200"/>
                <a:gridCol w="734695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slice_header( 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Descriptor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3867448"/>
              </p:ext>
            </p:extLst>
          </p:nvPr>
        </p:nvGraphicFramePr>
        <p:xfrm>
          <a:off x="372879" y="687240"/>
          <a:ext cx="5763895" cy="2286000"/>
        </p:xfrm>
        <a:graphic>
          <a:graphicData uri="http://schemas.openxmlformats.org/drawingml/2006/table">
            <a:tbl>
              <a:tblPr/>
              <a:tblGrid>
                <a:gridCol w="5029200"/>
                <a:gridCol w="734695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sps_alf_enabled_flag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pic_alf_override_enabled</a:t>
                      </a:r>
                      <a:r>
                        <a:rPr lang="en-CA" sz="1000" b="1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_present</a:t>
                      </a:r>
                      <a:r>
                        <a:rPr lang="en-CA" sz="10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_flag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u(1)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strike="noStrike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en-CA" sz="1000" strike="sngStrike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if</a:t>
                      </a: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 pic_alf_enabled_present_flag</a:t>
                      </a:r>
                      <a:r>
                        <a:rPr lang="en-CA" sz="1000" strike="sngStrike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pic_alf_enabled_flag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u(1)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 pic_alf_enabled_flag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pic_num_alf_aps_ids_luma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u(3)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for( i = 0; i &lt; pic_num_alf_aps_ids_luma; i++ 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pic_alf_aps_id_luma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i 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u(3)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if( ChromaArrayType  !=  0 )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pic_alf_chroma_idc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u(2)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if( pic_alf_chroma_idc 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pic_alf_aps_id_chroma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u(3)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7395760"/>
              </p:ext>
            </p:extLst>
          </p:nvPr>
        </p:nvGraphicFramePr>
        <p:xfrm>
          <a:off x="308429" y="3687027"/>
          <a:ext cx="5763895" cy="2286000"/>
        </p:xfrm>
        <a:graphic>
          <a:graphicData uri="http://schemas.openxmlformats.org/drawingml/2006/table">
            <a:tbl>
              <a:tblPr/>
              <a:tblGrid>
                <a:gridCol w="5029200"/>
                <a:gridCol w="734695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sps_alf_enabled_flag  &amp;&amp;  </a:t>
                      </a: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!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pic_alf_override_enabled</a:t>
                      </a: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_present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_flag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slice_alf_override_flag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u(1)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 if(</a:t>
                      </a:r>
                      <a:r>
                        <a:rPr lang="en-CA" sz="10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slice_alf_override_flag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    </a:t>
                      </a: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slice_alf_enabled_flag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u(1)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    if( slice_alf_enabled_flag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    </a:t>
                      </a: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slice_num_alf_aps_ids_luma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u(3)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    for( i = 0; i &lt; slice_num_alf_aps_ids_luma; i++ 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    </a:t>
                      </a: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slice_alf_aps_id_luma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i 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u(3)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    if( ChromaArrayType  !=  0 )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    </a:t>
                      </a: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slice_alf_chroma_idc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u(2)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    if( slice_alf_chroma_idc 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    </a:t>
                      </a: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slice_alf_aps_id_chroma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u(3)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      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6324600" y="276775"/>
            <a:ext cx="2049462" cy="630238"/>
          </a:xfrm>
        </p:spPr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2156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2657"/>
            <a:ext cx="6850062" cy="630238"/>
          </a:xfrm>
        </p:spPr>
        <p:txBody>
          <a:bodyPr/>
          <a:lstStyle/>
          <a:p>
            <a:r>
              <a:rPr lang="en-US" dirty="0" smtClean="0"/>
              <a:t>Solution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914400"/>
            <a:ext cx="7924800" cy="4256088"/>
          </a:xfrm>
        </p:spPr>
        <p:txBody>
          <a:bodyPr/>
          <a:lstStyle/>
          <a:p>
            <a:pPr marL="0" algn="just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800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pic_alf_override_enabled_flag</a:t>
            </a:r>
            <a:r>
              <a:rPr lang="en-CA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equal to 1 specifies the presence of </a:t>
            </a:r>
            <a:r>
              <a:rPr lang="en-CA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slice_alf_ovderride_flag</a:t>
            </a:r>
            <a:r>
              <a:rPr lang="en-CA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in the slice header </a:t>
            </a:r>
            <a:r>
              <a:rPr lang="en-CA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referrring</a:t>
            </a:r>
            <a:r>
              <a:rPr lang="en-CA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to the PH. </a:t>
            </a:r>
            <a:r>
              <a:rPr lang="en-CA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Pic_alf_override_enabled_flag</a:t>
            </a:r>
            <a:r>
              <a:rPr lang="en-CA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equal to 0 specifies the absence of </a:t>
            </a:r>
            <a:r>
              <a:rPr lang="en-CA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slice_alf_ovderride_flag</a:t>
            </a:r>
            <a:r>
              <a:rPr lang="en-CA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in the slice header referring to the PH. When not present, the value of </a:t>
            </a:r>
            <a:r>
              <a:rPr lang="en-CA" sz="1800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pic_alf_override_enabled_flag</a:t>
            </a:r>
            <a:r>
              <a:rPr lang="en-CA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is inferred to be equal to 0</a:t>
            </a:r>
            <a:r>
              <a:rPr lang="en-CA" sz="18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.</a:t>
            </a:r>
          </a:p>
          <a:p>
            <a:pPr marL="0" indent="0" algn="just">
              <a:spcBef>
                <a:spcPts val="680"/>
              </a:spcBef>
              <a:spcAft>
                <a:spcPts val="0"/>
              </a:spcAft>
              <a:buNone/>
              <a:tabLst>
                <a:tab pos="504190" algn="l"/>
                <a:tab pos="756285" algn="l"/>
                <a:tab pos="1008380" algn="l"/>
                <a:tab pos="1260475" algn="l"/>
              </a:tabLst>
            </a:pPr>
            <a:endParaRPr lang="en-US" sz="1800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r>
              <a:rPr lang="en-CA" sz="1800" b="1" dirty="0">
                <a:latin typeface="Arial" panose="020B0604020202020204" pitchFamily="34" charset="0"/>
                <a:cs typeface="Arial" panose="020B0604020202020204" pitchFamily="34" charset="0"/>
              </a:rPr>
              <a:t>slice_alf_override_flag</a:t>
            </a:r>
            <a:r>
              <a:rPr lang="en-CA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800" dirty="0">
                <a:latin typeface="Arial" panose="020B0604020202020204" pitchFamily="34" charset="0"/>
                <a:cs typeface="Arial" panose="020B0604020202020204" pitchFamily="34" charset="0"/>
              </a:rPr>
              <a:t>equal to 1 specifies that the ALF parameters are present in the slice header. </a:t>
            </a:r>
            <a:r>
              <a:rPr lang="en-CA" sz="1800" dirty="0">
                <a:latin typeface="Arial" panose="020B0604020202020204" pitchFamily="34" charset="0"/>
                <a:cs typeface="Arial" panose="020B0604020202020204" pitchFamily="34" charset="0"/>
              </a:rPr>
              <a:t>slice_alf_override_flag</a:t>
            </a:r>
            <a:r>
              <a:rPr lang="en-CA" sz="1800" dirty="0">
                <a:latin typeface="Arial" panose="020B0604020202020204" pitchFamily="34" charset="0"/>
                <a:cs typeface="Arial" panose="020B0604020202020204" pitchFamily="34" charset="0"/>
              </a:rPr>
              <a:t> equal to 0 specifies that ALF parameters are not present in the slice header. When not present, the value of </a:t>
            </a:r>
            <a:r>
              <a:rPr lang="en-CA" sz="1800" dirty="0">
                <a:latin typeface="Arial" panose="020B0604020202020204" pitchFamily="34" charset="0"/>
                <a:cs typeface="Arial" panose="020B0604020202020204" pitchFamily="34" charset="0"/>
              </a:rPr>
              <a:t>slice_alf_override_flag</a:t>
            </a:r>
            <a:r>
              <a:rPr lang="en-CA" sz="1800" dirty="0">
                <a:latin typeface="Arial" panose="020B0604020202020204" pitchFamily="34" charset="0"/>
                <a:cs typeface="Arial" panose="020B0604020202020204" pitchFamily="34" charset="0"/>
              </a:rPr>
              <a:t> is inferred to be equal to 0.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8748893"/>
      </p:ext>
    </p:extLst>
  </p:cSld>
  <p:clrMapOvr>
    <a:masterClrMapping/>
  </p:clrMapOvr>
</p:sld>
</file>

<file path=ppt/theme/theme1.xml><?xml version="1.0" encoding="utf-8"?>
<a:theme xmlns:a="http://schemas.openxmlformats.org/drawingml/2006/main" name="Slide Template—English（20060512） ">
  <a:themeElements>
    <a:clrScheme name="Slide Template—English（20060512） 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 Template—English（20060512） ">
      <a:majorFont>
        <a:latin typeface="FrutigerNext LT Medium"/>
        <a:ea typeface="SimHei"/>
        <a:cs typeface=""/>
      </a:majorFont>
      <a:minorFont>
        <a:latin typeface="FrutigerNext LT Medium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lide Template—English（20060512） 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光网络胶片模板050511（英文）</Template>
  <TotalTime>234242</TotalTime>
  <Words>642</Words>
  <Application>Microsoft Office PowerPoint</Application>
  <PresentationFormat>On-screen Show (4:3)</PresentationFormat>
  <Paragraphs>261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6" baseType="lpstr">
      <vt:lpstr>Malgun Gothic</vt:lpstr>
      <vt:lpstr>MS PGothic</vt:lpstr>
      <vt:lpstr>宋体</vt:lpstr>
      <vt:lpstr>宋体</vt:lpstr>
      <vt:lpstr>Arial</vt:lpstr>
      <vt:lpstr>Calibri</vt:lpstr>
      <vt:lpstr>Calibri Light</vt:lpstr>
      <vt:lpstr>FrutigerNext LT Bold</vt:lpstr>
      <vt:lpstr>FrutigerNext LT Medium</vt:lpstr>
      <vt:lpstr>PMingLiU</vt:lpstr>
      <vt:lpstr>SimHei</vt:lpstr>
      <vt:lpstr>华文细黑</vt:lpstr>
      <vt:lpstr>Times New Roman</vt:lpstr>
      <vt:lpstr>Wingdings</vt:lpstr>
      <vt:lpstr>Wingdings 3</vt:lpstr>
      <vt:lpstr>Slide Template—English（20060512） </vt:lpstr>
      <vt:lpstr>Custom Design</vt:lpstr>
      <vt:lpstr>JVET-Q0254 [AHG9]: Override mechanism for ALF related syntax elements in slice header </vt:lpstr>
      <vt:lpstr>Introduction</vt:lpstr>
      <vt:lpstr>Drawback of current picture header design for ALF </vt:lpstr>
      <vt:lpstr>PowerPoint Presentation</vt:lpstr>
      <vt:lpstr>ALF CTU syntax</vt:lpstr>
      <vt:lpstr>ALF syntax design in VVC</vt:lpstr>
      <vt:lpstr>Solution</vt:lpstr>
      <vt:lpstr>Solution</vt:lpstr>
      <vt:lpstr>Solution (continued)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sunyanping</dc:creator>
  <cp:keywords>模板</cp:keywords>
  <dc:description>内部资料，禁止扩散</dc:description>
  <cp:lastModifiedBy>Anand Meher Kotra</cp:lastModifiedBy>
  <cp:revision>9704</cp:revision>
  <dcterms:created xsi:type="dcterms:W3CDTF">2005-06-03T02:22:32Z</dcterms:created>
  <dcterms:modified xsi:type="dcterms:W3CDTF">2020-01-07T12:56:30Z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(2)XFMAavVorQs0vMEy5f/kX5Tfk8xJrcg9wAjW13E3flycDbNLB1tjVvv1mjUO7HYHsX3FBWDH_x000d_ c0x7S4Ajd8WGwOeTyQ0BZC19gQftg0eAtONrNEiedmG2+FVUdtKW1qi9ZDtd039037fCHH9L_x000d_ aeLQnKSkNculsAzs6BRg0g5S26AlCjICP8xDtZYHtjX4vIFcLJS8H+eGHqFu7CAZjg5Jhc4S_x000d_ uT8bvOI3PiaV+iOwug</vt:lpwstr>
  </property>
  <property fmtid="{D5CDD505-2E9C-101B-9397-08002B2CF9AE}" pid="3" name="_ms_pID_7253431">
    <vt:lpwstr>ZffHQxmuwHbPcGOAc1lmAF+56glZMdixoNwz0akLp2EsCGYTAHYx+K_x000d_ fc1QzSIGfWCIG/zPVsTdMnvF/M20ieDT623jKV+22w3lyA0ajrSTJg==</vt:lpwstr>
  </property>
  <property fmtid="{D5CDD505-2E9C-101B-9397-08002B2CF9AE}" pid="4" name="_new_ms_pID_72543">
    <vt:lpwstr>(3)c18L9iOhriRrHqgHg5azF87kc8Wraepz/H/piAAPOwJUdzETCAj0sUWGxZbdtx4zPrS90s83
e0THON7ALyP6X/zt0sb1I12g22LDn45KO03lve45lAWo8Vl3H8fqnlrPqdy+GiC6UrvuSpeb
Q5z2DvK5Qk4MOthTWzzGoEIgUv9u8l2E/aijMXJGfL0U9KwKvfmqDJ/T1OU1AFxEQc+KrKmM
mG18eszzhuF3eZZSK5</vt:lpwstr>
  </property>
  <property fmtid="{D5CDD505-2E9C-101B-9397-08002B2CF9AE}" pid="5" name="_new_ms_pID_725431">
    <vt:lpwstr>fwI/ZP5v9zjeOiTa2EDn+7z5c6C8sJg+Tf938fBpSS2dbqbdSPOIGg
n0CyIj2/vPQ8L2KVQatt+m7Q+dBv1PaRYHiIs8h3R9HehJkthU0Qqk5RfohypJi+BnEu5K2v
m7vLdLI61M9WCHDWrf7HxTgrsMW5jZwQ3DIU7sbWI/ifr3cCHIyZQHqEnRA8S/QmtsPoIjNk
+4Pwm9jECv1IJQvDyY+0E+Lwyrrdjto4tfa5</vt:lpwstr>
  </property>
  <property fmtid="{D5CDD505-2E9C-101B-9397-08002B2CF9AE}" pid="6" name="_new_ms_pID_725432">
    <vt:lpwstr>CZ5fs6z1SFaA8A8YEuxXgaXnnr72r3PYrue5
ZyzB9DAK</vt:lpwstr>
  </property>
  <property fmtid="{D5CDD505-2E9C-101B-9397-08002B2CF9AE}" pid="7" name="_2015_ms_pID_725343">
    <vt:lpwstr>(3)Cp0qhRvDHtotx7haSIOJyrIvBHwqrclxOoBgfAekaSr9YxT7rio8u4UnuHI520+FLk09NzY+
NYSff8oLAVSwvcfRJEQUFjxOMubqj9xw4qy41eaNyBJRNVYj9wxmj+HmSpnFcF/9NEWHJB0W
uSh0tyEdZEq6OK3HKAgOMBaU7yMnPyVCC6RCJTUZqqUVi1njnn2o9IippOOREFTADQpPXArv
Xrhxd0wSX6yqVUxpdl</vt:lpwstr>
  </property>
  <property fmtid="{D5CDD505-2E9C-101B-9397-08002B2CF9AE}" pid="8" name="_2015_ms_pID_7253431">
    <vt:lpwstr>9qbpm3pRZuGDV4DwC9eDIeKisClFUGGZHGdiVYw8qx52KEikk4Rry7
h7M0ddnYhiJztC12ASDOttVhG0N/u9dxP6yvngWpvJmlnmTEzR0kLDRYiSAz/MWo5k73Bnwe
V+p+OqX393n97mIz6/JmEXBvON/3jAoorqVq2a7C/13ivcho2/hXexM/7OW78ne9wWwxR0jg
Gn+2Qf0jW44IaHzLXk9+v4swFk6D95hHDZqB</vt:lpwstr>
  </property>
  <property fmtid="{D5CDD505-2E9C-101B-9397-08002B2CF9AE}" pid="9" name="_2015_ms_pID_7253432">
    <vt:lpwstr>l4vdkPtlz8zZeRtpdAZL1vO+DwouctoGEneM
vMHJIE5BUv0+RaJwnzC587y17MOpa8su49tic4nPqR+ejfDAjRU=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1531571531</vt:lpwstr>
  </property>
</Properties>
</file>