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1"/>
  </p:sldMasterIdLst>
  <p:notesMasterIdLst>
    <p:notesMasterId r:id="rId10"/>
  </p:notesMasterIdLst>
  <p:handoutMasterIdLst>
    <p:handoutMasterId r:id="rId11"/>
  </p:handoutMasterIdLst>
  <p:sldIdLst>
    <p:sldId id="1116" r:id="rId2"/>
    <p:sldId id="1250" r:id="rId3"/>
    <p:sldId id="1253" r:id="rId4"/>
    <p:sldId id="1254" r:id="rId5"/>
    <p:sldId id="1255" r:id="rId6"/>
    <p:sldId id="1251" r:id="rId7"/>
    <p:sldId id="1252" r:id="rId8"/>
    <p:sldId id="124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Simplified Template" id="{FCC5E1C2-09C9-42F8-B877-30A54C24CE4F}">
          <p14:sldIdLst>
            <p14:sldId id="1116"/>
            <p14:sldId id="1250"/>
            <p14:sldId id="1253"/>
            <p14:sldId id="1254"/>
            <p14:sldId id="1255"/>
            <p14:sldId id="1251"/>
            <p14:sldId id="1252"/>
            <p14:sldId id="124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140" autoAdjust="0"/>
  </p:normalViewPr>
  <p:slideViewPr>
    <p:cSldViewPr snapToGrid="0">
      <p:cViewPr varScale="1">
        <p:scale>
          <a:sx n="114" d="100"/>
          <a:sy n="114" d="100"/>
        </p:scale>
        <p:origin x="474" y="10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1/9/2020</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09.01.2020</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5EC78DCF-1518-4FD3-8C9A-D0613D2948A1}"/>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CDBF691-FA8F-4C88-8AEC-051F05CF7527}"/>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B2778F07-F3E7-47FA-AC3D-F54B1F2EC247}"/>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8FDD115-2D89-4909-A1A6-2C7FC32DD4C9}"/>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C51D2F3D-2B2F-4F39-B5E2-A9CC9DA8643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5397636F-5BB7-4E70-97D3-6AE2F2B6095E}"/>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85630625-5612-4F53-BD70-66D7CC0D175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7883068-1DCD-419F-B0B8-46532DC1A89B}"/>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F341B794-4284-4622-9DB9-1B89EA5B9BE3}"/>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7589ED4C-A871-488E-A454-365FF2228CDF}"/>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CA" sz="1800" b="0" dirty="0"/>
              <a:t>Han Huang, Adarsh Krishnan </a:t>
            </a:r>
            <a:r>
              <a:rPr lang="en-CA" sz="1800" b="0" dirty="0" err="1"/>
              <a:t>Ramasubramonian</a:t>
            </a:r>
            <a:r>
              <a:rPr lang="en-CA" sz="1800" b="0" dirty="0"/>
              <a:t>, Chun-Chi Chen, Vadim Seregin, Ted Hsieh, </a:t>
            </a:r>
            <a:r>
              <a:rPr lang="en-CA" sz="1800" dirty="0"/>
              <a:t>Yung-</a:t>
            </a:r>
            <a:r>
              <a:rPr lang="en-CA" sz="1800" dirty="0" err="1"/>
              <a:t>Hsuan</a:t>
            </a:r>
            <a:r>
              <a:rPr lang="en-CA" sz="1800" dirty="0"/>
              <a:t> Chao</a:t>
            </a:r>
            <a:r>
              <a:rPr lang="en-CA" sz="1800" b="0" dirty="0"/>
              <a:t>, Wei-Jung </a:t>
            </a:r>
            <a:r>
              <a:rPr lang="en-CA" sz="1800" b="0" dirty="0" err="1"/>
              <a:t>Chien</a:t>
            </a:r>
            <a:r>
              <a:rPr lang="en-CA" sz="1800" b="0" dirty="0"/>
              <a:t>, Geert Van der Auwera, Marta </a:t>
            </a:r>
            <a:r>
              <a:rPr lang="en-CA" sz="1800" b="0" dirty="0" err="1"/>
              <a:t>Karczewicz</a:t>
            </a:r>
            <a:r>
              <a:rPr lang="en-CA" sz="1800" b="0" dirty="0"/>
              <a:t> </a:t>
            </a:r>
            <a:endParaRPr lang="en-US" sz="1800" b="0" dirty="0"/>
          </a:p>
          <a:p>
            <a:endParaRPr lang="en-US" b="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2899502"/>
            <a:ext cx="7415930" cy="1178143"/>
          </a:xfrm>
        </p:spPr>
        <p:txBody>
          <a:bodyPr/>
          <a:lstStyle/>
          <a:p>
            <a:r>
              <a:rPr lang="en-CA" sz="4400" b="1" dirty="0"/>
              <a:t>JVET-0166: On the adaptive color transform</a:t>
            </a:r>
            <a:endParaRPr lang="en-US" sz="44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9D572E3-F359-4393-8619-50739F5346CA}"/>
              </a:ext>
            </a:extLst>
          </p:cNvPr>
          <p:cNvSpPr>
            <a:spLocks noGrp="1"/>
          </p:cNvSpPr>
          <p:nvPr>
            <p:ph type="title"/>
          </p:nvPr>
        </p:nvSpPr>
        <p:spPr>
          <a:xfrm>
            <a:off x="495300" y="565125"/>
            <a:ext cx="11187112" cy="439479"/>
          </a:xfrm>
        </p:spPr>
        <p:txBody>
          <a:bodyPr/>
          <a:lstStyle/>
          <a:p>
            <a:r>
              <a:rPr lang="en-US" dirty="0"/>
              <a:t>Summary of proposal</a:t>
            </a:r>
          </a:p>
        </p:txBody>
      </p:sp>
      <p:sp>
        <p:nvSpPr>
          <p:cNvPr id="4" name="Content Placeholder 3">
            <a:extLst>
              <a:ext uri="{FF2B5EF4-FFF2-40B4-BE49-F238E27FC236}">
                <a16:creationId xmlns:a16="http://schemas.microsoft.com/office/drawing/2014/main" id="{7D7B8E37-103E-4768-A721-8B0D08518F3C}"/>
              </a:ext>
            </a:extLst>
          </p:cNvPr>
          <p:cNvSpPr>
            <a:spLocks noGrp="1"/>
          </p:cNvSpPr>
          <p:nvPr>
            <p:ph sz="quarter" idx="14"/>
          </p:nvPr>
        </p:nvSpPr>
        <p:spPr>
          <a:xfrm>
            <a:off x="495299" y="1719072"/>
            <a:ext cx="11618403" cy="4681727"/>
          </a:xfrm>
        </p:spPr>
        <p:txBody>
          <a:bodyPr/>
          <a:lstStyle/>
          <a:p>
            <a:pPr marL="402336" lvl="0" indent="-457200" hangingPunct="0">
              <a:buFont typeface="+mj-lt"/>
              <a:buAutoNum type="arabicPeriod"/>
            </a:pPr>
            <a:r>
              <a:rPr lang="en-US" sz="2000" dirty="0"/>
              <a:t>Add ACT QP offset before clipping of QP to avoid QP out of range</a:t>
            </a:r>
          </a:p>
          <a:p>
            <a:pPr marL="402336" indent="-457200" hangingPunct="0">
              <a:buFont typeface="+mj-lt"/>
              <a:buAutoNum type="arabicPeriod"/>
            </a:pPr>
            <a:r>
              <a:rPr lang="en-CA" sz="2000" dirty="0"/>
              <a:t>Align the chroma QP in the deblocking stage and dequantization stage as adopted in JVET-P1001</a:t>
            </a:r>
            <a:endParaRPr lang="en-US" sz="2000" dirty="0"/>
          </a:p>
          <a:p>
            <a:pPr marL="402336" lvl="0" indent="-457200" hangingPunct="0">
              <a:buFont typeface="+mj-lt"/>
              <a:buAutoNum type="arabicPeriod"/>
            </a:pPr>
            <a:r>
              <a:rPr lang="en-US" sz="2000" dirty="0"/>
              <a:t>CU-level switching of QP offset values according to the ACT CU-level flag</a:t>
            </a:r>
          </a:p>
          <a:p>
            <a:pPr marL="402336" lvl="0" indent="-457200" hangingPunct="0">
              <a:buFont typeface="+mj-lt"/>
              <a:buAutoNum type="arabicPeriod"/>
            </a:pPr>
            <a:r>
              <a:rPr lang="en-CA" sz="2000" dirty="0"/>
              <a:t>Clip the input and output of inverse ACT to 16 bits dynamic range</a:t>
            </a:r>
            <a:endParaRPr lang="en-US" sz="2000" dirty="0"/>
          </a:p>
          <a:p>
            <a:pPr marL="402336" lvl="0" indent="-457200" hangingPunct="0">
              <a:buFont typeface="+mj-lt"/>
              <a:buAutoNum type="arabicPeriod"/>
            </a:pPr>
            <a:r>
              <a:rPr lang="en-CA" sz="2000" dirty="0"/>
              <a:t>Signal ACT QP offset in PPS and slide header</a:t>
            </a:r>
            <a:endParaRPr lang="en-US" sz="2000" dirty="0"/>
          </a:p>
          <a:p>
            <a:pPr marL="402336" lvl="0" indent="-457200" hangingPunct="0">
              <a:buFont typeface="+mj-lt"/>
              <a:buAutoNum type="arabicPeriod"/>
            </a:pPr>
            <a:r>
              <a:rPr lang="en-CA" sz="2000" dirty="0"/>
              <a:t>Use a separate chroma ACT QP offset for </a:t>
            </a:r>
            <a:r>
              <a:rPr lang="en-CA" sz="2000" dirty="0" err="1"/>
              <a:t>JointCbCr</a:t>
            </a:r>
            <a:r>
              <a:rPr lang="en-CA" sz="2000" dirty="0"/>
              <a:t> mode = 2</a:t>
            </a:r>
            <a:endParaRPr lang="en-US" sz="2000" dirty="0"/>
          </a:p>
        </p:txBody>
      </p:sp>
    </p:spTree>
    <p:extLst>
      <p:ext uri="{BB962C8B-B14F-4D97-AF65-F5344CB8AC3E}">
        <p14:creationId xmlns:p14="http://schemas.microsoft.com/office/powerpoint/2010/main" val="630108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50120CE-93D5-487A-B7ED-FDC4E01D7FD2}"/>
              </a:ext>
            </a:extLst>
          </p:cNvPr>
          <p:cNvSpPr>
            <a:spLocks noGrp="1"/>
          </p:cNvSpPr>
          <p:nvPr>
            <p:ph type="title"/>
          </p:nvPr>
        </p:nvSpPr>
        <p:spPr>
          <a:xfrm>
            <a:off x="495300" y="565125"/>
            <a:ext cx="11187112" cy="439479"/>
          </a:xfrm>
        </p:spPr>
        <p:txBody>
          <a:bodyPr/>
          <a:lstStyle/>
          <a:p>
            <a:r>
              <a:rPr lang="en-US" dirty="0"/>
              <a:t>Text change</a:t>
            </a:r>
          </a:p>
        </p:txBody>
      </p:sp>
      <p:graphicFrame>
        <p:nvGraphicFramePr>
          <p:cNvPr id="7" name="Content Placeholder 6">
            <a:extLst>
              <a:ext uri="{FF2B5EF4-FFF2-40B4-BE49-F238E27FC236}">
                <a16:creationId xmlns:a16="http://schemas.microsoft.com/office/drawing/2014/main" id="{F34751DE-6552-47FF-B0FE-17F44864D56A}"/>
              </a:ext>
            </a:extLst>
          </p:cNvPr>
          <p:cNvGraphicFramePr>
            <a:graphicFrameLocks noGrp="1"/>
          </p:cNvGraphicFramePr>
          <p:nvPr>
            <p:ph sz="quarter" idx="14"/>
            <p:extLst>
              <p:ext uri="{D42A27DB-BD31-4B8C-83A1-F6EECF244321}">
                <p14:modId xmlns:p14="http://schemas.microsoft.com/office/powerpoint/2010/main" val="2667446032"/>
              </p:ext>
            </p:extLst>
          </p:nvPr>
        </p:nvGraphicFramePr>
        <p:xfrm>
          <a:off x="513933" y="2574638"/>
          <a:ext cx="5763895" cy="1219200"/>
        </p:xfrm>
        <a:graphic>
          <a:graphicData uri="http://schemas.openxmlformats.org/drawingml/2006/table">
            <a:tbl>
              <a:tblPr/>
              <a:tblGrid>
                <a:gridCol w="5029200">
                  <a:extLst>
                    <a:ext uri="{9D8B030D-6E8A-4147-A177-3AD203B41FA5}">
                      <a16:colId xmlns:a16="http://schemas.microsoft.com/office/drawing/2014/main" val="3594191980"/>
                    </a:ext>
                  </a:extLst>
                </a:gridCol>
                <a:gridCol w="734695">
                  <a:extLst>
                    <a:ext uri="{9D8B030D-6E8A-4147-A177-3AD203B41FA5}">
                      <a16:colId xmlns:a16="http://schemas.microsoft.com/office/drawing/2014/main" val="3996307484"/>
                    </a:ext>
                  </a:extLst>
                </a:gridCol>
              </a:tblGrid>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if( sps_act_enabled_flag</a:t>
                      </a:r>
                      <a:r>
                        <a:rPr lang="en-CA" sz="1000" b="1">
                          <a:effectLst/>
                          <a:latin typeface="Times New Roman" panose="02020603050405020304" pitchFamily="18" charset="0"/>
                          <a:ea typeface="Malgun Gothic" panose="020B0503020000020004" pitchFamily="34" charset="-127"/>
                          <a:cs typeface="Times New Roman" panose="02020603050405020304" pitchFamily="18" charset="0"/>
                        </a:rPr>
                        <a:t> )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797426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000" b="1" dirty="0" err="1">
                          <a:effectLst/>
                          <a:latin typeface="Times New Roman" panose="02020603050405020304" pitchFamily="18" charset="0"/>
                          <a:ea typeface="Malgun Gothic" panose="020B0503020000020004" pitchFamily="34" charset="-127"/>
                          <a:cs typeface="Times New Roman" panose="02020603050405020304" pitchFamily="18" charset="0"/>
                        </a:rPr>
                        <a:t>pps_slice_act_qp_offset_present_flag</a:t>
                      </a:r>
                      <a:endParaRPr lang="en-US"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u(1)</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0419019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000" b="1">
                          <a:effectLst/>
                          <a:latin typeface="Times New Roman" panose="02020603050405020304" pitchFamily="18" charset="0"/>
                          <a:ea typeface="Malgun Gothic" panose="020B0503020000020004" pitchFamily="34" charset="-127"/>
                          <a:cs typeface="Times New Roman" panose="02020603050405020304" pitchFamily="18" charset="0"/>
                        </a:rPr>
                        <a:t>pps_act_y_qp_offset_plus5</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se(v)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0319945"/>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000" b="1">
                          <a:effectLst/>
                          <a:latin typeface="Times New Roman" panose="02020603050405020304" pitchFamily="18" charset="0"/>
                          <a:ea typeface="Malgun Gothic" panose="020B0503020000020004" pitchFamily="34" charset="-127"/>
                          <a:cs typeface="Times New Roman" panose="02020603050405020304" pitchFamily="18" charset="0"/>
                        </a:rPr>
                        <a:t>pps_act_cb_qp_offset_plus5</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se(v)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9859063"/>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000" b="1">
                          <a:effectLst/>
                          <a:latin typeface="Times New Roman" panose="02020603050405020304" pitchFamily="18" charset="0"/>
                          <a:ea typeface="Malgun Gothic" panose="020B0503020000020004" pitchFamily="34" charset="-127"/>
                          <a:cs typeface="Times New Roman" panose="02020603050405020304" pitchFamily="18" charset="0"/>
                        </a:rPr>
                        <a:t>pps_act_cr_qp_offset_plus3</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se(v)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8293187"/>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if( </a:t>
                      </a:r>
                      <a:r>
                        <a:rPr lang="en-GB" sz="1000">
                          <a:effectLst/>
                          <a:latin typeface="Times New Roman" panose="02020603050405020304" pitchFamily="18" charset="0"/>
                          <a:ea typeface="Malgun Gothic" panose="020B0503020000020004" pitchFamily="34" charset="-127"/>
                          <a:cs typeface="Times New Roman" panose="02020603050405020304" pitchFamily="18" charset="0"/>
                        </a:rPr>
                        <a:t>pps_joint_cbcr_qp_offset_present_flag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2707686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000" b="1" dirty="0">
                          <a:effectLst/>
                          <a:latin typeface="Times New Roman" panose="02020603050405020304" pitchFamily="18" charset="0"/>
                          <a:ea typeface="Malgun Gothic" panose="020B0503020000020004" pitchFamily="34" charset="-127"/>
                          <a:cs typeface="Times New Roman" panose="02020603050405020304" pitchFamily="18" charset="0"/>
                        </a:rPr>
                        <a:t>pps_act_cbcr_qp_offset_plus5</a:t>
                      </a:r>
                      <a:endParaRPr lang="en-US"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se(v)</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7966662"/>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dirty="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77116865"/>
                  </a:ext>
                </a:extLst>
              </a:tr>
            </a:tbl>
          </a:graphicData>
        </a:graphic>
      </p:graphicFrame>
      <p:sp>
        <p:nvSpPr>
          <p:cNvPr id="5" name="Subtitle 4">
            <a:extLst>
              <a:ext uri="{FF2B5EF4-FFF2-40B4-BE49-F238E27FC236}">
                <a16:creationId xmlns:a16="http://schemas.microsoft.com/office/drawing/2014/main" id="{54DE2987-4B55-4DED-83B3-BB5A252104D2}"/>
              </a:ext>
            </a:extLst>
          </p:cNvPr>
          <p:cNvSpPr>
            <a:spLocks noGrp="1"/>
          </p:cNvSpPr>
          <p:nvPr>
            <p:ph type="subTitle" idx="1"/>
          </p:nvPr>
        </p:nvSpPr>
        <p:spPr>
          <a:xfrm>
            <a:off x="494189" y="1088135"/>
            <a:ext cx="11188223" cy="1058110"/>
          </a:xfrm>
        </p:spPr>
        <p:txBody>
          <a:bodyPr/>
          <a:lstStyle/>
          <a:p>
            <a:r>
              <a:rPr lang="en-US" dirty="0"/>
              <a:t>Item 5: Signaling of ACT offset at PPS and slice header</a:t>
            </a:r>
          </a:p>
          <a:p>
            <a:r>
              <a:rPr lang="en-US" dirty="0"/>
              <a:t>Item 6: </a:t>
            </a:r>
            <a:r>
              <a:rPr lang="en-CA" dirty="0"/>
              <a:t>Use a separate chroma ACT QP offset for </a:t>
            </a:r>
            <a:r>
              <a:rPr lang="en-CA" dirty="0" err="1"/>
              <a:t>JointCbCr</a:t>
            </a:r>
            <a:r>
              <a:rPr lang="en-CA" dirty="0"/>
              <a:t> mode 2</a:t>
            </a:r>
            <a:endParaRPr lang="en-US" dirty="0"/>
          </a:p>
          <a:p>
            <a:endParaRPr lang="en-US" dirty="0"/>
          </a:p>
        </p:txBody>
      </p:sp>
      <p:graphicFrame>
        <p:nvGraphicFramePr>
          <p:cNvPr id="9" name="Table 8">
            <a:extLst>
              <a:ext uri="{FF2B5EF4-FFF2-40B4-BE49-F238E27FC236}">
                <a16:creationId xmlns:a16="http://schemas.microsoft.com/office/drawing/2014/main" id="{D1517006-2D39-4216-B9FF-D2043A107CFB}"/>
              </a:ext>
            </a:extLst>
          </p:cNvPr>
          <p:cNvGraphicFramePr>
            <a:graphicFrameLocks noGrp="1"/>
          </p:cNvGraphicFramePr>
          <p:nvPr>
            <p:extLst>
              <p:ext uri="{D42A27DB-BD31-4B8C-83A1-F6EECF244321}">
                <p14:modId xmlns:p14="http://schemas.microsoft.com/office/powerpoint/2010/main" val="2261371025"/>
              </p:ext>
            </p:extLst>
          </p:nvPr>
        </p:nvGraphicFramePr>
        <p:xfrm>
          <a:off x="513933" y="4605623"/>
          <a:ext cx="4610100" cy="1249680"/>
        </p:xfrm>
        <a:graphic>
          <a:graphicData uri="http://schemas.openxmlformats.org/drawingml/2006/table">
            <a:tbl>
              <a:tblPr/>
              <a:tblGrid>
                <a:gridCol w="4022474">
                  <a:extLst>
                    <a:ext uri="{9D8B030D-6E8A-4147-A177-3AD203B41FA5}">
                      <a16:colId xmlns:a16="http://schemas.microsoft.com/office/drawing/2014/main" val="2195991771"/>
                    </a:ext>
                  </a:extLst>
                </a:gridCol>
                <a:gridCol w="587626">
                  <a:extLst>
                    <a:ext uri="{9D8B030D-6E8A-4147-A177-3AD203B41FA5}">
                      <a16:colId xmlns:a16="http://schemas.microsoft.com/office/drawing/2014/main" val="358285992"/>
                    </a:ext>
                  </a:extLst>
                </a:gridCol>
              </a:tblGrid>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latin typeface="Times New Roman" panose="02020603050405020304" pitchFamily="18" charset="0"/>
                          <a:ea typeface="Malgun Gothic" panose="020B0503020000020004" pitchFamily="34" charset="-127"/>
                          <a:cs typeface="Times New Roman" panose="02020603050405020304" pitchFamily="18" charset="0"/>
                        </a:rPr>
                        <a:t>    if(</a:t>
                      </a:r>
                      <a:r>
                        <a:rPr lang="en-CA" sz="1000" dirty="0" err="1">
                          <a:effectLst/>
                          <a:latin typeface="Times New Roman" panose="02020603050405020304" pitchFamily="18" charset="0"/>
                          <a:ea typeface="Malgun Gothic" panose="020B0503020000020004" pitchFamily="34" charset="-127"/>
                          <a:cs typeface="Times New Roman" panose="02020603050405020304" pitchFamily="18" charset="0"/>
                        </a:rPr>
                        <a:t>pps_slice_act_qp_offset_present_flag</a:t>
                      </a:r>
                      <a:r>
                        <a:rPr lang="en-CA" sz="1000" dirty="0">
                          <a:effectLst/>
                          <a:latin typeface="Times New Roman" panose="02020603050405020304" pitchFamily="18" charset="0"/>
                          <a:ea typeface="Malgun Gothic" panose="020B0503020000020004" pitchFamily="34" charset="-127"/>
                          <a:cs typeface="Times New Roman" panose="02020603050405020304" pitchFamily="18" charset="0"/>
                        </a:rPr>
                        <a:t> &amp;&amp;</a:t>
                      </a:r>
                      <a:r>
                        <a:rPr lang="en-CA" sz="1000" b="1"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0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000" dirty="0" err="1">
                          <a:effectLst/>
                          <a:latin typeface="Times New Roman" panose="02020603050405020304" pitchFamily="18" charset="0"/>
                          <a:ea typeface="Malgun Gothic" panose="020B0503020000020004" pitchFamily="34" charset="-127"/>
                          <a:cs typeface="Times New Roman" panose="02020603050405020304" pitchFamily="18" charset="0"/>
                        </a:rPr>
                        <a:t>slice_type</a:t>
                      </a:r>
                      <a:r>
                        <a:rPr lang="en-CA" sz="1000" dirty="0">
                          <a:effectLst/>
                          <a:latin typeface="Times New Roman" panose="02020603050405020304" pitchFamily="18" charset="0"/>
                          <a:ea typeface="Malgun Gothic" panose="020B0503020000020004" pitchFamily="34" charset="-127"/>
                          <a:cs typeface="Times New Roman" panose="02020603050405020304" pitchFamily="18" charset="0"/>
                        </a:rPr>
                        <a:t>  ==  I &amp;&amp; </a:t>
                      </a:r>
                      <a:r>
                        <a:rPr lang="en-CA" sz="1000" dirty="0" err="1">
                          <a:effectLst/>
                          <a:latin typeface="Times New Roman" panose="02020603050405020304" pitchFamily="18" charset="0"/>
                          <a:ea typeface="Malgun Gothic" panose="020B0503020000020004" pitchFamily="34" charset="-127"/>
                          <a:cs typeface="Times New Roman" panose="02020603050405020304" pitchFamily="18" charset="0"/>
                        </a:rPr>
                        <a:t>qtbtt_dual_tree_intra_flag</a:t>
                      </a:r>
                      <a:r>
                        <a:rPr lang="en-CA" sz="1000" dirty="0">
                          <a:effectLst/>
                          <a:latin typeface="Times New Roman" panose="02020603050405020304" pitchFamily="18" charset="0"/>
                          <a:ea typeface="Malgun Gothic" panose="020B0503020000020004" pitchFamily="34" charset="-127"/>
                          <a:cs typeface="Times New Roman" panose="02020603050405020304" pitchFamily="18" charset="0"/>
                        </a:rPr>
                        <a:t>)</a:t>
                      </a:r>
                      <a:r>
                        <a:rPr lang="en-CA" sz="1000" b="1" dirty="0">
                          <a:effectLst/>
                          <a:latin typeface="Times New Roman" panose="02020603050405020304" pitchFamily="18" charset="0"/>
                          <a:ea typeface="Malgun Gothic" panose="020B0503020000020004" pitchFamily="34" charset="-127"/>
                          <a:cs typeface="Times New Roman" panose="02020603050405020304" pitchFamily="18" charset="0"/>
                        </a:rPr>
                        <a:t> ) {</a:t>
                      </a:r>
                      <a:endParaRPr lang="en-US"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b="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000" b="1">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5676988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dirty="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000" b="1" dirty="0" err="1">
                          <a:effectLst/>
                          <a:latin typeface="Times New Roman" panose="02020603050405020304" pitchFamily="18" charset="0"/>
                          <a:ea typeface="Malgun Gothic" panose="020B0503020000020004" pitchFamily="34" charset="-127"/>
                          <a:cs typeface="Times New Roman" panose="02020603050405020304" pitchFamily="18" charset="0"/>
                        </a:rPr>
                        <a:t>slice_act_y_qp_offset</a:t>
                      </a:r>
                      <a:endParaRPr lang="en-US" sz="10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b="0">
                          <a:effectLst/>
                          <a:latin typeface="Times New Roman" panose="02020603050405020304" pitchFamily="18" charset="0"/>
                          <a:ea typeface="Malgun Gothic" panose="020B0503020000020004" pitchFamily="34" charset="-127"/>
                          <a:cs typeface="Times New Roman" panose="02020603050405020304" pitchFamily="18" charset="0"/>
                        </a:rPr>
                        <a:t>se(v)</a:t>
                      </a:r>
                      <a:endParaRPr lang="en-US" sz="1000" b="1">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053240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000" b="1">
                          <a:effectLst/>
                          <a:latin typeface="Times New Roman" panose="02020603050405020304" pitchFamily="18" charset="0"/>
                          <a:ea typeface="Malgun Gothic" panose="020B0503020000020004" pitchFamily="34" charset="-127"/>
                          <a:cs typeface="Times New Roman" panose="02020603050405020304" pitchFamily="18" charset="0"/>
                        </a:rPr>
                        <a:t>slice_act_cb_qp_offset</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b="0">
                          <a:effectLst/>
                          <a:latin typeface="Times New Roman" panose="02020603050405020304" pitchFamily="18" charset="0"/>
                          <a:ea typeface="Malgun Gothic" panose="020B0503020000020004" pitchFamily="34" charset="-127"/>
                          <a:cs typeface="Times New Roman" panose="02020603050405020304" pitchFamily="18" charset="0"/>
                        </a:rPr>
                        <a:t>se(v)</a:t>
                      </a:r>
                      <a:endParaRPr lang="en-US" sz="1000" b="1">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94672486"/>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000" b="1">
                          <a:effectLst/>
                          <a:latin typeface="Times New Roman" panose="02020603050405020304" pitchFamily="18" charset="0"/>
                          <a:ea typeface="Malgun Gothic" panose="020B0503020000020004" pitchFamily="34" charset="-127"/>
                          <a:cs typeface="Times New Roman" panose="02020603050405020304" pitchFamily="18" charset="0"/>
                        </a:rPr>
                        <a:t>slice_act_cr_qp_offset</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b="0">
                          <a:effectLst/>
                          <a:latin typeface="Times New Roman" panose="02020603050405020304" pitchFamily="18" charset="0"/>
                          <a:ea typeface="Malgun Gothic" panose="020B0503020000020004" pitchFamily="34" charset="-127"/>
                          <a:cs typeface="Times New Roman" panose="02020603050405020304" pitchFamily="18" charset="0"/>
                        </a:rPr>
                        <a:t>se(v)</a:t>
                      </a:r>
                      <a:endParaRPr lang="en-US" sz="1000" b="1">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6626296"/>
                  </a:ext>
                </a:extLst>
              </a:tr>
              <a:tr h="0">
                <a:tc>
                  <a:txBody>
                    <a:bodyPr/>
                    <a:lstStyle/>
                    <a:p>
                      <a:pPr marL="0" marR="0" hangingPunct="0">
                        <a:spcBef>
                          <a:spcPts val="680"/>
                        </a:spcBef>
                        <a:spcAft>
                          <a:spcPts val="0"/>
                        </a:spcAft>
                        <a:tabLst>
                          <a:tab pos="228600" algn="l"/>
                          <a:tab pos="457200" algn="l"/>
                          <a:tab pos="685800" algn="l"/>
                          <a:tab pos="914400" algn="l"/>
                        </a:tabLst>
                      </a:pPr>
                      <a:r>
                        <a:rPr lang="en-CA" sz="1100">
                          <a:effectLst/>
                          <a:latin typeface="Times New Roman" panose="02020603050405020304" pitchFamily="18" charset="0"/>
                          <a:ea typeface="MS Mincho" panose="02020609040205080304" pitchFamily="49" charset="-128"/>
                          <a:cs typeface="Times New Roman" panose="02020603050405020304" pitchFamily="18" charset="0"/>
                        </a:rPr>
                        <a:t>        </a:t>
                      </a:r>
                      <a:r>
                        <a:rPr lang="en-CA" sz="1200">
                          <a:effectLst/>
                          <a:latin typeface="Times New Roman" panose="02020603050405020304" pitchFamily="18" charset="0"/>
                          <a:ea typeface="MS Mincho" panose="02020609040205080304" pitchFamily="49" charset="-128"/>
                          <a:cs typeface="Times New Roman" panose="02020603050405020304" pitchFamily="18" charset="0"/>
                        </a:rPr>
                        <a:t>if( pps_joint_cbcr_qp_offset_present_flag )</a:t>
                      </a:r>
                      <a:endParaRPr lang="en-US" sz="1100">
                        <a:effectLst/>
                        <a:latin typeface="Times New Roman" panose="02020603050405020304" pitchFamily="18" charset="0"/>
                        <a:ea typeface="MS Mincho" panose="02020609040205080304" pitchFamily="49" charset="-128"/>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b="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000" b="1">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71299111"/>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a:t>
                      </a:r>
                      <a:r>
                        <a:rPr lang="en-CA" sz="1000" b="1">
                          <a:effectLst/>
                          <a:latin typeface="Times New Roman" panose="02020603050405020304" pitchFamily="18" charset="0"/>
                          <a:ea typeface="Malgun Gothic" panose="020B0503020000020004" pitchFamily="34" charset="-127"/>
                          <a:cs typeface="Times New Roman" panose="02020603050405020304" pitchFamily="18" charset="0"/>
                        </a:rPr>
                        <a:t>slice_act_cbcr_qp_offset</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b="0">
                          <a:effectLst/>
                          <a:latin typeface="Times New Roman" panose="02020603050405020304" pitchFamily="18" charset="0"/>
                          <a:ea typeface="Malgun Gothic" panose="020B0503020000020004" pitchFamily="34" charset="-127"/>
                          <a:cs typeface="Times New Roman" panose="02020603050405020304" pitchFamily="18" charset="0"/>
                        </a:rPr>
                        <a:t>se(v)</a:t>
                      </a:r>
                      <a:endParaRPr lang="en-US" sz="1000" b="1">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9504549"/>
                  </a:ext>
                </a:extLst>
              </a:tr>
              <a:tr h="0">
                <a:tc>
                  <a:txBody>
                    <a:bodyPr/>
                    <a:lstStyle/>
                    <a:p>
                      <a:pPr marL="0" marR="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00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0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100"/>
                        </a:spcBef>
                        <a:spcAft>
                          <a:spcPts val="200"/>
                        </a:spcAft>
                      </a:pPr>
                      <a:r>
                        <a:rPr lang="en-CA" sz="1000" b="0" dirty="0">
                          <a:effectLst/>
                          <a:latin typeface="Times New Roman" panose="02020603050405020304" pitchFamily="18" charset="0"/>
                          <a:ea typeface="Malgun Gothic" panose="020B0503020000020004" pitchFamily="34" charset="-127"/>
                          <a:cs typeface="Times New Roman" panose="02020603050405020304" pitchFamily="18" charset="0"/>
                        </a:rPr>
                        <a:t> </a:t>
                      </a:r>
                      <a:endParaRPr lang="en-US" sz="1000" b="1"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5086359"/>
                  </a:ext>
                </a:extLst>
              </a:tr>
            </a:tbl>
          </a:graphicData>
        </a:graphic>
      </p:graphicFrame>
      <p:sp>
        <p:nvSpPr>
          <p:cNvPr id="10" name="TextBox 9">
            <a:extLst>
              <a:ext uri="{FF2B5EF4-FFF2-40B4-BE49-F238E27FC236}">
                <a16:creationId xmlns:a16="http://schemas.microsoft.com/office/drawing/2014/main" id="{D38FFEF6-672F-4C76-8F81-6B8AAE301C9B}"/>
              </a:ext>
            </a:extLst>
          </p:cNvPr>
          <p:cNvSpPr txBox="1"/>
          <p:nvPr/>
        </p:nvSpPr>
        <p:spPr>
          <a:xfrm>
            <a:off x="513933" y="2229776"/>
            <a:ext cx="1487587"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PPS ACT offset:</a:t>
            </a:r>
          </a:p>
        </p:txBody>
      </p:sp>
      <p:sp>
        <p:nvSpPr>
          <p:cNvPr id="11" name="TextBox 10">
            <a:extLst>
              <a:ext uri="{FF2B5EF4-FFF2-40B4-BE49-F238E27FC236}">
                <a16:creationId xmlns:a16="http://schemas.microsoft.com/office/drawing/2014/main" id="{BD1E7EE6-026B-486E-B3EE-703E17DAC2F5}"/>
              </a:ext>
            </a:extLst>
          </p:cNvPr>
          <p:cNvSpPr txBox="1"/>
          <p:nvPr/>
        </p:nvSpPr>
        <p:spPr>
          <a:xfrm>
            <a:off x="494189" y="4238209"/>
            <a:ext cx="2216954"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Slice header ACT offset:</a:t>
            </a:r>
          </a:p>
        </p:txBody>
      </p:sp>
    </p:spTree>
    <p:extLst>
      <p:ext uri="{BB962C8B-B14F-4D97-AF65-F5344CB8AC3E}">
        <p14:creationId xmlns:p14="http://schemas.microsoft.com/office/powerpoint/2010/main" val="1559516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00CBD74-0342-4C77-97E2-E31E5CEDD860}"/>
              </a:ext>
            </a:extLst>
          </p:cNvPr>
          <p:cNvSpPr>
            <a:spLocks noGrp="1"/>
          </p:cNvSpPr>
          <p:nvPr>
            <p:ph type="title"/>
          </p:nvPr>
        </p:nvSpPr>
        <p:spPr>
          <a:xfrm>
            <a:off x="495300" y="565125"/>
            <a:ext cx="11187112" cy="439479"/>
          </a:xfrm>
        </p:spPr>
        <p:txBody>
          <a:bodyPr/>
          <a:lstStyle/>
          <a:p>
            <a:r>
              <a:rPr lang="en-US" dirty="0"/>
              <a:t>Text change</a:t>
            </a:r>
          </a:p>
        </p:txBody>
      </p:sp>
      <p:sp>
        <p:nvSpPr>
          <p:cNvPr id="5" name="Subtitle 4">
            <a:extLst>
              <a:ext uri="{FF2B5EF4-FFF2-40B4-BE49-F238E27FC236}">
                <a16:creationId xmlns:a16="http://schemas.microsoft.com/office/drawing/2014/main" id="{6BD4B179-001A-4C4C-B3C4-D1BADBAB3286}"/>
              </a:ext>
            </a:extLst>
          </p:cNvPr>
          <p:cNvSpPr>
            <a:spLocks noGrp="1"/>
          </p:cNvSpPr>
          <p:nvPr>
            <p:ph type="subTitle" idx="1"/>
          </p:nvPr>
        </p:nvSpPr>
        <p:spPr>
          <a:xfrm>
            <a:off x="494189" y="1088135"/>
            <a:ext cx="11188223" cy="265907"/>
          </a:xfrm>
        </p:spPr>
        <p:txBody>
          <a:bodyPr/>
          <a:lstStyle/>
          <a:p>
            <a:r>
              <a:rPr lang="en-US" dirty="0"/>
              <a:t>Item 1-3: QP clipping, CU level switching of QP offset, alignment for DB</a:t>
            </a:r>
          </a:p>
        </p:txBody>
      </p:sp>
      <p:sp>
        <p:nvSpPr>
          <p:cNvPr id="7" name="Rectangle 6">
            <a:extLst>
              <a:ext uri="{FF2B5EF4-FFF2-40B4-BE49-F238E27FC236}">
                <a16:creationId xmlns:a16="http://schemas.microsoft.com/office/drawing/2014/main" id="{825414FF-3D3E-4D26-9493-07EB2A24706A}"/>
              </a:ext>
            </a:extLst>
          </p:cNvPr>
          <p:cNvSpPr/>
          <p:nvPr/>
        </p:nvSpPr>
        <p:spPr>
          <a:xfrm>
            <a:off x="0" y="1869082"/>
            <a:ext cx="6096000" cy="1292662"/>
          </a:xfrm>
          <a:prstGeom prst="rect">
            <a:avLst/>
          </a:prstGeom>
        </p:spPr>
        <p:txBody>
          <a:bodyPr>
            <a:spAutoFit/>
          </a:bodyPr>
          <a:lstStyle/>
          <a:p>
            <a:pPr hangingPunct="0">
              <a:spcBef>
                <a:spcPts val="680"/>
              </a:spcBef>
              <a:tabLst>
                <a:tab pos="228600" algn="l"/>
                <a:tab pos="457200" algn="l"/>
                <a:tab pos="685800" algn="l"/>
                <a:tab pos="914400" algn="l"/>
                <a:tab pos="180340" algn="l"/>
                <a:tab pos="228600" algn="l"/>
                <a:tab pos="457200" algn="l"/>
                <a:tab pos="685800" algn="l"/>
                <a:tab pos="914400" algn="l"/>
              </a:tabLst>
            </a:pPr>
            <a:r>
              <a:rPr lang="en-CA" sz="1200" dirty="0">
                <a:highlight>
                  <a:srgbClr val="FFFF00"/>
                </a:highlight>
                <a:latin typeface="Times New Roman" panose="02020603050405020304" pitchFamily="18" charset="0"/>
                <a:ea typeface="MS Mincho" panose="02020609040205080304" pitchFamily="49" charset="-128"/>
              </a:rPr>
              <a:t>If </a:t>
            </a:r>
            <a:r>
              <a:rPr lang="en-CA" sz="1200" dirty="0" err="1">
                <a:highlight>
                  <a:srgbClr val="FFFF00"/>
                </a:highlight>
                <a:latin typeface="Times New Roman" panose="02020603050405020304" pitchFamily="18" charset="0"/>
                <a:ea typeface="MS Mincho" panose="02020609040205080304" pitchFamily="49" charset="-128"/>
              </a:rPr>
              <a:t>cu_act_enabled_flag</a:t>
            </a:r>
            <a:r>
              <a:rPr lang="en-CA" sz="1200" dirty="0">
                <a:highlight>
                  <a:srgbClr val="FFFF00"/>
                </a:highlight>
                <a:latin typeface="Times New Roman" panose="02020603050405020304" pitchFamily="18" charset="0"/>
                <a:ea typeface="MS Mincho" panose="02020609040205080304" pitchFamily="49" charset="-128"/>
              </a:rPr>
              <a:t>[</a:t>
            </a:r>
            <a:r>
              <a:rPr lang="en-CA" sz="1200" dirty="0" err="1">
                <a:highlight>
                  <a:srgbClr val="FFFF00"/>
                </a:highlight>
                <a:latin typeface="Times New Roman" panose="02020603050405020304" pitchFamily="18" charset="0"/>
                <a:ea typeface="MS Mincho" panose="02020609040205080304" pitchFamily="49" charset="-128"/>
              </a:rPr>
              <a:t>xCb</a:t>
            </a:r>
            <a:r>
              <a:rPr lang="en-CA" sz="1200" dirty="0">
                <a:highlight>
                  <a:srgbClr val="FFFF00"/>
                </a:highlight>
                <a:latin typeface="Times New Roman" panose="02020603050405020304" pitchFamily="18" charset="0"/>
                <a:ea typeface="MS Mincho" panose="02020609040205080304" pitchFamily="49" charset="-128"/>
              </a:rPr>
              <a:t>][</a:t>
            </a:r>
            <a:r>
              <a:rPr lang="en-CA" sz="1200" dirty="0" err="1">
                <a:highlight>
                  <a:srgbClr val="FFFF00"/>
                </a:highlight>
                <a:latin typeface="Times New Roman" panose="02020603050405020304" pitchFamily="18" charset="0"/>
                <a:ea typeface="MS Mincho" panose="02020609040205080304" pitchFamily="49" charset="-128"/>
              </a:rPr>
              <a:t>yCb</a:t>
            </a:r>
            <a:r>
              <a:rPr lang="en-CA" sz="1200" dirty="0">
                <a:highlight>
                  <a:srgbClr val="FFFF00"/>
                </a:highlight>
                <a:latin typeface="Times New Roman" panose="02020603050405020304" pitchFamily="18" charset="0"/>
                <a:ea typeface="MS Mincho" panose="02020609040205080304" pitchFamily="49" charset="-128"/>
              </a:rPr>
              <a:t>] is equal to 1,  variable </a:t>
            </a:r>
            <a:r>
              <a:rPr lang="en-CA" sz="1200" dirty="0" err="1">
                <a:highlight>
                  <a:srgbClr val="FFFF00"/>
                </a:highlight>
                <a:latin typeface="Times New Roman" panose="02020603050405020304" pitchFamily="18" charset="0"/>
                <a:ea typeface="MS Mincho" panose="02020609040205080304" pitchFamily="49" charset="-128"/>
              </a:rPr>
              <a:t>Qp</a:t>
            </a:r>
            <a:r>
              <a:rPr lang="en-CA" sz="1200" baseline="-25000" dirty="0" err="1">
                <a:highlight>
                  <a:srgbClr val="FFFF00"/>
                </a:highlight>
                <a:latin typeface="Times New Roman" panose="02020603050405020304" pitchFamily="18" charset="0"/>
                <a:ea typeface="MS Mincho" panose="02020609040205080304" pitchFamily="49" charset="-128"/>
              </a:rPr>
              <a:t>Y</a:t>
            </a:r>
            <a:r>
              <a:rPr lang="en-CA" sz="1200" dirty="0">
                <a:highlight>
                  <a:srgbClr val="FFFF00"/>
                </a:highlight>
                <a:latin typeface="Times New Roman" panose="02020603050405020304" pitchFamily="18" charset="0"/>
                <a:ea typeface="MS Mincho" panose="02020609040205080304" pitchFamily="49" charset="-128"/>
              </a:rPr>
              <a:t> is derived as follows:</a:t>
            </a:r>
            <a:endParaRPr lang="en-US" sz="1200" dirty="0">
              <a:highlight>
                <a:srgbClr val="FFFF00"/>
              </a:highlight>
              <a:latin typeface="Times New Roman" panose="02020603050405020304" pitchFamily="18" charset="0"/>
              <a:ea typeface="MS Mincho" panose="02020609040205080304" pitchFamily="49" charset="-128"/>
            </a:endParaRPr>
          </a:p>
          <a:p>
            <a:pPr hangingPunct="0">
              <a:spcBef>
                <a:spcPts val="680"/>
              </a:spcBef>
              <a:tabLst>
                <a:tab pos="228600" algn="l"/>
                <a:tab pos="457200" algn="l"/>
                <a:tab pos="685800" algn="l"/>
                <a:tab pos="914400" algn="l"/>
                <a:tab pos="180340" algn="l"/>
                <a:tab pos="228600" algn="l"/>
                <a:tab pos="457200" algn="l"/>
                <a:tab pos="685800" algn="l"/>
                <a:tab pos="914400" algn="l"/>
              </a:tabLst>
            </a:pPr>
            <a:r>
              <a:rPr lang="en-CA" sz="1400" dirty="0">
                <a:highlight>
                  <a:srgbClr val="FFFF00"/>
                </a:highlight>
                <a:latin typeface="Times New Roman" panose="02020603050405020304" pitchFamily="18" charset="0"/>
                <a:ea typeface="MS Mincho" panose="02020609040205080304" pitchFamily="49" charset="-128"/>
              </a:rPr>
              <a:t>	</a:t>
            </a:r>
            <a:r>
              <a:rPr lang="en-CA" sz="1000" dirty="0">
                <a:highlight>
                  <a:srgbClr val="FFFF00"/>
                </a:highlight>
                <a:latin typeface="Times New Roman" panose="02020603050405020304" pitchFamily="18" charset="0"/>
                <a:ea typeface="MS Mincho" panose="02020609040205080304" pitchFamily="49" charset="-128"/>
              </a:rPr>
              <a:t>	    </a:t>
            </a:r>
            <a:r>
              <a:rPr lang="en-CA" sz="1000" dirty="0" err="1">
                <a:highlight>
                  <a:srgbClr val="FFFF00"/>
                </a:highlight>
                <a:latin typeface="Times New Roman" panose="02020603050405020304" pitchFamily="18" charset="0"/>
                <a:ea typeface="MS Mincho" panose="02020609040205080304" pitchFamily="49" charset="-128"/>
              </a:rPr>
              <a:t>Qp</a:t>
            </a:r>
            <a:r>
              <a:rPr lang="en-CA" sz="1000" baseline="-25000" dirty="0" err="1">
                <a:highlight>
                  <a:srgbClr val="FFFF00"/>
                </a:highlight>
                <a:latin typeface="Times New Roman" panose="02020603050405020304" pitchFamily="18" charset="0"/>
                <a:ea typeface="MS Mincho" panose="02020609040205080304" pitchFamily="49" charset="-128"/>
              </a:rPr>
              <a:t>Y</a:t>
            </a:r>
            <a:r>
              <a:rPr lang="en-CA" sz="1000" dirty="0">
                <a:highlight>
                  <a:srgbClr val="FFFF00"/>
                </a:highlight>
                <a:latin typeface="Times New Roman" panose="02020603050405020304" pitchFamily="18" charset="0"/>
                <a:ea typeface="MS Mincho" panose="02020609040205080304" pitchFamily="49" charset="-128"/>
              </a:rPr>
              <a:t> = ( ( </a:t>
            </a:r>
            <a:r>
              <a:rPr lang="en-CA" sz="1000" dirty="0" err="1">
                <a:highlight>
                  <a:srgbClr val="FFFF00"/>
                </a:highlight>
                <a:latin typeface="Times New Roman" panose="02020603050405020304" pitchFamily="18" charset="0"/>
                <a:ea typeface="MS Mincho" panose="02020609040205080304" pitchFamily="49" charset="-128"/>
              </a:rPr>
              <a:t>qP</a:t>
            </a:r>
            <a:r>
              <a:rPr lang="en-CA" sz="1000" baseline="-25000" dirty="0" err="1">
                <a:highlight>
                  <a:srgbClr val="FFFF00"/>
                </a:highlight>
                <a:latin typeface="Times New Roman" panose="02020603050405020304" pitchFamily="18" charset="0"/>
                <a:ea typeface="MS Mincho" panose="02020609040205080304" pitchFamily="49" charset="-128"/>
              </a:rPr>
              <a:t>Y_PRED</a:t>
            </a:r>
            <a:r>
              <a:rPr lang="en-CA" sz="1000" dirty="0">
                <a:highlight>
                  <a:srgbClr val="FFFF00"/>
                </a:highlight>
                <a:latin typeface="Times New Roman" panose="02020603050405020304" pitchFamily="18" charset="0"/>
                <a:ea typeface="MS Mincho" panose="02020609040205080304" pitchFamily="49" charset="-128"/>
              </a:rPr>
              <a:t> + </a:t>
            </a:r>
            <a:r>
              <a:rPr lang="en-CA" sz="1000" dirty="0" err="1">
                <a:highlight>
                  <a:srgbClr val="FFFF00"/>
                </a:highlight>
                <a:latin typeface="Times New Roman" panose="02020603050405020304" pitchFamily="18" charset="0"/>
                <a:ea typeface="MS Mincho" panose="02020609040205080304" pitchFamily="49" charset="-128"/>
              </a:rPr>
              <a:t>CuQpDeltaVal</a:t>
            </a:r>
            <a:r>
              <a:rPr lang="en-CA" sz="1000" dirty="0">
                <a:highlight>
                  <a:srgbClr val="FFFF00"/>
                </a:highlight>
                <a:latin typeface="Times New Roman" panose="02020603050405020304" pitchFamily="18" charset="0"/>
                <a:ea typeface="MS Mincho" panose="02020609040205080304" pitchFamily="49" charset="-128"/>
              </a:rPr>
              <a:t> + </a:t>
            </a:r>
            <a:r>
              <a:rPr lang="en-CA" sz="1000" dirty="0" err="1">
                <a:highlight>
                  <a:srgbClr val="FFFF00"/>
                </a:highlight>
                <a:latin typeface="Times New Roman" panose="02020603050405020304" pitchFamily="18" charset="0"/>
                <a:ea typeface="MS Mincho" panose="02020609040205080304" pitchFamily="49" charset="-128"/>
              </a:rPr>
              <a:t>pps_act_y_qp_offset</a:t>
            </a:r>
            <a:r>
              <a:rPr lang="en-CA" sz="1000" dirty="0">
                <a:highlight>
                  <a:srgbClr val="FFFF00"/>
                </a:highlight>
                <a:latin typeface="Times New Roman" panose="02020603050405020304" pitchFamily="18" charset="0"/>
                <a:ea typeface="MS Mincho" panose="02020609040205080304" pitchFamily="49" charset="-128"/>
              </a:rPr>
              <a:t>+ slice_ </a:t>
            </a:r>
            <a:r>
              <a:rPr lang="en-CA" sz="1000" dirty="0" err="1">
                <a:highlight>
                  <a:srgbClr val="FFFF00"/>
                </a:highlight>
                <a:latin typeface="Times New Roman" panose="02020603050405020304" pitchFamily="18" charset="0"/>
                <a:ea typeface="MS Mincho" panose="02020609040205080304" pitchFamily="49" charset="-128"/>
              </a:rPr>
              <a:t>act_y_qp_offset</a:t>
            </a:r>
            <a:r>
              <a:rPr lang="en-CA" sz="1000" dirty="0">
                <a:highlight>
                  <a:srgbClr val="FFFF00"/>
                </a:highlight>
                <a:latin typeface="Times New Roman" panose="02020603050405020304" pitchFamily="18" charset="0"/>
                <a:ea typeface="MS Mincho" panose="02020609040205080304" pitchFamily="49" charset="-128"/>
              </a:rPr>
              <a:t>  + 64 + 2 * </a:t>
            </a:r>
            <a:r>
              <a:rPr lang="en-CA" sz="1000" dirty="0" err="1">
                <a:highlight>
                  <a:srgbClr val="FFFF00"/>
                </a:highlight>
                <a:latin typeface="Times New Roman" panose="02020603050405020304" pitchFamily="18" charset="0"/>
                <a:ea typeface="MS Mincho" panose="02020609040205080304" pitchFamily="49" charset="-128"/>
              </a:rPr>
              <a:t>QpBdOffset</a:t>
            </a:r>
            <a:r>
              <a:rPr lang="en-CA" sz="1000" dirty="0">
                <a:highlight>
                  <a:srgbClr val="FFFF00"/>
                </a:highlight>
                <a:latin typeface="Times New Roman" panose="02020603050405020304" pitchFamily="18" charset="0"/>
                <a:ea typeface="MS Mincho" panose="02020609040205080304" pitchFamily="49" charset="-128"/>
              </a:rPr>
              <a:t> ) % ( 64 + </a:t>
            </a:r>
            <a:r>
              <a:rPr lang="en-CA" sz="1000" dirty="0" err="1">
                <a:highlight>
                  <a:srgbClr val="FFFF00"/>
                </a:highlight>
                <a:latin typeface="Times New Roman" panose="02020603050405020304" pitchFamily="18" charset="0"/>
                <a:ea typeface="MS Mincho" panose="02020609040205080304" pitchFamily="49" charset="-128"/>
              </a:rPr>
              <a:t>QpBdOffset</a:t>
            </a:r>
            <a:r>
              <a:rPr lang="en-CA" sz="1000" dirty="0">
                <a:highlight>
                  <a:srgbClr val="FFFF00"/>
                </a:highlight>
                <a:latin typeface="Times New Roman" panose="02020603050405020304" pitchFamily="18" charset="0"/>
                <a:ea typeface="MS Mincho" panose="02020609040205080304" pitchFamily="49" charset="-128"/>
              </a:rPr>
              <a:t> ) ) – </a:t>
            </a:r>
            <a:r>
              <a:rPr lang="en-CA" sz="1000" dirty="0" err="1">
                <a:highlight>
                  <a:srgbClr val="FFFF00"/>
                </a:highlight>
                <a:latin typeface="Times New Roman" panose="02020603050405020304" pitchFamily="18" charset="0"/>
                <a:ea typeface="MS Mincho" panose="02020609040205080304" pitchFamily="49" charset="-128"/>
              </a:rPr>
              <a:t>QpBdOffset</a:t>
            </a:r>
            <a:r>
              <a:rPr lang="en-CA" sz="1000" dirty="0">
                <a:highlight>
                  <a:srgbClr val="FFFF00"/>
                </a:highlight>
                <a:latin typeface="Times New Roman" panose="02020603050405020304" pitchFamily="18" charset="0"/>
                <a:ea typeface="MS Mincho" panose="02020609040205080304" pitchFamily="49" charset="-128"/>
              </a:rPr>
              <a:t> </a:t>
            </a:r>
            <a:endParaRPr lang="en-US" sz="1000" dirty="0">
              <a:highlight>
                <a:srgbClr val="FFFF00"/>
              </a:highlight>
              <a:latin typeface="Times New Roman" panose="02020603050405020304" pitchFamily="18" charset="0"/>
              <a:ea typeface="MS Mincho" panose="02020609040205080304" pitchFamily="49" charset="-128"/>
            </a:endParaRPr>
          </a:p>
          <a:p>
            <a:pPr hangingPunct="0">
              <a:spcBef>
                <a:spcPts val="680"/>
              </a:spcBef>
              <a:tabLst>
                <a:tab pos="228600" algn="l"/>
                <a:tab pos="457200" algn="l"/>
                <a:tab pos="685800" algn="l"/>
                <a:tab pos="914400" algn="l"/>
                <a:tab pos="180340" algn="l"/>
                <a:tab pos="228600" algn="l"/>
                <a:tab pos="457200" algn="l"/>
                <a:tab pos="685800" algn="l"/>
                <a:tab pos="914400" algn="l"/>
              </a:tabLst>
            </a:pPr>
            <a:r>
              <a:rPr lang="en-CA" sz="1200" dirty="0">
                <a:highlight>
                  <a:srgbClr val="FFFF00"/>
                </a:highlight>
                <a:latin typeface="Times New Roman" panose="02020603050405020304" pitchFamily="18" charset="0"/>
                <a:ea typeface="MS Mincho" panose="02020609040205080304" pitchFamily="49" charset="-128"/>
              </a:rPr>
              <a:t>Otherwise, </a:t>
            </a:r>
            <a:r>
              <a:rPr lang="en-CA" sz="1200" dirty="0">
                <a:latin typeface="Times New Roman" panose="02020603050405020304" pitchFamily="18" charset="0"/>
                <a:ea typeface="MS Mincho" panose="02020609040205080304" pitchFamily="49" charset="-128"/>
              </a:rPr>
              <a:t>the variable </a:t>
            </a:r>
            <a:r>
              <a:rPr lang="en-CA" sz="1200" dirty="0" err="1">
                <a:latin typeface="Times New Roman" panose="02020603050405020304" pitchFamily="18" charset="0"/>
                <a:ea typeface="MS Mincho" panose="02020609040205080304" pitchFamily="49" charset="-128"/>
              </a:rPr>
              <a:t>Qp</a:t>
            </a:r>
            <a:r>
              <a:rPr lang="en-CA" sz="1200" baseline="-25000" dirty="0" err="1">
                <a:latin typeface="Times New Roman" panose="02020603050405020304" pitchFamily="18" charset="0"/>
                <a:ea typeface="MS Mincho" panose="02020609040205080304" pitchFamily="49" charset="-128"/>
              </a:rPr>
              <a:t>Y</a:t>
            </a:r>
            <a:r>
              <a:rPr lang="en-CA" sz="1200" dirty="0">
                <a:latin typeface="Times New Roman" panose="02020603050405020304" pitchFamily="18" charset="0"/>
                <a:ea typeface="MS Mincho" panose="02020609040205080304" pitchFamily="49" charset="-128"/>
              </a:rPr>
              <a:t> is derived as follows:</a:t>
            </a:r>
            <a:endParaRPr lang="en-US" sz="1200" dirty="0">
              <a:latin typeface="Times New Roman" panose="02020603050405020304" pitchFamily="18" charset="0"/>
              <a:ea typeface="MS Mincho" panose="02020609040205080304" pitchFamily="49" charset="-128"/>
            </a:endParaRPr>
          </a:p>
          <a:p>
            <a:pPr marL="356870" marR="0" hangingPunct="0">
              <a:spcBef>
                <a:spcPts val="965"/>
              </a:spcBef>
              <a:spcAft>
                <a:spcPts val="1200"/>
              </a:spcAft>
              <a:tabLst>
                <a:tab pos="504190" algn="l"/>
                <a:tab pos="1008380" algn="l"/>
                <a:tab pos="3079115" algn="ctr"/>
                <a:tab pos="6156960" algn="r"/>
                <a:tab pos="540385" algn="l"/>
                <a:tab pos="720090" algn="l"/>
                <a:tab pos="900430" algn="l"/>
                <a:tab pos="3079115" algn="ctr"/>
                <a:tab pos="6156960" algn="r"/>
              </a:tabLst>
            </a:pPr>
            <a:r>
              <a:rPr lang="en-CA" sz="1000" dirty="0" err="1">
                <a:latin typeface="Times New Roman" panose="02020603050405020304" pitchFamily="18" charset="0"/>
                <a:ea typeface="SimSun" panose="02010600030101010101" pitchFamily="2" charset="-122"/>
              </a:rPr>
              <a:t>Qp</a:t>
            </a:r>
            <a:r>
              <a:rPr lang="en-CA" sz="1000" baseline="-25000" dirty="0" err="1">
                <a:latin typeface="Times New Roman" panose="02020603050405020304" pitchFamily="18" charset="0"/>
                <a:ea typeface="SimSun" panose="02010600030101010101" pitchFamily="2" charset="-122"/>
              </a:rPr>
              <a:t>Y</a:t>
            </a:r>
            <a:r>
              <a:rPr lang="en-CA" sz="1000" dirty="0">
                <a:latin typeface="Times New Roman" panose="02020603050405020304" pitchFamily="18" charset="0"/>
                <a:ea typeface="SimSun" panose="02010600030101010101" pitchFamily="2" charset="-122"/>
              </a:rPr>
              <a:t> = ( ( </a:t>
            </a:r>
            <a:r>
              <a:rPr lang="en-CA" sz="1000" dirty="0" err="1">
                <a:latin typeface="Times New Roman" panose="02020603050405020304" pitchFamily="18" charset="0"/>
                <a:ea typeface="SimSun" panose="02010600030101010101" pitchFamily="2" charset="-122"/>
              </a:rPr>
              <a:t>qP</a:t>
            </a:r>
            <a:r>
              <a:rPr lang="en-CA" sz="1000" baseline="-25000" dirty="0" err="1">
                <a:latin typeface="Times New Roman" panose="02020603050405020304" pitchFamily="18" charset="0"/>
                <a:ea typeface="SimSun" panose="02010600030101010101" pitchFamily="2" charset="-122"/>
              </a:rPr>
              <a:t>Y_PRE</a:t>
            </a:r>
            <a:r>
              <a:rPr lang="en-CA" sz="1000" baseline="-25000" dirty="0" err="1">
                <a:latin typeface="Times New Roman" panose="02020603050405020304" pitchFamily="18" charset="0"/>
                <a:ea typeface="MS Mincho" panose="02020609040205080304" pitchFamily="49" charset="-128"/>
              </a:rPr>
              <a:t>D</a:t>
            </a:r>
            <a:r>
              <a:rPr lang="en-CA" sz="1000" dirty="0">
                <a:latin typeface="Times New Roman" panose="02020603050405020304" pitchFamily="18" charset="0"/>
                <a:ea typeface="SimSun" panose="02010600030101010101" pitchFamily="2" charset="-122"/>
              </a:rPr>
              <a:t> + </a:t>
            </a:r>
            <a:r>
              <a:rPr lang="en-CA" sz="1000" dirty="0" err="1">
                <a:latin typeface="Times New Roman" panose="02020603050405020304" pitchFamily="18" charset="0"/>
                <a:ea typeface="SimSun" panose="02010600030101010101" pitchFamily="2" charset="-122"/>
              </a:rPr>
              <a:t>CuQpDeltaVal</a:t>
            </a:r>
            <a:r>
              <a:rPr lang="en-CA" sz="1000" dirty="0">
                <a:latin typeface="Times New Roman" panose="02020603050405020304" pitchFamily="18" charset="0"/>
                <a:ea typeface="SimSun" panose="02010600030101010101" pitchFamily="2" charset="-122"/>
              </a:rPr>
              <a:t> + 64 + 2 * </a:t>
            </a:r>
            <a:r>
              <a:rPr lang="en-CA" sz="1000" dirty="0" err="1">
                <a:latin typeface="Times New Roman" panose="02020603050405020304" pitchFamily="18" charset="0"/>
                <a:ea typeface="SimSun" panose="02010600030101010101" pitchFamily="2" charset="-122"/>
              </a:rPr>
              <a:t>QpBdOffset</a:t>
            </a:r>
            <a:r>
              <a:rPr lang="en-CA" sz="1000" dirty="0">
                <a:latin typeface="Times New Roman" panose="02020603050405020304" pitchFamily="18" charset="0"/>
                <a:ea typeface="SimSun" panose="02010600030101010101" pitchFamily="2" charset="-122"/>
              </a:rPr>
              <a:t> ) % ( 64 + </a:t>
            </a:r>
            <a:r>
              <a:rPr lang="en-CA" sz="1000" dirty="0" err="1">
                <a:latin typeface="Times New Roman" panose="02020603050405020304" pitchFamily="18" charset="0"/>
                <a:ea typeface="SimSun" panose="02010600030101010101" pitchFamily="2" charset="-122"/>
              </a:rPr>
              <a:t>QpBdOffset</a:t>
            </a:r>
            <a:r>
              <a:rPr lang="en-CA" sz="1000" dirty="0">
                <a:latin typeface="Times New Roman" panose="02020603050405020304" pitchFamily="18" charset="0"/>
                <a:ea typeface="SimSun" panose="02010600030101010101" pitchFamily="2" charset="-122"/>
              </a:rPr>
              <a:t> ) ) − </a:t>
            </a:r>
            <a:r>
              <a:rPr lang="en-CA" sz="1000" dirty="0" err="1">
                <a:latin typeface="Times New Roman" panose="02020603050405020304" pitchFamily="18" charset="0"/>
                <a:ea typeface="SimSun" panose="02010600030101010101" pitchFamily="2" charset="-122"/>
              </a:rPr>
              <a:t>QpBdOffset</a:t>
            </a:r>
            <a:r>
              <a:rPr lang="en-CA" sz="1000" dirty="0">
                <a:latin typeface="Times New Roman" panose="02020603050405020304" pitchFamily="18" charset="0"/>
                <a:ea typeface="SimSun" panose="02010600030101010101" pitchFamily="2" charset="-122"/>
              </a:rPr>
              <a:t>	(1116) </a:t>
            </a:r>
            <a:endParaRPr lang="en-US" sz="1000" dirty="0">
              <a:latin typeface="Times New Roman" panose="02020603050405020304" pitchFamily="18" charset="0"/>
              <a:ea typeface="SimSun" panose="02010600030101010101" pitchFamily="2" charset="-122"/>
            </a:endParaRPr>
          </a:p>
        </p:txBody>
      </p:sp>
      <p:grpSp>
        <p:nvGrpSpPr>
          <p:cNvPr id="13" name="Group 12">
            <a:extLst>
              <a:ext uri="{FF2B5EF4-FFF2-40B4-BE49-F238E27FC236}">
                <a16:creationId xmlns:a16="http://schemas.microsoft.com/office/drawing/2014/main" id="{A14204B0-DE10-409E-A9D0-4B198B0EA434}"/>
              </a:ext>
            </a:extLst>
          </p:cNvPr>
          <p:cNvGrpSpPr/>
          <p:nvPr/>
        </p:nvGrpSpPr>
        <p:grpSpPr>
          <a:xfrm>
            <a:off x="6088300" y="1847534"/>
            <a:ext cx="6103700" cy="4172073"/>
            <a:chOff x="5732444" y="2509774"/>
            <a:chExt cx="6103700" cy="4172073"/>
          </a:xfrm>
        </p:grpSpPr>
        <p:sp>
          <p:nvSpPr>
            <p:cNvPr id="10" name="Rectangle 9">
              <a:extLst>
                <a:ext uri="{FF2B5EF4-FFF2-40B4-BE49-F238E27FC236}">
                  <a16:creationId xmlns:a16="http://schemas.microsoft.com/office/drawing/2014/main" id="{7C55353D-7DDE-4541-B3B5-A324EFD537BB}"/>
                </a:ext>
              </a:extLst>
            </p:cNvPr>
            <p:cNvSpPr/>
            <p:nvPr/>
          </p:nvSpPr>
          <p:spPr>
            <a:xfrm>
              <a:off x="5732444" y="2509774"/>
              <a:ext cx="6096000" cy="2072362"/>
            </a:xfrm>
            <a:prstGeom prst="rect">
              <a:avLst/>
            </a:prstGeom>
          </p:spPr>
          <p:txBody>
            <a:bodyPr>
              <a:spAutoFit/>
            </a:bodyPr>
            <a:lstStyle/>
            <a:p>
              <a:pPr marL="180340" marR="0" indent="-180340" hangingPunct="0">
                <a:spcBef>
                  <a:spcPts val="680"/>
                </a:spcBef>
                <a:spcAft>
                  <a:spcPts val="0"/>
                </a:spcAft>
                <a:tabLst>
                  <a:tab pos="228600" algn="l"/>
                  <a:tab pos="457200" algn="l"/>
                  <a:tab pos="685800" algn="l"/>
                  <a:tab pos="914400" algn="l"/>
                </a:tabLst>
              </a:pPr>
              <a:r>
                <a:rPr lang="en-CA" sz="1200" dirty="0">
                  <a:highlight>
                    <a:srgbClr val="FFFF00"/>
                  </a:highlight>
                  <a:latin typeface="Times New Roman" panose="02020603050405020304" pitchFamily="18" charset="0"/>
                  <a:ea typeface="MS Mincho" panose="02020609040205080304" pitchFamily="49" charset="-128"/>
                </a:rPr>
                <a:t>If </a:t>
              </a:r>
              <a:r>
                <a:rPr lang="en-CA" sz="1200" dirty="0" err="1">
                  <a:highlight>
                    <a:srgbClr val="FFFF00"/>
                  </a:highlight>
                  <a:latin typeface="Times New Roman" panose="02020603050405020304" pitchFamily="18" charset="0"/>
                  <a:ea typeface="MS Mincho" panose="02020609040205080304" pitchFamily="49" charset="-128"/>
                </a:rPr>
                <a:t>cu_act_enabled_flag</a:t>
              </a:r>
              <a:r>
                <a:rPr lang="en-CA" sz="1200" dirty="0">
                  <a:highlight>
                    <a:srgbClr val="FFFF00"/>
                  </a:highlight>
                  <a:latin typeface="Times New Roman" panose="02020603050405020304" pitchFamily="18" charset="0"/>
                  <a:ea typeface="MS Mincho" panose="02020609040205080304" pitchFamily="49" charset="-128"/>
                </a:rPr>
                <a:t>[</a:t>
              </a:r>
              <a:r>
                <a:rPr lang="en-CA" sz="1200" dirty="0" err="1">
                  <a:highlight>
                    <a:srgbClr val="FFFF00"/>
                  </a:highlight>
                  <a:latin typeface="Times New Roman" panose="02020603050405020304" pitchFamily="18" charset="0"/>
                  <a:ea typeface="MS Mincho" panose="02020609040205080304" pitchFamily="49" charset="-128"/>
                </a:rPr>
                <a:t>xCb</a:t>
              </a:r>
              <a:r>
                <a:rPr lang="en-CA" sz="1200" dirty="0">
                  <a:highlight>
                    <a:srgbClr val="FFFF00"/>
                  </a:highlight>
                  <a:latin typeface="Times New Roman" panose="02020603050405020304" pitchFamily="18" charset="0"/>
                  <a:ea typeface="MS Mincho" panose="02020609040205080304" pitchFamily="49" charset="-128"/>
                </a:rPr>
                <a:t>][</a:t>
              </a:r>
              <a:r>
                <a:rPr lang="en-CA" sz="1200" dirty="0" err="1">
                  <a:highlight>
                    <a:srgbClr val="FFFF00"/>
                  </a:highlight>
                  <a:latin typeface="Times New Roman" panose="02020603050405020304" pitchFamily="18" charset="0"/>
                  <a:ea typeface="MS Mincho" panose="02020609040205080304" pitchFamily="49" charset="-128"/>
                </a:rPr>
                <a:t>yCb</a:t>
              </a:r>
              <a:r>
                <a:rPr lang="en-CA" sz="1200" dirty="0">
                  <a:highlight>
                    <a:srgbClr val="FFFF00"/>
                  </a:highlight>
                  <a:latin typeface="Times New Roman" panose="02020603050405020304" pitchFamily="18" charset="0"/>
                  <a:ea typeface="MS Mincho" panose="02020609040205080304" pitchFamily="49" charset="-128"/>
                </a:rPr>
                <a:t>] is equal to 1,  The chroma quantization parameters for the </a:t>
              </a:r>
              <a:r>
                <a:rPr lang="en-CA" sz="1200" dirty="0" err="1">
                  <a:highlight>
                    <a:srgbClr val="FFFF00"/>
                  </a:highlight>
                  <a:latin typeface="Times New Roman" panose="02020603050405020304" pitchFamily="18" charset="0"/>
                  <a:ea typeface="MS Mincho" panose="02020609040205080304" pitchFamily="49" charset="-128"/>
                </a:rPr>
                <a:t>Cb</a:t>
              </a:r>
              <a:r>
                <a:rPr lang="en-CA" sz="1200" dirty="0">
                  <a:highlight>
                    <a:srgbClr val="FFFF00"/>
                  </a:highlight>
                  <a:latin typeface="Times New Roman" panose="02020603050405020304" pitchFamily="18" charset="0"/>
                  <a:ea typeface="MS Mincho" panose="02020609040205080304" pitchFamily="49" charset="-128"/>
                </a:rPr>
                <a:t> and Cr components, </a:t>
              </a:r>
              <a:r>
                <a:rPr lang="en-CA" sz="1200" dirty="0" err="1">
                  <a:highlight>
                    <a:srgbClr val="FFFF00"/>
                  </a:highlight>
                  <a:latin typeface="Times New Roman" panose="02020603050405020304" pitchFamily="18" charset="0"/>
                  <a:ea typeface="MS Mincho" panose="02020609040205080304" pitchFamily="49" charset="-128"/>
                </a:rPr>
                <a:t>Qp′</a:t>
              </a:r>
              <a:r>
                <a:rPr lang="en-CA" sz="1200" baseline="-25000" dirty="0" err="1">
                  <a:highlight>
                    <a:srgbClr val="FFFF00"/>
                  </a:highlight>
                  <a:latin typeface="Times New Roman" panose="02020603050405020304" pitchFamily="18" charset="0"/>
                  <a:ea typeface="MS Mincho" panose="02020609040205080304" pitchFamily="49" charset="-128"/>
                </a:rPr>
                <a:t>Cb</a:t>
              </a:r>
              <a:r>
                <a:rPr lang="en-CA" sz="1200" dirty="0">
                  <a:highlight>
                    <a:srgbClr val="FFFF00"/>
                  </a:highlight>
                  <a:latin typeface="Times New Roman" panose="02020603050405020304" pitchFamily="18" charset="0"/>
                  <a:ea typeface="MS Mincho" panose="02020609040205080304" pitchFamily="49" charset="-128"/>
                </a:rPr>
                <a:t> and </a:t>
              </a:r>
              <a:r>
                <a:rPr lang="en-CA" sz="1200" dirty="0" err="1">
                  <a:highlight>
                    <a:srgbClr val="FFFF00"/>
                  </a:highlight>
                  <a:latin typeface="Times New Roman" panose="02020603050405020304" pitchFamily="18" charset="0"/>
                  <a:ea typeface="MS Mincho" panose="02020609040205080304" pitchFamily="49" charset="-128"/>
                </a:rPr>
                <a:t>Qp′</a:t>
              </a:r>
              <a:r>
                <a:rPr lang="en-CA" sz="1200" baseline="-25000" dirty="0" err="1">
                  <a:highlight>
                    <a:srgbClr val="FFFF00"/>
                  </a:highlight>
                  <a:latin typeface="Times New Roman" panose="02020603050405020304" pitchFamily="18" charset="0"/>
                  <a:ea typeface="MS Mincho" panose="02020609040205080304" pitchFamily="49" charset="-128"/>
                </a:rPr>
                <a:t>Cr</a:t>
              </a:r>
              <a:r>
                <a:rPr lang="en-CA" sz="1200" dirty="0">
                  <a:highlight>
                    <a:srgbClr val="FFFF00"/>
                  </a:highlight>
                  <a:latin typeface="Times New Roman" panose="02020603050405020304" pitchFamily="18" charset="0"/>
                  <a:ea typeface="MS Mincho" panose="02020609040205080304" pitchFamily="49" charset="-128"/>
                </a:rPr>
                <a:t>, and joint </a:t>
              </a:r>
              <a:r>
                <a:rPr lang="en-CA" sz="1200" dirty="0" err="1">
                  <a:highlight>
                    <a:srgbClr val="FFFF00"/>
                  </a:highlight>
                  <a:latin typeface="Times New Roman" panose="02020603050405020304" pitchFamily="18" charset="0"/>
                  <a:ea typeface="MS Mincho" panose="02020609040205080304" pitchFamily="49" charset="-128"/>
                </a:rPr>
                <a:t>Cb</a:t>
              </a:r>
              <a:r>
                <a:rPr lang="en-CA" sz="1200" dirty="0">
                  <a:highlight>
                    <a:srgbClr val="FFFF00"/>
                  </a:highlight>
                  <a:latin typeface="Times New Roman" panose="02020603050405020304" pitchFamily="18" charset="0"/>
                  <a:ea typeface="MS Mincho" panose="02020609040205080304" pitchFamily="49" charset="-128"/>
                </a:rPr>
                <a:t>-Cr coding </a:t>
              </a:r>
              <a:r>
                <a:rPr lang="en-CA" sz="1200" dirty="0" err="1">
                  <a:highlight>
                    <a:srgbClr val="FFFF00"/>
                  </a:highlight>
                  <a:latin typeface="Times New Roman" panose="02020603050405020304" pitchFamily="18" charset="0"/>
                  <a:ea typeface="MS Mincho" panose="02020609040205080304" pitchFamily="49" charset="-128"/>
                </a:rPr>
                <a:t>Qp′</a:t>
              </a:r>
              <a:r>
                <a:rPr lang="en-CA" sz="1200" baseline="-25000" dirty="0" err="1">
                  <a:highlight>
                    <a:srgbClr val="FFFF00"/>
                  </a:highlight>
                  <a:latin typeface="Times New Roman" panose="02020603050405020304" pitchFamily="18" charset="0"/>
                  <a:ea typeface="MS Mincho" panose="02020609040205080304" pitchFamily="49" charset="-128"/>
                </a:rPr>
                <a:t>CbCr</a:t>
              </a:r>
              <a:r>
                <a:rPr lang="en-CA" sz="1200" dirty="0">
                  <a:highlight>
                    <a:srgbClr val="FFFF00"/>
                  </a:highlight>
                  <a:latin typeface="Times New Roman" panose="02020603050405020304" pitchFamily="18" charset="0"/>
                  <a:ea typeface="MS Mincho" panose="02020609040205080304" pitchFamily="49" charset="-128"/>
                </a:rPr>
                <a:t> are derived as follows:</a:t>
              </a:r>
              <a:endParaRPr lang="en-US" sz="1200" dirty="0">
                <a:highlight>
                  <a:srgbClr val="FFFF00"/>
                </a:highlight>
                <a:latin typeface="Times New Roman" panose="02020603050405020304" pitchFamily="18" charset="0"/>
                <a:ea typeface="MS Mincho" panose="02020609040205080304" pitchFamily="49" charset="-128"/>
              </a:endParaRPr>
            </a:p>
            <a:p>
              <a:pPr marL="356870" marR="0" hangingPunct="0">
                <a:spcBef>
                  <a:spcPts val="965"/>
                </a:spcBef>
                <a:spcAft>
                  <a:spcPts val="1200"/>
                </a:spcAft>
                <a:tabLst>
                  <a:tab pos="504190" algn="l"/>
                  <a:tab pos="1008380" algn="l"/>
                  <a:tab pos="3079115" algn="ctr"/>
                  <a:tab pos="6156960" algn="r"/>
                  <a:tab pos="800100" algn="l"/>
                  <a:tab pos="3079115" algn="ctr"/>
                  <a:tab pos="6156960" algn="r"/>
                </a:tabLst>
              </a:pPr>
              <a:r>
                <a:rPr lang="en-CA" sz="1000" dirty="0" err="1">
                  <a:highlight>
                    <a:srgbClr val="FFFF00"/>
                  </a:highlight>
                  <a:latin typeface="Times New Roman" panose="02020603050405020304" pitchFamily="18" charset="0"/>
                  <a:ea typeface="SimSun" panose="02010600030101010101" pitchFamily="2" charset="-122"/>
                </a:rPr>
                <a:t>Qp′</a:t>
              </a:r>
              <a:r>
                <a:rPr lang="en-CA" sz="1000" baseline="-25000" dirty="0" err="1">
                  <a:highlight>
                    <a:srgbClr val="FFFF00"/>
                  </a:highlight>
                  <a:latin typeface="Times New Roman" panose="02020603050405020304" pitchFamily="18" charset="0"/>
                  <a:ea typeface="SimSun" panose="02010600030101010101" pitchFamily="2" charset="-122"/>
                </a:rPr>
                <a:t>Cb</a:t>
              </a:r>
              <a:r>
                <a:rPr lang="en-CA" sz="1000" dirty="0">
                  <a:highlight>
                    <a:srgbClr val="FFFF00"/>
                  </a:highlight>
                  <a:latin typeface="Times New Roman" panose="02020603050405020304" pitchFamily="18" charset="0"/>
                  <a:ea typeface="SimSun" panose="02010600030101010101" pitchFamily="2" charset="-122"/>
                </a:rPr>
                <a:t> =  Clip3( −</a:t>
              </a:r>
              <a:r>
                <a:rPr lang="en-CA" sz="1000" dirty="0" err="1">
                  <a:highlight>
                    <a:srgbClr val="FFFF00"/>
                  </a:highlight>
                  <a:latin typeface="Times New Roman" panose="02020603050405020304" pitchFamily="18" charset="0"/>
                  <a:ea typeface="SimSun" panose="02010600030101010101" pitchFamily="2" charset="-122"/>
                </a:rPr>
                <a:t>QpBdOffset</a:t>
              </a:r>
              <a:r>
                <a:rPr lang="en-CA" sz="1000" dirty="0">
                  <a:highlight>
                    <a:srgbClr val="FFFF00"/>
                  </a:highlight>
                  <a:latin typeface="Times New Roman" panose="02020603050405020304" pitchFamily="18" charset="0"/>
                  <a:ea typeface="SimSun" panose="02010600030101010101" pitchFamily="2" charset="-122"/>
                </a:rPr>
                <a:t>, 63, </a:t>
              </a:r>
              <a:r>
                <a:rPr lang="en-CA" sz="1000" dirty="0" err="1">
                  <a:highlight>
                    <a:srgbClr val="FFFF00"/>
                  </a:highlight>
                  <a:latin typeface="Times New Roman" panose="02020603050405020304" pitchFamily="18" charset="0"/>
                  <a:ea typeface="SimSun" panose="02010600030101010101" pitchFamily="2" charset="-122"/>
                </a:rPr>
                <a:t>qP</a:t>
              </a:r>
              <a:r>
                <a:rPr lang="en-CA" sz="1000" baseline="-25000" dirty="0" err="1">
                  <a:highlight>
                    <a:srgbClr val="FFFF00"/>
                  </a:highlight>
                  <a:latin typeface="Times New Roman" panose="02020603050405020304" pitchFamily="18" charset="0"/>
                  <a:ea typeface="SimSun" panose="02010600030101010101" pitchFamily="2" charset="-122"/>
                </a:rPr>
                <a:t>Cb</a:t>
              </a:r>
              <a:r>
                <a:rPr lang="en-CA" sz="1000" dirty="0">
                  <a:highlight>
                    <a:srgbClr val="FFFF00"/>
                  </a:highlight>
                  <a:latin typeface="Times New Roman" panose="02020603050405020304" pitchFamily="18" charset="0"/>
                  <a:ea typeface="SimSun" panose="02010600030101010101" pitchFamily="2" charset="-122"/>
                </a:rPr>
                <a:t> + </a:t>
              </a:r>
              <a:r>
                <a:rPr lang="en-CA" sz="1000" dirty="0" err="1">
                  <a:highlight>
                    <a:srgbClr val="FFFF00"/>
                  </a:highlight>
                  <a:latin typeface="Times New Roman" panose="02020603050405020304" pitchFamily="18" charset="0"/>
                  <a:ea typeface="SimSun" panose="02010600030101010101" pitchFamily="2" charset="-122"/>
                </a:rPr>
                <a:t>pps_act_cb_qp_offset</a:t>
              </a:r>
              <a:r>
                <a:rPr lang="en-CA" sz="1000" dirty="0">
                  <a:highlight>
                    <a:srgbClr val="FFFF00"/>
                  </a:highlight>
                  <a:latin typeface="Times New Roman" panose="02020603050405020304" pitchFamily="18" charset="0"/>
                  <a:ea typeface="SimSun" panose="02010600030101010101" pitchFamily="2" charset="-122"/>
                </a:rPr>
                <a:t> + slice_ </a:t>
              </a:r>
              <a:r>
                <a:rPr lang="en-CA" sz="1000" dirty="0" err="1">
                  <a:highlight>
                    <a:srgbClr val="FFFF00"/>
                  </a:highlight>
                  <a:latin typeface="Times New Roman" panose="02020603050405020304" pitchFamily="18" charset="0"/>
                  <a:ea typeface="SimSun" panose="02010600030101010101" pitchFamily="2" charset="-122"/>
                </a:rPr>
                <a:t>act_cb_qp_offset</a:t>
              </a:r>
              <a:r>
                <a:rPr lang="en-CA" sz="1000" dirty="0">
                  <a:highlight>
                    <a:srgbClr val="FFFF00"/>
                  </a:highlight>
                  <a:latin typeface="Times New Roman" panose="02020603050405020304" pitchFamily="18" charset="0"/>
                  <a:ea typeface="SimSun" panose="02010600030101010101" pitchFamily="2" charset="-122"/>
                </a:rPr>
                <a:t> + </a:t>
              </a:r>
              <a:r>
                <a:rPr lang="en-CA" sz="1000" dirty="0" err="1">
                  <a:highlight>
                    <a:srgbClr val="FFFF00"/>
                  </a:highlight>
                  <a:latin typeface="Times New Roman" panose="02020603050405020304" pitchFamily="18" charset="0"/>
                  <a:ea typeface="SimSun" panose="02010600030101010101" pitchFamily="2" charset="-122"/>
                </a:rPr>
                <a:t>CuQpOffset</a:t>
              </a:r>
              <a:r>
                <a:rPr lang="en-CA" sz="1000" baseline="-25000" dirty="0" err="1">
                  <a:highlight>
                    <a:srgbClr val="FFFF00"/>
                  </a:highlight>
                  <a:latin typeface="Times New Roman" panose="02020603050405020304" pitchFamily="18" charset="0"/>
                  <a:ea typeface="SimSun" panose="02010600030101010101" pitchFamily="2" charset="-122"/>
                </a:rPr>
                <a:t>Cb</a:t>
              </a:r>
              <a:r>
                <a:rPr lang="en-CA" sz="1000" dirty="0">
                  <a:highlight>
                    <a:srgbClr val="FFFF00"/>
                  </a:highlight>
                  <a:latin typeface="Times New Roman" panose="02020603050405020304" pitchFamily="18" charset="0"/>
                  <a:ea typeface="SimSun" panose="02010600030101010101" pitchFamily="2" charset="-122"/>
                </a:rPr>
                <a:t> )</a:t>
              </a:r>
              <a:br>
                <a:rPr lang="en-CA" sz="1000" dirty="0">
                  <a:highlight>
                    <a:srgbClr val="FFFF00"/>
                  </a:highlight>
                  <a:latin typeface="Times New Roman" panose="02020603050405020304" pitchFamily="18" charset="0"/>
                  <a:ea typeface="SimSun" panose="02010600030101010101" pitchFamily="2" charset="-122"/>
                </a:rPr>
              </a:br>
              <a:r>
                <a:rPr lang="en-CA" sz="1000" dirty="0">
                  <a:highlight>
                    <a:srgbClr val="FFFF00"/>
                  </a:highlight>
                  <a:latin typeface="Times New Roman" panose="02020603050405020304" pitchFamily="18" charset="0"/>
                  <a:ea typeface="SimSun" panose="02010600030101010101" pitchFamily="2" charset="-122"/>
                </a:rPr>
                <a:t>	 + </a:t>
              </a:r>
              <a:r>
                <a:rPr lang="en-CA" sz="1000" dirty="0" err="1">
                  <a:highlight>
                    <a:srgbClr val="FFFF00"/>
                  </a:highlight>
                  <a:latin typeface="Times New Roman" panose="02020603050405020304" pitchFamily="18" charset="0"/>
                  <a:ea typeface="SimSun" panose="02010600030101010101" pitchFamily="2" charset="-122"/>
                </a:rPr>
                <a:t>QpBdOffset</a:t>
              </a:r>
              <a:r>
                <a:rPr lang="en-CA" sz="1000" dirty="0">
                  <a:highlight>
                    <a:srgbClr val="FFFF00"/>
                  </a:highlight>
                  <a:latin typeface="Times New Roman" panose="02020603050405020304" pitchFamily="18" charset="0"/>
                  <a:ea typeface="MS Mincho" panose="02020609040205080304" pitchFamily="49" charset="-128"/>
                </a:rPr>
                <a:t>		</a:t>
              </a:r>
              <a:r>
                <a:rPr lang="en-CA" sz="1000" dirty="0">
                  <a:highlight>
                    <a:srgbClr val="FFFF00"/>
                  </a:highlight>
                  <a:latin typeface="Times New Roman" panose="02020603050405020304" pitchFamily="18" charset="0"/>
                  <a:ea typeface="SimSun" panose="02010600030101010101" pitchFamily="2" charset="-122"/>
                </a:rPr>
                <a:t>(1122)</a:t>
              </a:r>
              <a:endParaRPr lang="en-US" sz="1000" dirty="0">
                <a:highlight>
                  <a:srgbClr val="FFFF00"/>
                </a:highlight>
                <a:latin typeface="Times New Roman" panose="02020603050405020304" pitchFamily="18" charset="0"/>
                <a:ea typeface="SimSun" panose="02010600030101010101" pitchFamily="2" charset="-122"/>
              </a:endParaRPr>
            </a:p>
            <a:p>
              <a:pPr marL="356870" marR="0" hangingPunct="0">
                <a:spcBef>
                  <a:spcPts val="965"/>
                </a:spcBef>
                <a:spcAft>
                  <a:spcPts val="1200"/>
                </a:spcAft>
                <a:tabLst>
                  <a:tab pos="504190" algn="l"/>
                  <a:tab pos="1008380" algn="l"/>
                  <a:tab pos="3079115" algn="ctr"/>
                  <a:tab pos="6156960" algn="r"/>
                  <a:tab pos="800100" algn="l"/>
                  <a:tab pos="3079115" algn="ctr"/>
                  <a:tab pos="6156960" algn="r"/>
                </a:tabLst>
              </a:pPr>
              <a:r>
                <a:rPr lang="en-CA" sz="1000" dirty="0" err="1">
                  <a:highlight>
                    <a:srgbClr val="FFFF00"/>
                  </a:highlight>
                  <a:latin typeface="Times New Roman" panose="02020603050405020304" pitchFamily="18" charset="0"/>
                  <a:ea typeface="SimSun" panose="02010600030101010101" pitchFamily="2" charset="-122"/>
                </a:rPr>
                <a:t>Qp′</a:t>
              </a:r>
              <a:r>
                <a:rPr lang="en-CA" sz="1000" baseline="-25000" dirty="0" err="1">
                  <a:highlight>
                    <a:srgbClr val="FFFF00"/>
                  </a:highlight>
                  <a:latin typeface="Times New Roman" panose="02020603050405020304" pitchFamily="18" charset="0"/>
                  <a:ea typeface="SimSun" panose="02010600030101010101" pitchFamily="2" charset="-122"/>
                </a:rPr>
                <a:t>C</a:t>
              </a:r>
              <a:r>
                <a:rPr lang="en-CA" sz="1000" baseline="-25000" dirty="0" err="1">
                  <a:highlight>
                    <a:srgbClr val="FFFF00"/>
                  </a:highlight>
                  <a:latin typeface="Times New Roman" panose="02020603050405020304" pitchFamily="18" charset="0"/>
                  <a:ea typeface="MS Mincho" panose="02020609040205080304" pitchFamily="49" charset="-128"/>
                </a:rPr>
                <a:t>r</a:t>
              </a:r>
              <a:r>
                <a:rPr lang="en-CA" sz="1000" dirty="0">
                  <a:highlight>
                    <a:srgbClr val="FFFF00"/>
                  </a:highlight>
                  <a:latin typeface="Times New Roman" panose="02020603050405020304" pitchFamily="18" charset="0"/>
                  <a:ea typeface="SimSun" panose="02010600030101010101" pitchFamily="2" charset="-122"/>
                </a:rPr>
                <a:t> = Clip3( −</a:t>
              </a:r>
              <a:r>
                <a:rPr lang="en-CA" sz="1000" dirty="0" err="1">
                  <a:highlight>
                    <a:srgbClr val="FFFF00"/>
                  </a:highlight>
                  <a:latin typeface="Times New Roman" panose="02020603050405020304" pitchFamily="18" charset="0"/>
                  <a:ea typeface="SimSun" panose="02010600030101010101" pitchFamily="2" charset="-122"/>
                </a:rPr>
                <a:t>QpBdOffset</a:t>
              </a:r>
              <a:r>
                <a:rPr lang="en-CA" sz="1000" dirty="0">
                  <a:highlight>
                    <a:srgbClr val="FFFF00"/>
                  </a:highlight>
                  <a:latin typeface="Times New Roman" panose="02020603050405020304" pitchFamily="18" charset="0"/>
                  <a:ea typeface="SimSun" panose="02010600030101010101" pitchFamily="2" charset="-122"/>
                </a:rPr>
                <a:t>, 63, </a:t>
              </a:r>
              <a:r>
                <a:rPr lang="en-CA" sz="1000" dirty="0" err="1">
                  <a:highlight>
                    <a:srgbClr val="FFFF00"/>
                  </a:highlight>
                  <a:latin typeface="Times New Roman" panose="02020603050405020304" pitchFamily="18" charset="0"/>
                  <a:ea typeface="SimSun" panose="02010600030101010101" pitchFamily="2" charset="-122"/>
                </a:rPr>
                <a:t>qP</a:t>
              </a:r>
              <a:r>
                <a:rPr lang="en-CA" sz="1000" baseline="-25000" dirty="0" err="1">
                  <a:highlight>
                    <a:srgbClr val="FFFF00"/>
                  </a:highlight>
                  <a:latin typeface="Times New Roman" panose="02020603050405020304" pitchFamily="18" charset="0"/>
                  <a:ea typeface="SimSun" panose="02010600030101010101" pitchFamily="2" charset="-122"/>
                </a:rPr>
                <a:t>Cr</a:t>
              </a:r>
              <a:r>
                <a:rPr lang="en-CA" sz="1000" dirty="0">
                  <a:highlight>
                    <a:srgbClr val="FFFF00"/>
                  </a:highlight>
                  <a:latin typeface="Times New Roman" panose="02020603050405020304" pitchFamily="18" charset="0"/>
                  <a:ea typeface="SimSun" panose="02010600030101010101" pitchFamily="2" charset="-122"/>
                </a:rPr>
                <a:t> + </a:t>
              </a:r>
              <a:r>
                <a:rPr lang="en-CA" sz="1000" dirty="0" err="1">
                  <a:highlight>
                    <a:srgbClr val="FFFF00"/>
                  </a:highlight>
                  <a:latin typeface="Times New Roman" panose="02020603050405020304" pitchFamily="18" charset="0"/>
                  <a:ea typeface="SimSun" panose="02010600030101010101" pitchFamily="2" charset="-122"/>
                </a:rPr>
                <a:t>pps</a:t>
              </a:r>
              <a:r>
                <a:rPr lang="en-CA" sz="1000" dirty="0">
                  <a:highlight>
                    <a:srgbClr val="FFFF00"/>
                  </a:highlight>
                  <a:latin typeface="Times New Roman" panose="02020603050405020304" pitchFamily="18" charset="0"/>
                  <a:ea typeface="SimSun" panose="02010600030101010101" pitchFamily="2" charset="-122"/>
                </a:rPr>
                <a:t>_ </a:t>
              </a:r>
              <a:r>
                <a:rPr lang="en-CA" sz="1000" dirty="0" err="1">
                  <a:highlight>
                    <a:srgbClr val="FFFF00"/>
                  </a:highlight>
                  <a:latin typeface="Times New Roman" panose="02020603050405020304" pitchFamily="18" charset="0"/>
                  <a:ea typeface="SimSun" panose="02010600030101010101" pitchFamily="2" charset="-122"/>
                </a:rPr>
                <a:t>act_cr_qp_offset</a:t>
              </a:r>
              <a:r>
                <a:rPr lang="en-CA" sz="1000" dirty="0">
                  <a:highlight>
                    <a:srgbClr val="FFFF00"/>
                  </a:highlight>
                  <a:latin typeface="Times New Roman" panose="02020603050405020304" pitchFamily="18" charset="0"/>
                  <a:ea typeface="SimSun" panose="02010600030101010101" pitchFamily="2" charset="-122"/>
                </a:rPr>
                <a:t> + slice_ </a:t>
              </a:r>
              <a:r>
                <a:rPr lang="en-CA" sz="1000" dirty="0" err="1">
                  <a:highlight>
                    <a:srgbClr val="FFFF00"/>
                  </a:highlight>
                  <a:latin typeface="Times New Roman" panose="02020603050405020304" pitchFamily="18" charset="0"/>
                  <a:ea typeface="SimSun" panose="02010600030101010101" pitchFamily="2" charset="-122"/>
                </a:rPr>
                <a:t>act_cr_qp_offset</a:t>
              </a:r>
              <a:r>
                <a:rPr lang="en-CA" sz="1000" dirty="0">
                  <a:highlight>
                    <a:srgbClr val="FFFF00"/>
                  </a:highlight>
                  <a:latin typeface="Times New Roman" panose="02020603050405020304" pitchFamily="18" charset="0"/>
                  <a:ea typeface="SimSun" panose="02010600030101010101" pitchFamily="2" charset="-122"/>
                </a:rPr>
                <a:t> + </a:t>
              </a:r>
              <a:r>
                <a:rPr lang="en-CA" sz="1000" dirty="0" err="1">
                  <a:highlight>
                    <a:srgbClr val="FFFF00"/>
                  </a:highlight>
                  <a:latin typeface="Times New Roman" panose="02020603050405020304" pitchFamily="18" charset="0"/>
                  <a:ea typeface="SimSun" panose="02010600030101010101" pitchFamily="2" charset="-122"/>
                </a:rPr>
                <a:t>CuQpOffset</a:t>
              </a:r>
              <a:r>
                <a:rPr lang="en-CA" sz="1000" baseline="-25000" dirty="0" err="1">
                  <a:highlight>
                    <a:srgbClr val="FFFF00"/>
                  </a:highlight>
                  <a:latin typeface="Times New Roman" panose="02020603050405020304" pitchFamily="18" charset="0"/>
                  <a:ea typeface="SimSun" panose="02010600030101010101" pitchFamily="2" charset="-122"/>
                </a:rPr>
                <a:t>Cr</a:t>
              </a:r>
              <a:r>
                <a:rPr lang="en-CA" sz="1000" dirty="0">
                  <a:highlight>
                    <a:srgbClr val="FFFF00"/>
                  </a:highlight>
                  <a:latin typeface="Times New Roman" panose="02020603050405020304" pitchFamily="18" charset="0"/>
                  <a:ea typeface="SimSun" panose="02010600030101010101" pitchFamily="2" charset="-122"/>
                </a:rPr>
                <a:t> )</a:t>
              </a:r>
              <a:br>
                <a:rPr lang="en-CA" sz="1000" dirty="0">
                  <a:highlight>
                    <a:srgbClr val="FFFF00"/>
                  </a:highlight>
                  <a:latin typeface="Times New Roman" panose="02020603050405020304" pitchFamily="18" charset="0"/>
                  <a:ea typeface="SimSun" panose="02010600030101010101" pitchFamily="2" charset="-122"/>
                </a:rPr>
              </a:br>
              <a:r>
                <a:rPr lang="en-CA" sz="1000" dirty="0">
                  <a:highlight>
                    <a:srgbClr val="FFFF00"/>
                  </a:highlight>
                  <a:latin typeface="Times New Roman" panose="02020603050405020304" pitchFamily="18" charset="0"/>
                  <a:ea typeface="SimSun" panose="02010600030101010101" pitchFamily="2" charset="-122"/>
                </a:rPr>
                <a:t>	 + </a:t>
              </a:r>
              <a:r>
                <a:rPr lang="en-CA" sz="1000" dirty="0" err="1">
                  <a:highlight>
                    <a:srgbClr val="FFFF00"/>
                  </a:highlight>
                  <a:latin typeface="Times New Roman" panose="02020603050405020304" pitchFamily="18" charset="0"/>
                  <a:ea typeface="SimSun" panose="02010600030101010101" pitchFamily="2" charset="-122"/>
                </a:rPr>
                <a:t>QpBdOffset</a:t>
              </a:r>
              <a:r>
                <a:rPr lang="en-CA" sz="1000" dirty="0">
                  <a:highlight>
                    <a:srgbClr val="FFFF00"/>
                  </a:highlight>
                  <a:latin typeface="Times New Roman" panose="02020603050405020304" pitchFamily="18" charset="0"/>
                  <a:ea typeface="MS Mincho" panose="02020609040205080304" pitchFamily="49" charset="-128"/>
                </a:rPr>
                <a:t>		</a:t>
              </a:r>
              <a:r>
                <a:rPr lang="en-CA" sz="1000" dirty="0">
                  <a:highlight>
                    <a:srgbClr val="FFFF00"/>
                  </a:highlight>
                  <a:latin typeface="Times New Roman" panose="02020603050405020304" pitchFamily="18" charset="0"/>
                  <a:ea typeface="SimSun" panose="02010600030101010101" pitchFamily="2" charset="-122"/>
                </a:rPr>
                <a:t>(1123)</a:t>
              </a:r>
              <a:endParaRPr lang="en-US" sz="1000" dirty="0">
                <a:highlight>
                  <a:srgbClr val="FFFF00"/>
                </a:highlight>
                <a:latin typeface="Times New Roman" panose="02020603050405020304" pitchFamily="18" charset="0"/>
                <a:ea typeface="SimSun" panose="02010600030101010101" pitchFamily="2" charset="-122"/>
              </a:endParaRPr>
            </a:p>
            <a:p>
              <a:r>
                <a:rPr lang="en-CA" sz="1200" dirty="0" err="1">
                  <a:highlight>
                    <a:srgbClr val="FFFF00"/>
                  </a:highlight>
                  <a:latin typeface="Times New Roman" panose="02020603050405020304" pitchFamily="18" charset="0"/>
                  <a:ea typeface="MS Mincho" panose="02020609040205080304" pitchFamily="49" charset="-128"/>
                </a:rPr>
                <a:t>Qp′</a:t>
              </a:r>
              <a:r>
                <a:rPr lang="en-CA" sz="1200" baseline="-25000" dirty="0" err="1">
                  <a:highlight>
                    <a:srgbClr val="FFFF00"/>
                  </a:highlight>
                  <a:latin typeface="Times New Roman" panose="02020603050405020304" pitchFamily="18" charset="0"/>
                  <a:ea typeface="MS Mincho" panose="02020609040205080304" pitchFamily="49" charset="-128"/>
                </a:rPr>
                <a:t>CbCr</a:t>
              </a:r>
              <a:r>
                <a:rPr lang="en-CA" sz="1200" dirty="0">
                  <a:highlight>
                    <a:srgbClr val="FFFF00"/>
                  </a:highlight>
                  <a:latin typeface="Times New Roman" panose="02020603050405020304" pitchFamily="18" charset="0"/>
                  <a:ea typeface="MS Mincho" panose="02020609040205080304" pitchFamily="49" charset="-128"/>
                </a:rPr>
                <a:t> = Clip3( −</a:t>
              </a:r>
              <a:r>
                <a:rPr lang="en-CA" sz="1200" dirty="0" err="1">
                  <a:highlight>
                    <a:srgbClr val="FFFF00"/>
                  </a:highlight>
                  <a:latin typeface="Times New Roman" panose="02020603050405020304" pitchFamily="18" charset="0"/>
                  <a:ea typeface="MS Mincho" panose="02020609040205080304" pitchFamily="49" charset="-128"/>
                </a:rPr>
                <a:t>QpBdOffset</a:t>
              </a:r>
              <a:r>
                <a:rPr lang="en-CA" sz="1200" dirty="0">
                  <a:highlight>
                    <a:srgbClr val="FFFF00"/>
                  </a:highlight>
                  <a:latin typeface="Times New Roman" panose="02020603050405020304" pitchFamily="18" charset="0"/>
                  <a:ea typeface="MS Mincho" panose="02020609040205080304" pitchFamily="49" charset="-128"/>
                </a:rPr>
                <a:t>, 63, </a:t>
              </a:r>
              <a:r>
                <a:rPr lang="en-CA" sz="1200" dirty="0" err="1">
                  <a:highlight>
                    <a:srgbClr val="FFFF00"/>
                  </a:highlight>
                  <a:latin typeface="Times New Roman" panose="02020603050405020304" pitchFamily="18" charset="0"/>
                  <a:ea typeface="MS Mincho" panose="02020609040205080304" pitchFamily="49" charset="-128"/>
                </a:rPr>
                <a:t>qP</a:t>
              </a:r>
              <a:r>
                <a:rPr lang="en-CA" sz="1200" baseline="-25000" dirty="0" err="1">
                  <a:highlight>
                    <a:srgbClr val="FFFF00"/>
                  </a:highlight>
                  <a:latin typeface="Times New Roman" panose="02020603050405020304" pitchFamily="18" charset="0"/>
                  <a:ea typeface="MS Mincho" panose="02020609040205080304" pitchFamily="49" charset="-128"/>
                </a:rPr>
                <a:t>CbCr</a:t>
              </a:r>
              <a:r>
                <a:rPr lang="en-CA" sz="1200" dirty="0">
                  <a:highlight>
                    <a:srgbClr val="FFFF00"/>
                  </a:highlight>
                  <a:latin typeface="Times New Roman" panose="02020603050405020304" pitchFamily="18" charset="0"/>
                  <a:ea typeface="MS Mincho" panose="02020609040205080304" pitchFamily="49" charset="-128"/>
                </a:rPr>
                <a:t> + </a:t>
              </a:r>
              <a:r>
                <a:rPr lang="en-CA" sz="1200" dirty="0" err="1">
                  <a:highlight>
                    <a:srgbClr val="FFFF00"/>
                  </a:highlight>
                  <a:latin typeface="Times New Roman" panose="02020603050405020304" pitchFamily="18" charset="0"/>
                  <a:ea typeface="MS Mincho" panose="02020609040205080304" pitchFamily="49" charset="-128"/>
                </a:rPr>
                <a:t>pps_act_cbcr_qp_offset</a:t>
              </a:r>
              <a:r>
                <a:rPr lang="en-CA" sz="1200" dirty="0">
                  <a:highlight>
                    <a:srgbClr val="FFFF00"/>
                  </a:highlight>
                  <a:latin typeface="Times New Roman" panose="02020603050405020304" pitchFamily="18" charset="0"/>
                  <a:ea typeface="MS Mincho" panose="02020609040205080304" pitchFamily="49" charset="-128"/>
                </a:rPr>
                <a:t> + </a:t>
              </a:r>
              <a:br>
                <a:rPr lang="en-CA" sz="1200" dirty="0">
                  <a:highlight>
                    <a:srgbClr val="FFFF00"/>
                  </a:highlight>
                  <a:latin typeface="Times New Roman" panose="02020603050405020304" pitchFamily="18" charset="0"/>
                  <a:ea typeface="MS Mincho" panose="02020609040205080304" pitchFamily="49" charset="-128"/>
                </a:rPr>
              </a:br>
              <a:r>
                <a:rPr lang="en-CA" sz="1200" dirty="0">
                  <a:highlight>
                    <a:srgbClr val="FFFF00"/>
                  </a:highlight>
                  <a:latin typeface="Times New Roman" panose="02020603050405020304" pitchFamily="18" charset="0"/>
                  <a:ea typeface="MS Mincho" panose="02020609040205080304" pitchFamily="49" charset="-128"/>
                </a:rPr>
                <a:t>	</a:t>
              </a:r>
              <a:r>
                <a:rPr lang="en-CA" sz="1200" dirty="0" err="1">
                  <a:highlight>
                    <a:srgbClr val="FFFF00"/>
                  </a:highlight>
                  <a:latin typeface="Times New Roman" panose="02020603050405020304" pitchFamily="18" charset="0"/>
                  <a:ea typeface="MS Mincho" panose="02020609040205080304" pitchFamily="49" charset="-128"/>
                </a:rPr>
                <a:t>slice_act_cbcr_qp_offset</a:t>
              </a:r>
              <a:r>
                <a:rPr lang="en-CA" sz="1200" dirty="0">
                  <a:highlight>
                    <a:srgbClr val="FFFF00"/>
                  </a:highlight>
                  <a:latin typeface="Times New Roman" panose="02020603050405020304" pitchFamily="18" charset="0"/>
                  <a:ea typeface="MS Mincho" panose="02020609040205080304" pitchFamily="49" charset="-128"/>
                </a:rPr>
                <a:t> +</a:t>
              </a:r>
              <a:r>
                <a:rPr lang="en-CA" sz="1200" dirty="0" err="1">
                  <a:highlight>
                    <a:srgbClr val="FFFF00"/>
                  </a:highlight>
                  <a:latin typeface="Times New Roman" panose="02020603050405020304" pitchFamily="18" charset="0"/>
                  <a:ea typeface="MS Mincho" panose="02020609040205080304" pitchFamily="49" charset="-128"/>
                </a:rPr>
                <a:t>CuQpOffset</a:t>
              </a:r>
              <a:r>
                <a:rPr lang="en-CA" sz="1200" baseline="-25000" dirty="0" err="1">
                  <a:highlight>
                    <a:srgbClr val="FFFF00"/>
                  </a:highlight>
                  <a:latin typeface="Times New Roman" panose="02020603050405020304" pitchFamily="18" charset="0"/>
                  <a:ea typeface="MS Mincho" panose="02020609040205080304" pitchFamily="49" charset="-128"/>
                </a:rPr>
                <a:t>CbCr</a:t>
              </a:r>
              <a:r>
                <a:rPr lang="en-CA" sz="1200" dirty="0">
                  <a:highlight>
                    <a:srgbClr val="FFFF00"/>
                  </a:highlight>
                  <a:latin typeface="Times New Roman" panose="02020603050405020304" pitchFamily="18" charset="0"/>
                  <a:ea typeface="MS Mincho" panose="02020609040205080304" pitchFamily="49" charset="-128"/>
                </a:rPr>
                <a:t> ) + </a:t>
              </a:r>
              <a:r>
                <a:rPr lang="en-CA" sz="1200" dirty="0" err="1">
                  <a:highlight>
                    <a:srgbClr val="FFFF00"/>
                  </a:highlight>
                  <a:latin typeface="Times New Roman" panose="02020603050405020304" pitchFamily="18" charset="0"/>
                  <a:ea typeface="MS Mincho" panose="02020609040205080304" pitchFamily="49" charset="-128"/>
                </a:rPr>
                <a:t>QpBdOffset</a:t>
              </a:r>
              <a:endParaRPr lang="en-US" sz="1200" dirty="0">
                <a:highlight>
                  <a:srgbClr val="FFFF00"/>
                </a:highlight>
              </a:endParaRPr>
            </a:p>
          </p:txBody>
        </p:sp>
        <p:sp>
          <p:nvSpPr>
            <p:cNvPr id="12" name="Rectangle 11">
              <a:extLst>
                <a:ext uri="{FF2B5EF4-FFF2-40B4-BE49-F238E27FC236}">
                  <a16:creationId xmlns:a16="http://schemas.microsoft.com/office/drawing/2014/main" id="{19F3CAA4-0C3E-49D5-A3B5-86A6848AC625}"/>
                </a:ext>
              </a:extLst>
            </p:cNvPr>
            <p:cNvSpPr/>
            <p:nvPr/>
          </p:nvSpPr>
          <p:spPr>
            <a:xfrm>
              <a:off x="5740144" y="4604355"/>
              <a:ext cx="6096000" cy="2077492"/>
            </a:xfrm>
            <a:prstGeom prst="rect">
              <a:avLst/>
            </a:prstGeom>
          </p:spPr>
          <p:txBody>
            <a:bodyPr>
              <a:spAutoFit/>
            </a:bodyPr>
            <a:lstStyle/>
            <a:p>
              <a:pPr marL="180340" marR="0" indent="-180340" hangingPunct="0">
                <a:spcBef>
                  <a:spcPts val="680"/>
                </a:spcBef>
                <a:spcAft>
                  <a:spcPts val="0"/>
                </a:spcAft>
                <a:tabLst>
                  <a:tab pos="228600" algn="l"/>
                  <a:tab pos="457200" algn="l"/>
                  <a:tab pos="685800" algn="l"/>
                  <a:tab pos="914400" algn="l"/>
                </a:tabLst>
              </a:pPr>
              <a:r>
                <a:rPr lang="en-CA" sz="1200" dirty="0">
                  <a:highlight>
                    <a:srgbClr val="FFFF00"/>
                  </a:highlight>
                  <a:latin typeface="Times New Roman" panose="02020603050405020304" pitchFamily="18" charset="0"/>
                  <a:ea typeface="MS Mincho" panose="02020609040205080304" pitchFamily="49" charset="-128"/>
                </a:rPr>
                <a:t>Otherwise</a:t>
              </a:r>
              <a:r>
                <a:rPr lang="en-CA" sz="1200" dirty="0">
                  <a:latin typeface="Times New Roman" panose="02020603050405020304" pitchFamily="18" charset="0"/>
                  <a:ea typeface="MS Mincho" panose="02020609040205080304" pitchFamily="49" charset="-128"/>
                </a:rPr>
                <a:t>, the chroma quantization parameters for the </a:t>
              </a:r>
              <a:r>
                <a:rPr lang="en-CA" sz="1200" dirty="0" err="1">
                  <a:latin typeface="Times New Roman" panose="02020603050405020304" pitchFamily="18" charset="0"/>
                  <a:ea typeface="MS Mincho" panose="02020609040205080304" pitchFamily="49" charset="-128"/>
                </a:rPr>
                <a:t>Cb</a:t>
              </a:r>
              <a:r>
                <a:rPr lang="en-CA" sz="1200" dirty="0">
                  <a:latin typeface="Times New Roman" panose="02020603050405020304" pitchFamily="18" charset="0"/>
                  <a:ea typeface="MS Mincho" panose="02020609040205080304" pitchFamily="49" charset="-128"/>
                </a:rPr>
                <a:t> and Cr components, </a:t>
              </a:r>
              <a:r>
                <a:rPr lang="en-CA" sz="1200" dirty="0" err="1">
                  <a:latin typeface="Times New Roman" panose="02020603050405020304" pitchFamily="18" charset="0"/>
                  <a:ea typeface="MS Mincho" panose="02020609040205080304" pitchFamily="49" charset="-128"/>
                </a:rPr>
                <a:t>Qp′</a:t>
              </a:r>
              <a:r>
                <a:rPr lang="en-CA" sz="1200" baseline="-25000" dirty="0" err="1">
                  <a:latin typeface="Times New Roman" panose="02020603050405020304" pitchFamily="18" charset="0"/>
                  <a:ea typeface="MS Mincho" panose="02020609040205080304" pitchFamily="49" charset="-128"/>
                </a:rPr>
                <a:t>Cb</a:t>
              </a:r>
              <a:r>
                <a:rPr lang="en-CA" sz="1200" dirty="0">
                  <a:latin typeface="Times New Roman" panose="02020603050405020304" pitchFamily="18" charset="0"/>
                  <a:ea typeface="MS Mincho" panose="02020609040205080304" pitchFamily="49" charset="-128"/>
                </a:rPr>
                <a:t> and </a:t>
              </a:r>
              <a:r>
                <a:rPr lang="en-CA" sz="1200" dirty="0" err="1">
                  <a:latin typeface="Times New Roman" panose="02020603050405020304" pitchFamily="18" charset="0"/>
                  <a:ea typeface="MS Mincho" panose="02020609040205080304" pitchFamily="49" charset="-128"/>
                </a:rPr>
                <a:t>Qp′</a:t>
              </a:r>
              <a:r>
                <a:rPr lang="en-CA" sz="1200" baseline="-25000" dirty="0" err="1">
                  <a:latin typeface="Times New Roman" panose="02020603050405020304" pitchFamily="18" charset="0"/>
                  <a:ea typeface="MS Mincho" panose="02020609040205080304" pitchFamily="49" charset="-128"/>
                </a:rPr>
                <a:t>Cr</a:t>
              </a:r>
              <a:r>
                <a:rPr lang="en-CA" sz="1200" dirty="0">
                  <a:latin typeface="Times New Roman" panose="02020603050405020304" pitchFamily="18" charset="0"/>
                  <a:ea typeface="MS Mincho" panose="02020609040205080304" pitchFamily="49" charset="-128"/>
                </a:rPr>
                <a:t>, and joint </a:t>
              </a:r>
              <a:r>
                <a:rPr lang="en-CA" sz="1200" dirty="0" err="1">
                  <a:latin typeface="Times New Roman" panose="02020603050405020304" pitchFamily="18" charset="0"/>
                  <a:ea typeface="MS Mincho" panose="02020609040205080304" pitchFamily="49" charset="-128"/>
                </a:rPr>
                <a:t>Cb</a:t>
              </a:r>
              <a:r>
                <a:rPr lang="en-CA" sz="1200" dirty="0">
                  <a:latin typeface="Times New Roman" panose="02020603050405020304" pitchFamily="18" charset="0"/>
                  <a:ea typeface="MS Mincho" panose="02020609040205080304" pitchFamily="49" charset="-128"/>
                </a:rPr>
                <a:t>-Cr coding </a:t>
              </a:r>
              <a:r>
                <a:rPr lang="en-CA" sz="1200" dirty="0" err="1">
                  <a:latin typeface="Times New Roman" panose="02020603050405020304" pitchFamily="18" charset="0"/>
                  <a:ea typeface="MS Mincho" panose="02020609040205080304" pitchFamily="49" charset="-128"/>
                </a:rPr>
                <a:t>Qp′</a:t>
              </a:r>
              <a:r>
                <a:rPr lang="en-CA" sz="1200" baseline="-25000" dirty="0" err="1">
                  <a:latin typeface="Times New Roman" panose="02020603050405020304" pitchFamily="18" charset="0"/>
                  <a:ea typeface="MS Mincho" panose="02020609040205080304" pitchFamily="49" charset="-128"/>
                </a:rPr>
                <a:t>CbCr</a:t>
              </a:r>
              <a:r>
                <a:rPr lang="en-CA" sz="1200" dirty="0">
                  <a:latin typeface="Times New Roman" panose="02020603050405020304" pitchFamily="18" charset="0"/>
                  <a:ea typeface="MS Mincho" panose="02020609040205080304" pitchFamily="49" charset="-128"/>
                </a:rPr>
                <a:t> are derived as follows:</a:t>
              </a:r>
              <a:endParaRPr lang="en-US" sz="1200" dirty="0">
                <a:latin typeface="Times New Roman" panose="02020603050405020304" pitchFamily="18" charset="0"/>
                <a:ea typeface="MS Mincho" panose="02020609040205080304" pitchFamily="49" charset="-128"/>
              </a:endParaRPr>
            </a:p>
            <a:p>
              <a:pPr marL="356870" marR="0" hangingPunct="0">
                <a:spcBef>
                  <a:spcPts val="965"/>
                </a:spcBef>
                <a:spcAft>
                  <a:spcPts val="1200"/>
                </a:spcAft>
                <a:tabLst>
                  <a:tab pos="504190" algn="l"/>
                  <a:tab pos="1008380" algn="l"/>
                  <a:tab pos="3079115" algn="ctr"/>
                  <a:tab pos="6156960" algn="r"/>
                  <a:tab pos="800100" algn="l"/>
                  <a:tab pos="3079115" algn="ctr"/>
                  <a:tab pos="6156960" algn="r"/>
                </a:tabLst>
              </a:pPr>
              <a:r>
                <a:rPr lang="en-CA" sz="1000" dirty="0" err="1">
                  <a:latin typeface="Times New Roman" panose="02020603050405020304" pitchFamily="18" charset="0"/>
                  <a:ea typeface="SimSun" panose="02010600030101010101" pitchFamily="2" charset="-122"/>
                </a:rPr>
                <a:t>Qp′</a:t>
              </a:r>
              <a:r>
                <a:rPr lang="en-CA" sz="1000" baseline="-25000" dirty="0" err="1">
                  <a:latin typeface="Times New Roman" panose="02020603050405020304" pitchFamily="18" charset="0"/>
                  <a:ea typeface="SimSun" panose="02010600030101010101" pitchFamily="2" charset="-122"/>
                </a:rPr>
                <a:t>Cb</a:t>
              </a:r>
              <a:r>
                <a:rPr lang="en-CA" sz="1000" dirty="0">
                  <a:latin typeface="Times New Roman" panose="02020603050405020304" pitchFamily="18" charset="0"/>
                  <a:ea typeface="SimSun" panose="02010600030101010101" pitchFamily="2" charset="-122"/>
                </a:rPr>
                <a:t> =  Clip3( −</a:t>
              </a:r>
              <a:r>
                <a:rPr lang="en-CA" sz="1000" dirty="0" err="1">
                  <a:latin typeface="Times New Roman" panose="02020603050405020304" pitchFamily="18" charset="0"/>
                  <a:ea typeface="SimSun" panose="02010600030101010101" pitchFamily="2" charset="-122"/>
                </a:rPr>
                <a:t>QpBdOffset</a:t>
              </a:r>
              <a:r>
                <a:rPr lang="en-CA" sz="1000" dirty="0">
                  <a:latin typeface="Times New Roman" panose="02020603050405020304" pitchFamily="18" charset="0"/>
                  <a:ea typeface="SimSun" panose="02010600030101010101" pitchFamily="2" charset="-122"/>
                </a:rPr>
                <a:t>, 63, </a:t>
              </a:r>
              <a:r>
                <a:rPr lang="en-CA" sz="1000" dirty="0" err="1">
                  <a:latin typeface="Times New Roman" panose="02020603050405020304" pitchFamily="18" charset="0"/>
                  <a:ea typeface="SimSun" panose="02010600030101010101" pitchFamily="2" charset="-122"/>
                </a:rPr>
                <a:t>qP</a:t>
              </a:r>
              <a:r>
                <a:rPr lang="en-CA" sz="1000" baseline="-25000" dirty="0" err="1">
                  <a:latin typeface="Times New Roman" panose="02020603050405020304" pitchFamily="18" charset="0"/>
                  <a:ea typeface="SimSun" panose="02010600030101010101" pitchFamily="2" charset="-122"/>
                </a:rPr>
                <a:t>Cb</a:t>
              </a:r>
              <a:r>
                <a:rPr lang="en-CA" sz="1000" dirty="0">
                  <a:latin typeface="Times New Roman" panose="02020603050405020304" pitchFamily="18" charset="0"/>
                  <a:ea typeface="SimSun" panose="02010600030101010101" pitchFamily="2" charset="-122"/>
                </a:rPr>
                <a:t> + </a:t>
              </a:r>
              <a:r>
                <a:rPr lang="en-CA" sz="1000" dirty="0" err="1">
                  <a:latin typeface="Times New Roman" panose="02020603050405020304" pitchFamily="18" charset="0"/>
                  <a:ea typeface="SimSun" panose="02010600030101010101" pitchFamily="2" charset="-122"/>
                </a:rPr>
                <a:t>pps_cb_qp_offset</a:t>
              </a:r>
              <a:r>
                <a:rPr lang="en-CA" sz="1000" dirty="0">
                  <a:latin typeface="Times New Roman" panose="02020603050405020304" pitchFamily="18" charset="0"/>
                  <a:ea typeface="SimSun" panose="02010600030101010101" pitchFamily="2" charset="-122"/>
                </a:rPr>
                <a:t> + </a:t>
              </a:r>
              <a:r>
                <a:rPr lang="en-CA" sz="1000" dirty="0" err="1">
                  <a:latin typeface="Times New Roman" panose="02020603050405020304" pitchFamily="18" charset="0"/>
                  <a:ea typeface="SimSun" panose="02010600030101010101" pitchFamily="2" charset="-122"/>
                </a:rPr>
                <a:t>slice_cb_qp_offset</a:t>
              </a:r>
              <a:r>
                <a:rPr lang="en-CA" sz="1000" dirty="0">
                  <a:latin typeface="Times New Roman" panose="02020603050405020304" pitchFamily="18" charset="0"/>
                  <a:ea typeface="SimSun" panose="02010600030101010101" pitchFamily="2" charset="-122"/>
                </a:rPr>
                <a:t> + </a:t>
              </a:r>
              <a:r>
                <a:rPr lang="en-CA" sz="1000" dirty="0" err="1">
                  <a:latin typeface="Times New Roman" panose="02020603050405020304" pitchFamily="18" charset="0"/>
                  <a:ea typeface="SimSun" panose="02010600030101010101" pitchFamily="2" charset="-122"/>
                </a:rPr>
                <a:t>CuQpOffset</a:t>
              </a:r>
              <a:r>
                <a:rPr lang="en-CA" sz="1000" baseline="-25000" dirty="0" err="1">
                  <a:latin typeface="Times New Roman" panose="02020603050405020304" pitchFamily="18" charset="0"/>
                  <a:ea typeface="SimSun" panose="02010600030101010101" pitchFamily="2" charset="-122"/>
                </a:rPr>
                <a:t>Cb</a:t>
              </a:r>
              <a:r>
                <a:rPr lang="en-CA" sz="1000" dirty="0">
                  <a:latin typeface="Times New Roman" panose="02020603050405020304" pitchFamily="18" charset="0"/>
                  <a:ea typeface="SimSun" panose="02010600030101010101" pitchFamily="2" charset="-122"/>
                </a:rPr>
                <a:t> )</a:t>
              </a:r>
              <a:br>
                <a:rPr lang="en-CA" sz="1000" dirty="0">
                  <a:latin typeface="Times New Roman" panose="02020603050405020304" pitchFamily="18" charset="0"/>
                  <a:ea typeface="SimSun" panose="02010600030101010101" pitchFamily="2" charset="-122"/>
                </a:rPr>
              </a:br>
              <a:r>
                <a:rPr lang="en-CA" sz="1000" dirty="0">
                  <a:latin typeface="Times New Roman" panose="02020603050405020304" pitchFamily="18" charset="0"/>
                  <a:ea typeface="SimSun" panose="02010600030101010101" pitchFamily="2" charset="-122"/>
                </a:rPr>
                <a:t>	 + </a:t>
              </a:r>
              <a:r>
                <a:rPr lang="en-CA" sz="1000" dirty="0" err="1">
                  <a:latin typeface="Times New Roman" panose="02020603050405020304" pitchFamily="18" charset="0"/>
                  <a:ea typeface="SimSun" panose="02010600030101010101" pitchFamily="2" charset="-122"/>
                </a:rPr>
                <a:t>QpBdOffset</a:t>
              </a:r>
              <a:r>
                <a:rPr lang="en-CA" sz="1000" dirty="0">
                  <a:latin typeface="Times New Roman" panose="02020603050405020304" pitchFamily="18" charset="0"/>
                  <a:ea typeface="MS Mincho" panose="02020609040205080304" pitchFamily="49" charset="-128"/>
                </a:rPr>
                <a:t>		</a:t>
              </a:r>
              <a:r>
                <a:rPr lang="en-CA" sz="1000" dirty="0">
                  <a:latin typeface="Times New Roman" panose="02020603050405020304" pitchFamily="18" charset="0"/>
                  <a:ea typeface="SimSun" panose="02010600030101010101" pitchFamily="2" charset="-122"/>
                </a:rPr>
                <a:t>(1122)</a:t>
              </a:r>
              <a:endParaRPr lang="en-US" sz="1000" dirty="0">
                <a:latin typeface="Times New Roman" panose="02020603050405020304" pitchFamily="18" charset="0"/>
                <a:ea typeface="SimSun" panose="02010600030101010101" pitchFamily="2" charset="-122"/>
              </a:endParaRPr>
            </a:p>
            <a:p>
              <a:pPr marL="356870" marR="0" hangingPunct="0">
                <a:spcBef>
                  <a:spcPts val="965"/>
                </a:spcBef>
                <a:spcAft>
                  <a:spcPts val="1200"/>
                </a:spcAft>
                <a:tabLst>
                  <a:tab pos="504190" algn="l"/>
                  <a:tab pos="1008380" algn="l"/>
                  <a:tab pos="3079115" algn="ctr"/>
                  <a:tab pos="6156960" algn="r"/>
                  <a:tab pos="800100" algn="l"/>
                  <a:tab pos="3079115" algn="ctr"/>
                  <a:tab pos="6156960" algn="r"/>
                </a:tabLst>
              </a:pPr>
              <a:r>
                <a:rPr lang="en-CA" sz="1000" dirty="0" err="1">
                  <a:latin typeface="Times New Roman" panose="02020603050405020304" pitchFamily="18" charset="0"/>
                  <a:ea typeface="SimSun" panose="02010600030101010101" pitchFamily="2" charset="-122"/>
                </a:rPr>
                <a:t>Qp′</a:t>
              </a:r>
              <a:r>
                <a:rPr lang="en-CA" sz="1000" baseline="-25000" dirty="0" err="1">
                  <a:latin typeface="Times New Roman" panose="02020603050405020304" pitchFamily="18" charset="0"/>
                  <a:ea typeface="SimSun" panose="02010600030101010101" pitchFamily="2" charset="-122"/>
                </a:rPr>
                <a:t>C</a:t>
              </a:r>
              <a:r>
                <a:rPr lang="en-CA" sz="1000" baseline="-25000" dirty="0" err="1">
                  <a:latin typeface="Times New Roman" panose="02020603050405020304" pitchFamily="18" charset="0"/>
                  <a:ea typeface="MS Mincho" panose="02020609040205080304" pitchFamily="49" charset="-128"/>
                </a:rPr>
                <a:t>r</a:t>
              </a:r>
              <a:r>
                <a:rPr lang="en-CA" sz="1000" dirty="0">
                  <a:latin typeface="Times New Roman" panose="02020603050405020304" pitchFamily="18" charset="0"/>
                  <a:ea typeface="SimSun" panose="02010600030101010101" pitchFamily="2" charset="-122"/>
                </a:rPr>
                <a:t> = Clip3( −</a:t>
              </a:r>
              <a:r>
                <a:rPr lang="en-CA" sz="1000" dirty="0" err="1">
                  <a:latin typeface="Times New Roman" panose="02020603050405020304" pitchFamily="18" charset="0"/>
                  <a:ea typeface="SimSun" panose="02010600030101010101" pitchFamily="2" charset="-122"/>
                </a:rPr>
                <a:t>QpBdOffset</a:t>
              </a:r>
              <a:r>
                <a:rPr lang="en-CA" sz="1000" dirty="0">
                  <a:latin typeface="Times New Roman" panose="02020603050405020304" pitchFamily="18" charset="0"/>
                  <a:ea typeface="SimSun" panose="02010600030101010101" pitchFamily="2" charset="-122"/>
                </a:rPr>
                <a:t>, 63, </a:t>
              </a:r>
              <a:r>
                <a:rPr lang="en-CA" sz="1000" dirty="0" err="1">
                  <a:latin typeface="Times New Roman" panose="02020603050405020304" pitchFamily="18" charset="0"/>
                  <a:ea typeface="SimSun" panose="02010600030101010101" pitchFamily="2" charset="-122"/>
                </a:rPr>
                <a:t>qP</a:t>
              </a:r>
              <a:r>
                <a:rPr lang="en-CA" sz="1000" baseline="-25000" dirty="0" err="1">
                  <a:latin typeface="Times New Roman" panose="02020603050405020304" pitchFamily="18" charset="0"/>
                  <a:ea typeface="SimSun" panose="02010600030101010101" pitchFamily="2" charset="-122"/>
                </a:rPr>
                <a:t>Cr</a:t>
              </a:r>
              <a:r>
                <a:rPr lang="en-CA" sz="1000" dirty="0">
                  <a:latin typeface="Times New Roman" panose="02020603050405020304" pitchFamily="18" charset="0"/>
                  <a:ea typeface="SimSun" panose="02010600030101010101" pitchFamily="2" charset="-122"/>
                </a:rPr>
                <a:t> + </a:t>
              </a:r>
              <a:r>
                <a:rPr lang="en-CA" sz="1000" dirty="0" err="1">
                  <a:latin typeface="Times New Roman" panose="02020603050405020304" pitchFamily="18" charset="0"/>
                  <a:ea typeface="SimSun" panose="02010600030101010101" pitchFamily="2" charset="-122"/>
                </a:rPr>
                <a:t>pps_cr_qp_offset</a:t>
              </a:r>
              <a:r>
                <a:rPr lang="en-CA" sz="1000" dirty="0">
                  <a:latin typeface="Times New Roman" panose="02020603050405020304" pitchFamily="18" charset="0"/>
                  <a:ea typeface="SimSun" panose="02010600030101010101" pitchFamily="2" charset="-122"/>
                </a:rPr>
                <a:t> + </a:t>
              </a:r>
              <a:r>
                <a:rPr lang="en-CA" sz="1000" dirty="0" err="1">
                  <a:latin typeface="Times New Roman" panose="02020603050405020304" pitchFamily="18" charset="0"/>
                  <a:ea typeface="SimSun" panose="02010600030101010101" pitchFamily="2" charset="-122"/>
                </a:rPr>
                <a:t>slice_cr_qp_offset</a:t>
              </a:r>
              <a:r>
                <a:rPr lang="en-CA" sz="1000" dirty="0">
                  <a:latin typeface="Times New Roman" panose="02020603050405020304" pitchFamily="18" charset="0"/>
                  <a:ea typeface="SimSun" panose="02010600030101010101" pitchFamily="2" charset="-122"/>
                </a:rPr>
                <a:t> + </a:t>
              </a:r>
              <a:r>
                <a:rPr lang="en-CA" sz="1000" dirty="0" err="1">
                  <a:latin typeface="Times New Roman" panose="02020603050405020304" pitchFamily="18" charset="0"/>
                  <a:ea typeface="SimSun" panose="02010600030101010101" pitchFamily="2" charset="-122"/>
                </a:rPr>
                <a:t>CuQpOffset</a:t>
              </a:r>
              <a:r>
                <a:rPr lang="en-CA" sz="1000" baseline="-25000" dirty="0" err="1">
                  <a:latin typeface="Times New Roman" panose="02020603050405020304" pitchFamily="18" charset="0"/>
                  <a:ea typeface="SimSun" panose="02010600030101010101" pitchFamily="2" charset="-122"/>
                </a:rPr>
                <a:t>Cr</a:t>
              </a:r>
              <a:r>
                <a:rPr lang="en-CA" sz="1000" dirty="0">
                  <a:latin typeface="Times New Roman" panose="02020603050405020304" pitchFamily="18" charset="0"/>
                  <a:ea typeface="SimSun" panose="02010600030101010101" pitchFamily="2" charset="-122"/>
                </a:rPr>
                <a:t> )</a:t>
              </a:r>
              <a:br>
                <a:rPr lang="en-CA" sz="1000" dirty="0">
                  <a:latin typeface="Times New Roman" panose="02020603050405020304" pitchFamily="18" charset="0"/>
                  <a:ea typeface="SimSun" panose="02010600030101010101" pitchFamily="2" charset="-122"/>
                </a:rPr>
              </a:br>
              <a:r>
                <a:rPr lang="en-CA" sz="1000" dirty="0">
                  <a:latin typeface="Times New Roman" panose="02020603050405020304" pitchFamily="18" charset="0"/>
                  <a:ea typeface="SimSun" panose="02010600030101010101" pitchFamily="2" charset="-122"/>
                </a:rPr>
                <a:t>	 + </a:t>
              </a:r>
              <a:r>
                <a:rPr lang="en-CA" sz="1000" dirty="0" err="1">
                  <a:latin typeface="Times New Roman" panose="02020603050405020304" pitchFamily="18" charset="0"/>
                  <a:ea typeface="SimSun" panose="02010600030101010101" pitchFamily="2" charset="-122"/>
                </a:rPr>
                <a:t>QpBdOffset</a:t>
              </a:r>
              <a:r>
                <a:rPr lang="en-CA" sz="1000" dirty="0">
                  <a:latin typeface="Times New Roman" panose="02020603050405020304" pitchFamily="18" charset="0"/>
                  <a:ea typeface="MS Mincho" panose="02020609040205080304" pitchFamily="49" charset="-128"/>
                </a:rPr>
                <a:t>		</a:t>
              </a:r>
              <a:r>
                <a:rPr lang="en-CA" sz="1000" dirty="0">
                  <a:latin typeface="Times New Roman" panose="02020603050405020304" pitchFamily="18" charset="0"/>
                  <a:ea typeface="SimSun" panose="02010600030101010101" pitchFamily="2" charset="-122"/>
                </a:rPr>
                <a:t>(1123)</a:t>
              </a:r>
              <a:endParaRPr lang="en-US" sz="1000" dirty="0">
                <a:latin typeface="Times New Roman" panose="02020603050405020304" pitchFamily="18" charset="0"/>
                <a:ea typeface="SimSun" panose="02010600030101010101" pitchFamily="2" charset="-122"/>
              </a:endParaRPr>
            </a:p>
            <a:p>
              <a:pPr marL="356870" marR="0" hangingPunct="0">
                <a:spcBef>
                  <a:spcPts val="965"/>
                </a:spcBef>
                <a:spcAft>
                  <a:spcPts val="1200"/>
                </a:spcAft>
                <a:tabLst>
                  <a:tab pos="504190" algn="l"/>
                  <a:tab pos="1008380" algn="l"/>
                  <a:tab pos="3079115" algn="ctr"/>
                  <a:tab pos="6156960" algn="r"/>
                  <a:tab pos="2571750" algn="l"/>
                  <a:tab pos="3079115" algn="ctr"/>
                  <a:tab pos="6156960" algn="r"/>
                </a:tabLst>
              </a:pPr>
              <a:r>
                <a:rPr lang="en-CA" sz="1000" dirty="0" err="1">
                  <a:latin typeface="Times New Roman" panose="02020603050405020304" pitchFamily="18" charset="0"/>
                  <a:ea typeface="SimSun" panose="02010600030101010101" pitchFamily="2" charset="-122"/>
                </a:rPr>
                <a:t>Qp′</a:t>
              </a:r>
              <a:r>
                <a:rPr lang="en-CA" sz="1000" baseline="-25000" dirty="0" err="1">
                  <a:latin typeface="Times New Roman" panose="02020603050405020304" pitchFamily="18" charset="0"/>
                  <a:ea typeface="SimSun" panose="02010600030101010101" pitchFamily="2" charset="-122"/>
                </a:rPr>
                <a:t>CbC</a:t>
              </a:r>
              <a:r>
                <a:rPr lang="en-CA" sz="1000" baseline="-25000" dirty="0" err="1">
                  <a:latin typeface="Times New Roman" panose="02020603050405020304" pitchFamily="18" charset="0"/>
                  <a:ea typeface="MS Mincho" panose="02020609040205080304" pitchFamily="49" charset="-128"/>
                </a:rPr>
                <a:t>r</a:t>
              </a:r>
              <a:r>
                <a:rPr lang="en-CA" sz="1000" dirty="0">
                  <a:latin typeface="Times New Roman" panose="02020603050405020304" pitchFamily="18" charset="0"/>
                  <a:ea typeface="SimSun" panose="02010600030101010101" pitchFamily="2" charset="-122"/>
                </a:rPr>
                <a:t> = Clip3( −</a:t>
              </a:r>
              <a:r>
                <a:rPr lang="en-CA" sz="1000" dirty="0" err="1">
                  <a:latin typeface="Times New Roman" panose="02020603050405020304" pitchFamily="18" charset="0"/>
                  <a:ea typeface="SimSun" panose="02010600030101010101" pitchFamily="2" charset="-122"/>
                </a:rPr>
                <a:t>QpBdOffset</a:t>
              </a:r>
              <a:r>
                <a:rPr lang="en-CA" sz="1000" dirty="0">
                  <a:latin typeface="Times New Roman" panose="02020603050405020304" pitchFamily="18" charset="0"/>
                  <a:ea typeface="SimSun" panose="02010600030101010101" pitchFamily="2" charset="-122"/>
                </a:rPr>
                <a:t>, 63, </a:t>
              </a:r>
              <a:r>
                <a:rPr lang="en-CA" sz="1000" dirty="0" err="1">
                  <a:latin typeface="Times New Roman" panose="02020603050405020304" pitchFamily="18" charset="0"/>
                  <a:ea typeface="SimSun" panose="02010600030101010101" pitchFamily="2" charset="-122"/>
                </a:rPr>
                <a:t>qP</a:t>
              </a:r>
              <a:r>
                <a:rPr lang="en-CA" sz="1000" baseline="-25000" dirty="0" err="1">
                  <a:latin typeface="Times New Roman" panose="02020603050405020304" pitchFamily="18" charset="0"/>
                  <a:ea typeface="SimSun" panose="02010600030101010101" pitchFamily="2" charset="-122"/>
                </a:rPr>
                <a:t>CbCr</a:t>
              </a:r>
              <a:r>
                <a:rPr lang="en-CA" sz="1000" dirty="0">
                  <a:latin typeface="Times New Roman" panose="02020603050405020304" pitchFamily="18" charset="0"/>
                  <a:ea typeface="SimSun" panose="02010600030101010101" pitchFamily="2" charset="-122"/>
                </a:rPr>
                <a:t> + </a:t>
              </a:r>
              <a:r>
                <a:rPr lang="en-CA" sz="1000" dirty="0" err="1">
                  <a:latin typeface="Times New Roman" panose="02020603050405020304" pitchFamily="18" charset="0"/>
                  <a:ea typeface="SimSun" panose="02010600030101010101" pitchFamily="2" charset="-122"/>
                </a:rPr>
                <a:t>pps_joint_cbcr_qp_offset</a:t>
              </a:r>
              <a:r>
                <a:rPr lang="en-CA" sz="1000" dirty="0">
                  <a:latin typeface="Times New Roman" panose="02020603050405020304" pitchFamily="18" charset="0"/>
                  <a:ea typeface="SimSun" panose="02010600030101010101" pitchFamily="2" charset="-122"/>
                </a:rPr>
                <a:t> + </a:t>
              </a:r>
              <a:br>
                <a:rPr lang="en-CA" sz="1000" dirty="0">
                  <a:latin typeface="Times New Roman" panose="02020603050405020304" pitchFamily="18" charset="0"/>
                  <a:ea typeface="SimSun" panose="02010600030101010101" pitchFamily="2" charset="-122"/>
                </a:rPr>
              </a:br>
              <a:r>
                <a:rPr lang="en-CA" sz="1000" dirty="0">
                  <a:latin typeface="Times New Roman" panose="02020603050405020304" pitchFamily="18" charset="0"/>
                  <a:ea typeface="SimSun" panose="02010600030101010101" pitchFamily="2" charset="-122"/>
                </a:rPr>
                <a:t>	</a:t>
              </a:r>
              <a:r>
                <a:rPr lang="en-CA" sz="1000" dirty="0" err="1">
                  <a:latin typeface="Times New Roman" panose="02020603050405020304" pitchFamily="18" charset="0"/>
                  <a:ea typeface="SimSun" panose="02010600030101010101" pitchFamily="2" charset="-122"/>
                </a:rPr>
                <a:t>slice_joint_cbcr_qp_offset</a:t>
              </a:r>
              <a:r>
                <a:rPr lang="en-CA" sz="1000" dirty="0">
                  <a:latin typeface="Times New Roman" panose="02020603050405020304" pitchFamily="18" charset="0"/>
                  <a:ea typeface="SimSun" panose="02010600030101010101" pitchFamily="2" charset="-122"/>
                </a:rPr>
                <a:t> +</a:t>
              </a:r>
              <a:r>
                <a:rPr lang="en-CA" sz="1000" dirty="0" err="1">
                  <a:latin typeface="Times New Roman" panose="02020603050405020304" pitchFamily="18" charset="0"/>
                  <a:ea typeface="SimSun" panose="02010600030101010101" pitchFamily="2" charset="-122"/>
                </a:rPr>
                <a:t>CuQpOffset</a:t>
              </a:r>
              <a:r>
                <a:rPr lang="en-CA" sz="1000" baseline="-25000" dirty="0" err="1">
                  <a:latin typeface="Times New Roman" panose="02020603050405020304" pitchFamily="18" charset="0"/>
                  <a:ea typeface="SimSun" panose="02010600030101010101" pitchFamily="2" charset="-122"/>
                </a:rPr>
                <a:t>CbCr</a:t>
              </a:r>
              <a:r>
                <a:rPr lang="en-CA" sz="1000" dirty="0">
                  <a:latin typeface="Times New Roman" panose="02020603050405020304" pitchFamily="18" charset="0"/>
                  <a:ea typeface="SimSun" panose="02010600030101010101" pitchFamily="2" charset="-122"/>
                </a:rPr>
                <a:t> ) + </a:t>
              </a:r>
              <a:r>
                <a:rPr lang="en-CA" sz="1000" dirty="0" err="1">
                  <a:latin typeface="Times New Roman" panose="02020603050405020304" pitchFamily="18" charset="0"/>
                  <a:ea typeface="SimSun" panose="02010600030101010101" pitchFamily="2" charset="-122"/>
                </a:rPr>
                <a:t>QpBdOffset</a:t>
              </a:r>
              <a:r>
                <a:rPr lang="en-CA" sz="1000" dirty="0">
                  <a:latin typeface="Times New Roman" panose="02020603050405020304" pitchFamily="18" charset="0"/>
                  <a:ea typeface="MS Mincho" panose="02020609040205080304" pitchFamily="49" charset="-128"/>
                </a:rPr>
                <a:t>	</a:t>
              </a:r>
              <a:r>
                <a:rPr lang="en-CA" sz="1000" dirty="0">
                  <a:latin typeface="Times New Roman" panose="02020603050405020304" pitchFamily="18" charset="0"/>
                  <a:ea typeface="SimSun" panose="02010600030101010101" pitchFamily="2" charset="-122"/>
                </a:rPr>
                <a:t>(1124)</a:t>
              </a:r>
              <a:endParaRPr lang="en-US" sz="1000" dirty="0">
                <a:latin typeface="Times New Roman" panose="02020603050405020304" pitchFamily="18" charset="0"/>
                <a:ea typeface="SimSun" panose="02010600030101010101" pitchFamily="2" charset="-122"/>
              </a:endParaRPr>
            </a:p>
          </p:txBody>
        </p:sp>
      </p:grpSp>
      <p:sp>
        <p:nvSpPr>
          <p:cNvPr id="14" name="TextBox 13">
            <a:extLst>
              <a:ext uri="{FF2B5EF4-FFF2-40B4-BE49-F238E27FC236}">
                <a16:creationId xmlns:a16="http://schemas.microsoft.com/office/drawing/2014/main" id="{3FF78A94-E357-451C-B012-01BD3D92C528}"/>
              </a:ext>
            </a:extLst>
          </p:cNvPr>
          <p:cNvSpPr txBox="1"/>
          <p:nvPr/>
        </p:nvSpPr>
        <p:spPr>
          <a:xfrm>
            <a:off x="1748122" y="1621961"/>
            <a:ext cx="864019" cy="236347"/>
          </a:xfrm>
          <a:prstGeom prst="rect">
            <a:avLst/>
          </a:prstGeom>
        </p:spPr>
        <p:txBody>
          <a:bodyPr wrap="none" lIns="0" tIns="0" rIns="0" bIns="0" rtlCol="0">
            <a:spAutoFit/>
          </a:bodyPr>
          <a:lstStyle/>
          <a:p>
            <a:pPr algn="l">
              <a:lnSpc>
                <a:spcPct val="96000"/>
              </a:lnSpc>
            </a:pPr>
            <a:r>
              <a:rPr lang="en-US" sz="1600" dirty="0" err="1">
                <a:solidFill>
                  <a:schemeClr val="tx2"/>
                </a:solidFill>
                <a:latin typeface="Microsoft Sans Serif"/>
                <a:cs typeface="Microsoft Sans Serif" panose="020B0604020202020204" pitchFamily="34" charset="0"/>
              </a:rPr>
              <a:t>Luma</a:t>
            </a:r>
            <a:r>
              <a:rPr lang="en-US" sz="1600" dirty="0">
                <a:solidFill>
                  <a:schemeClr val="tx2"/>
                </a:solidFill>
                <a:latin typeface="Microsoft Sans Serif"/>
                <a:cs typeface="Microsoft Sans Serif" panose="020B0604020202020204" pitchFamily="34" charset="0"/>
              </a:rPr>
              <a:t> QP</a:t>
            </a:r>
          </a:p>
        </p:txBody>
      </p:sp>
      <p:sp>
        <p:nvSpPr>
          <p:cNvPr id="15" name="TextBox 14">
            <a:extLst>
              <a:ext uri="{FF2B5EF4-FFF2-40B4-BE49-F238E27FC236}">
                <a16:creationId xmlns:a16="http://schemas.microsoft.com/office/drawing/2014/main" id="{8A87A817-2655-4314-B69E-11A14D24CC73}"/>
              </a:ext>
            </a:extLst>
          </p:cNvPr>
          <p:cNvSpPr txBox="1"/>
          <p:nvPr/>
        </p:nvSpPr>
        <p:spPr>
          <a:xfrm>
            <a:off x="8405816" y="1588968"/>
            <a:ext cx="1080424"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Chroma QP</a:t>
            </a:r>
          </a:p>
        </p:txBody>
      </p:sp>
    </p:spTree>
    <p:extLst>
      <p:ext uri="{BB962C8B-B14F-4D97-AF65-F5344CB8AC3E}">
        <p14:creationId xmlns:p14="http://schemas.microsoft.com/office/powerpoint/2010/main" val="3991415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DCBE489-AEF8-4CA1-A03B-BF7119B8B156}"/>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1F550460-8663-4368-9298-C57BF3DB3969}"/>
              </a:ext>
            </a:extLst>
          </p:cNvPr>
          <p:cNvSpPr>
            <a:spLocks noGrp="1"/>
          </p:cNvSpPr>
          <p:nvPr>
            <p:ph type="title"/>
          </p:nvPr>
        </p:nvSpPr>
        <p:spPr>
          <a:xfrm>
            <a:off x="495300" y="565125"/>
            <a:ext cx="11187112" cy="439479"/>
          </a:xfrm>
        </p:spPr>
        <p:txBody>
          <a:bodyPr/>
          <a:lstStyle/>
          <a:p>
            <a:r>
              <a:rPr lang="en-US" dirty="0"/>
              <a:t>Text change</a:t>
            </a:r>
          </a:p>
        </p:txBody>
      </p:sp>
      <p:sp>
        <p:nvSpPr>
          <p:cNvPr id="5" name="Subtitle 4">
            <a:extLst>
              <a:ext uri="{FF2B5EF4-FFF2-40B4-BE49-F238E27FC236}">
                <a16:creationId xmlns:a16="http://schemas.microsoft.com/office/drawing/2014/main" id="{C41E8E3B-26A9-4264-A363-FE0030D7B661}"/>
              </a:ext>
            </a:extLst>
          </p:cNvPr>
          <p:cNvSpPr>
            <a:spLocks noGrp="1"/>
          </p:cNvSpPr>
          <p:nvPr>
            <p:ph type="subTitle" idx="1"/>
          </p:nvPr>
        </p:nvSpPr>
        <p:spPr/>
        <p:txBody>
          <a:bodyPr/>
          <a:lstStyle/>
          <a:p>
            <a:r>
              <a:rPr lang="en-US" dirty="0"/>
              <a:t>Item 4: clipping of input and output of ACT</a:t>
            </a:r>
          </a:p>
        </p:txBody>
      </p:sp>
      <p:sp>
        <p:nvSpPr>
          <p:cNvPr id="7" name="Rectangle 6">
            <a:extLst>
              <a:ext uri="{FF2B5EF4-FFF2-40B4-BE49-F238E27FC236}">
                <a16:creationId xmlns:a16="http://schemas.microsoft.com/office/drawing/2014/main" id="{D44ED7D6-331D-4DDF-8FD9-145B38F92D02}"/>
              </a:ext>
            </a:extLst>
          </p:cNvPr>
          <p:cNvSpPr/>
          <p:nvPr/>
        </p:nvSpPr>
        <p:spPr>
          <a:xfrm>
            <a:off x="494189" y="1732566"/>
            <a:ext cx="6096000" cy="4649991"/>
          </a:xfrm>
          <a:prstGeom prst="rect">
            <a:avLst/>
          </a:prstGeom>
        </p:spPr>
        <p:txBody>
          <a:bodyPr>
            <a:spAutoFit/>
          </a:bodyPr>
          <a:lstStyle/>
          <a:p>
            <a:pPr hangingPunct="0">
              <a:spcBef>
                <a:spcPts val="680"/>
              </a:spcBef>
              <a:tabLst>
                <a:tab pos="228600" algn="l"/>
                <a:tab pos="457200" algn="l"/>
                <a:tab pos="685800" algn="l"/>
                <a:tab pos="914400" algn="l"/>
              </a:tabLst>
            </a:pPr>
            <a:r>
              <a:rPr lang="en-US" sz="1400" dirty="0">
                <a:latin typeface="Times New Roman" panose="02020603050405020304" pitchFamily="18" charset="0"/>
                <a:ea typeface="MS Mincho" panose="02020609040205080304" pitchFamily="49" charset="-128"/>
              </a:rPr>
              <a:t>The (</a:t>
            </a:r>
            <a:r>
              <a:rPr lang="en-US" sz="1400" dirty="0" err="1">
                <a:latin typeface="Times New Roman" panose="02020603050405020304" pitchFamily="18" charset="0"/>
                <a:ea typeface="MS Mincho" panose="02020609040205080304" pitchFamily="49" charset="-128"/>
              </a:rPr>
              <a:t>nTbW</a:t>
            </a:r>
            <a:r>
              <a:rPr lang="en-US" sz="1400" dirty="0">
                <a:latin typeface="Times New Roman" panose="02020603050405020304" pitchFamily="18" charset="0"/>
                <a:ea typeface="MS Mincho" panose="02020609040205080304" pitchFamily="49" charset="-128"/>
              </a:rPr>
              <a:t>)x(</a:t>
            </a:r>
            <a:r>
              <a:rPr lang="en-US" sz="1400" dirty="0" err="1">
                <a:latin typeface="Times New Roman" panose="02020603050405020304" pitchFamily="18" charset="0"/>
                <a:ea typeface="MS Mincho" panose="02020609040205080304" pitchFamily="49" charset="-128"/>
              </a:rPr>
              <a:t>nTbH</a:t>
            </a:r>
            <a:r>
              <a:rPr lang="en-US" sz="1400" dirty="0">
                <a:latin typeface="Times New Roman" panose="02020603050405020304" pitchFamily="18" charset="0"/>
                <a:ea typeface="MS Mincho" panose="02020609040205080304" pitchFamily="49" charset="-128"/>
              </a:rPr>
              <a:t>) arrays of residual samples </a:t>
            </a: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Y</a:t>
            </a:r>
            <a:r>
              <a:rPr lang="en-US" sz="1400" dirty="0">
                <a:latin typeface="Times New Roman" panose="02020603050405020304" pitchFamily="18" charset="0"/>
                <a:ea typeface="MS Mincho" panose="02020609040205080304" pitchFamily="49" charset="-128"/>
              </a:rPr>
              <a:t>, </a:t>
            </a: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Cb</a:t>
            </a:r>
            <a:r>
              <a:rPr lang="en-US" sz="1400" dirty="0">
                <a:latin typeface="Times New Roman" panose="02020603050405020304" pitchFamily="18" charset="0"/>
                <a:ea typeface="MS Mincho" panose="02020609040205080304" pitchFamily="49" charset="-128"/>
              </a:rPr>
              <a:t> and </a:t>
            </a: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Cr</a:t>
            </a:r>
            <a:r>
              <a:rPr lang="en-US" sz="1400" dirty="0">
                <a:latin typeface="Times New Roman" panose="02020603050405020304" pitchFamily="18" charset="0"/>
                <a:ea typeface="MS Mincho" panose="02020609040205080304" pitchFamily="49" charset="-128"/>
              </a:rPr>
              <a:t> are modified as follows:</a:t>
            </a:r>
          </a:p>
          <a:p>
            <a:pPr hangingPunct="0">
              <a:spcBef>
                <a:spcPts val="680"/>
              </a:spcBef>
              <a:tabLst>
                <a:tab pos="228600" algn="l"/>
                <a:tab pos="457200" algn="l"/>
                <a:tab pos="685800" algn="l"/>
                <a:tab pos="914400" algn="l"/>
              </a:tabLst>
            </a:pP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Y</a:t>
            </a:r>
            <a:r>
              <a:rPr lang="en-US" sz="1400" dirty="0">
                <a:highlight>
                  <a:srgbClr val="FFFF00"/>
                </a:highlight>
                <a:latin typeface="Times New Roman" panose="02020603050405020304" pitchFamily="18" charset="0"/>
                <a:ea typeface="MS Mincho" panose="02020609040205080304" pitchFamily="49" charset="-128"/>
              </a:rPr>
              <a:t>[ x ][ y ] = </a:t>
            </a:r>
            <a:r>
              <a:rPr lang="en-CA" sz="1400" dirty="0">
                <a:highlight>
                  <a:srgbClr val="FFFF00"/>
                </a:highlight>
                <a:latin typeface="Times New Roman" panose="02020603050405020304" pitchFamily="18" charset="0"/>
                <a:ea typeface="MS Mincho" panose="02020609040205080304" pitchFamily="49" charset="-128"/>
              </a:rPr>
              <a:t>Clip3( </a:t>
            </a:r>
            <a:r>
              <a:rPr lang="en-CA" sz="1400" dirty="0" err="1">
                <a:highlight>
                  <a:srgbClr val="FFFF00"/>
                </a:highlight>
                <a:latin typeface="Times New Roman" panose="02020603050405020304" pitchFamily="18" charset="0"/>
                <a:ea typeface="MS Mincho" panose="02020609040205080304" pitchFamily="49" charset="-128"/>
              </a:rPr>
              <a:t>CoeffMin</a:t>
            </a:r>
            <a:r>
              <a:rPr lang="en-CA" sz="1400" dirty="0">
                <a:highlight>
                  <a:srgbClr val="FFFF00"/>
                </a:highlight>
                <a:latin typeface="Times New Roman" panose="02020603050405020304" pitchFamily="18" charset="0"/>
                <a:ea typeface="MS Mincho" panose="02020609040205080304" pitchFamily="49" charset="-128"/>
              </a:rPr>
              <a:t>, </a:t>
            </a:r>
            <a:r>
              <a:rPr lang="en-CA" sz="1400" dirty="0" err="1">
                <a:highlight>
                  <a:srgbClr val="FFFF00"/>
                </a:highlight>
                <a:latin typeface="Times New Roman" panose="02020603050405020304" pitchFamily="18" charset="0"/>
                <a:ea typeface="MS Mincho" panose="02020609040205080304" pitchFamily="49" charset="-128"/>
              </a:rPr>
              <a:t>CoeffMax</a:t>
            </a: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Y</a:t>
            </a:r>
            <a:r>
              <a:rPr lang="en-US" sz="1400" dirty="0">
                <a:highlight>
                  <a:srgbClr val="FFFF00"/>
                </a:highlight>
                <a:latin typeface="Times New Roman" panose="02020603050405020304" pitchFamily="18" charset="0"/>
                <a:ea typeface="MS Mincho" panose="02020609040205080304" pitchFamily="49" charset="-128"/>
              </a:rPr>
              <a:t>[ x ][ y ])</a:t>
            </a:r>
          </a:p>
          <a:p>
            <a:pPr hangingPunct="0">
              <a:spcBef>
                <a:spcPts val="680"/>
              </a:spcBef>
              <a:tabLst>
                <a:tab pos="228600" algn="l"/>
                <a:tab pos="457200" algn="l"/>
                <a:tab pos="685800" algn="l"/>
                <a:tab pos="914400" algn="l"/>
              </a:tabLst>
            </a:pP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Cb</a:t>
            </a:r>
            <a:r>
              <a:rPr lang="en-US" sz="1400" dirty="0">
                <a:highlight>
                  <a:srgbClr val="FFFF00"/>
                </a:highlight>
                <a:latin typeface="Times New Roman" panose="02020603050405020304" pitchFamily="18" charset="0"/>
                <a:ea typeface="MS Mincho" panose="02020609040205080304" pitchFamily="49" charset="-128"/>
              </a:rPr>
              <a:t>[ x ][ y ] = </a:t>
            </a:r>
            <a:r>
              <a:rPr lang="en-CA" sz="1400" dirty="0">
                <a:highlight>
                  <a:srgbClr val="FFFF00"/>
                </a:highlight>
                <a:latin typeface="Times New Roman" panose="02020603050405020304" pitchFamily="18" charset="0"/>
                <a:ea typeface="MS Mincho" panose="02020609040205080304" pitchFamily="49" charset="-128"/>
              </a:rPr>
              <a:t>Clip3( </a:t>
            </a:r>
            <a:r>
              <a:rPr lang="en-CA" sz="1400" dirty="0" err="1">
                <a:highlight>
                  <a:srgbClr val="FFFF00"/>
                </a:highlight>
                <a:latin typeface="Times New Roman" panose="02020603050405020304" pitchFamily="18" charset="0"/>
                <a:ea typeface="MS Mincho" panose="02020609040205080304" pitchFamily="49" charset="-128"/>
              </a:rPr>
              <a:t>CoeffMin</a:t>
            </a:r>
            <a:r>
              <a:rPr lang="en-CA" sz="1400" dirty="0">
                <a:highlight>
                  <a:srgbClr val="FFFF00"/>
                </a:highlight>
                <a:latin typeface="Times New Roman" panose="02020603050405020304" pitchFamily="18" charset="0"/>
                <a:ea typeface="MS Mincho" panose="02020609040205080304" pitchFamily="49" charset="-128"/>
              </a:rPr>
              <a:t>, </a:t>
            </a:r>
            <a:r>
              <a:rPr lang="en-CA" sz="1400" dirty="0" err="1">
                <a:highlight>
                  <a:srgbClr val="FFFF00"/>
                </a:highlight>
                <a:latin typeface="Times New Roman" panose="02020603050405020304" pitchFamily="18" charset="0"/>
                <a:ea typeface="MS Mincho" panose="02020609040205080304" pitchFamily="49" charset="-128"/>
              </a:rPr>
              <a:t>CoeffMax</a:t>
            </a: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Cb</a:t>
            </a:r>
            <a:r>
              <a:rPr lang="en-US" sz="1400" dirty="0">
                <a:highlight>
                  <a:srgbClr val="FFFF00"/>
                </a:highlight>
                <a:latin typeface="Times New Roman" panose="02020603050405020304" pitchFamily="18" charset="0"/>
                <a:ea typeface="MS Mincho" panose="02020609040205080304" pitchFamily="49" charset="-128"/>
              </a:rPr>
              <a:t>[ x ][ y ])</a:t>
            </a:r>
          </a:p>
          <a:p>
            <a:pPr hangingPunct="0">
              <a:spcBef>
                <a:spcPts val="680"/>
              </a:spcBef>
              <a:tabLst>
                <a:tab pos="228600" algn="l"/>
                <a:tab pos="457200" algn="l"/>
                <a:tab pos="685800" algn="l"/>
                <a:tab pos="914400" algn="l"/>
              </a:tabLst>
            </a:pP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Cr</a:t>
            </a:r>
            <a:r>
              <a:rPr lang="en-US" sz="1400" dirty="0">
                <a:highlight>
                  <a:srgbClr val="FFFF00"/>
                </a:highlight>
                <a:latin typeface="Times New Roman" panose="02020603050405020304" pitchFamily="18" charset="0"/>
                <a:ea typeface="MS Mincho" panose="02020609040205080304" pitchFamily="49" charset="-128"/>
              </a:rPr>
              <a:t>[ x ][ y ] = </a:t>
            </a:r>
            <a:r>
              <a:rPr lang="en-CA" sz="1400" dirty="0">
                <a:highlight>
                  <a:srgbClr val="FFFF00"/>
                </a:highlight>
                <a:latin typeface="Times New Roman" panose="02020603050405020304" pitchFamily="18" charset="0"/>
                <a:ea typeface="MS Mincho" panose="02020609040205080304" pitchFamily="49" charset="-128"/>
              </a:rPr>
              <a:t>Clip3( </a:t>
            </a:r>
            <a:r>
              <a:rPr lang="en-CA" sz="1400" dirty="0" err="1">
                <a:highlight>
                  <a:srgbClr val="FFFF00"/>
                </a:highlight>
                <a:latin typeface="Times New Roman" panose="02020603050405020304" pitchFamily="18" charset="0"/>
                <a:ea typeface="MS Mincho" panose="02020609040205080304" pitchFamily="49" charset="-128"/>
              </a:rPr>
              <a:t>CoeffMin</a:t>
            </a:r>
            <a:r>
              <a:rPr lang="en-CA" sz="1400" dirty="0">
                <a:highlight>
                  <a:srgbClr val="FFFF00"/>
                </a:highlight>
                <a:latin typeface="Times New Roman" panose="02020603050405020304" pitchFamily="18" charset="0"/>
                <a:ea typeface="MS Mincho" panose="02020609040205080304" pitchFamily="49" charset="-128"/>
              </a:rPr>
              <a:t>, </a:t>
            </a:r>
            <a:r>
              <a:rPr lang="en-CA" sz="1400" dirty="0" err="1">
                <a:highlight>
                  <a:srgbClr val="FFFF00"/>
                </a:highlight>
                <a:latin typeface="Times New Roman" panose="02020603050405020304" pitchFamily="18" charset="0"/>
                <a:ea typeface="MS Mincho" panose="02020609040205080304" pitchFamily="49" charset="-128"/>
              </a:rPr>
              <a:t>CoeffMax</a:t>
            </a: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Cr</a:t>
            </a:r>
            <a:r>
              <a:rPr lang="en-US" sz="1400" dirty="0">
                <a:highlight>
                  <a:srgbClr val="FFFF00"/>
                </a:highlight>
                <a:latin typeface="Times New Roman" panose="02020603050405020304" pitchFamily="18" charset="0"/>
                <a:ea typeface="MS Mincho" panose="02020609040205080304" pitchFamily="49" charset="-128"/>
              </a:rPr>
              <a:t>[ x ][ y ])</a:t>
            </a:r>
          </a:p>
          <a:p>
            <a:pPr hangingPunct="0">
              <a:spcBef>
                <a:spcPts val="680"/>
              </a:spcBef>
              <a:tabLst>
                <a:tab pos="228600" algn="l"/>
                <a:tab pos="457200" algn="l"/>
                <a:tab pos="685800" algn="l"/>
                <a:tab pos="914400" algn="l"/>
              </a:tabLst>
            </a:pPr>
            <a:r>
              <a:rPr lang="en-US" sz="1400" dirty="0">
                <a:latin typeface="Times New Roman" panose="02020603050405020304" pitchFamily="18" charset="0"/>
                <a:ea typeface="MS Mincho" panose="02020609040205080304" pitchFamily="49" charset="-128"/>
              </a:rPr>
              <a:t> </a:t>
            </a:r>
          </a:p>
          <a:p>
            <a:pPr marL="356870" marR="0" hangingPunct="0">
              <a:spcBef>
                <a:spcPts val="965"/>
              </a:spcBef>
              <a:spcAft>
                <a:spcPts val="1200"/>
              </a:spcAft>
              <a:tabLst>
                <a:tab pos="228600" algn="l"/>
                <a:tab pos="457200" algn="l"/>
                <a:tab pos="685800" algn="l"/>
                <a:tab pos="914400" algn="l"/>
                <a:tab pos="228600" algn="l"/>
                <a:tab pos="457200" algn="l"/>
                <a:tab pos="685800" algn="l"/>
                <a:tab pos="900430" algn="l"/>
                <a:tab pos="6171565" algn="r"/>
              </a:tabLst>
            </a:pPr>
            <a:r>
              <a:rPr lang="en-US" sz="1400" dirty="0" err="1">
                <a:latin typeface="Times New Roman" panose="02020603050405020304" pitchFamily="18" charset="0"/>
                <a:ea typeface="MS Mincho" panose="02020609040205080304" pitchFamily="49" charset="-128"/>
              </a:rPr>
              <a:t>tmp</a:t>
            </a:r>
            <a:r>
              <a:rPr lang="en-US" sz="1400" dirty="0">
                <a:latin typeface="Times New Roman" panose="02020603050405020304" pitchFamily="18" charset="0"/>
                <a:ea typeface="MS Mincho" panose="02020609040205080304" pitchFamily="49" charset="-128"/>
              </a:rPr>
              <a:t> = </a:t>
            </a: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Y</a:t>
            </a:r>
            <a:r>
              <a:rPr lang="en-US" sz="1400" dirty="0">
                <a:latin typeface="Times New Roman" panose="02020603050405020304" pitchFamily="18" charset="0"/>
                <a:ea typeface="MS Mincho" panose="02020609040205080304" pitchFamily="49" charset="-128"/>
              </a:rPr>
              <a:t>[ x ][ y ] </a:t>
            </a:r>
            <a:r>
              <a:rPr lang="en-CA" sz="1400" dirty="0">
                <a:latin typeface="Times New Roman" panose="02020603050405020304" pitchFamily="18" charset="0"/>
                <a:ea typeface="MS Mincho" panose="02020609040205080304" pitchFamily="49" charset="-128"/>
              </a:rPr>
              <a:t>−</a:t>
            </a:r>
            <a:r>
              <a:rPr lang="en-US" sz="1400" dirty="0">
                <a:latin typeface="Times New Roman" panose="02020603050405020304" pitchFamily="18" charset="0"/>
                <a:ea typeface="MS Mincho" panose="02020609040205080304" pitchFamily="49" charset="-128"/>
              </a:rPr>
              <a:t> </a:t>
            </a: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Cb</a:t>
            </a:r>
            <a:r>
              <a:rPr lang="en-US" sz="1400" dirty="0">
                <a:latin typeface="Times New Roman" panose="02020603050405020304" pitchFamily="18" charset="0"/>
                <a:ea typeface="MS Mincho" panose="02020609040205080304" pitchFamily="49" charset="-128"/>
              </a:rPr>
              <a:t>[ x ][ y ]</a:t>
            </a:r>
            <a:r>
              <a:rPr lang="en-CA" sz="1400" dirty="0">
                <a:latin typeface="Times New Roman" panose="02020603050405020304" pitchFamily="18" charset="0"/>
                <a:ea typeface="MS Mincho" panose="02020609040205080304" pitchFamily="49" charset="-128"/>
              </a:rPr>
              <a:t>	</a:t>
            </a:r>
            <a:r>
              <a:rPr lang="en-CA" sz="1400" dirty="0">
                <a:latin typeface="Times New Roman" panose="02020603050405020304" pitchFamily="18" charset="0"/>
                <a:ea typeface="Malgun Gothic" panose="020B0503020000020004" pitchFamily="34" charset="-127"/>
              </a:rPr>
              <a:t>(</a:t>
            </a:r>
            <a:r>
              <a:rPr lang="en-CA" sz="1400" dirty="0">
                <a:latin typeface="Times New Roman" panose="02020603050405020304" pitchFamily="18" charset="0"/>
                <a:ea typeface="MS Mincho" panose="02020609040205080304" pitchFamily="49" charset="-128"/>
              </a:rPr>
              <a:t>1191</a:t>
            </a:r>
            <a:r>
              <a:rPr lang="en-CA" sz="1400" dirty="0">
                <a:latin typeface="Times New Roman" panose="02020603050405020304" pitchFamily="18" charset="0"/>
                <a:ea typeface="Malgun Gothic" panose="020B0503020000020004" pitchFamily="34" charset="-127"/>
              </a:rPr>
              <a:t>)</a:t>
            </a:r>
            <a:endParaRPr lang="en-US" sz="1400" dirty="0">
              <a:latin typeface="Times New Roman" panose="02020603050405020304" pitchFamily="18" charset="0"/>
              <a:ea typeface="MS Mincho" panose="02020609040205080304" pitchFamily="49" charset="-128"/>
            </a:endParaRPr>
          </a:p>
          <a:p>
            <a:pPr marL="356870" marR="0" hangingPunct="0">
              <a:spcBef>
                <a:spcPts val="965"/>
              </a:spcBef>
              <a:spcAft>
                <a:spcPts val="1200"/>
              </a:spcAft>
              <a:tabLst>
                <a:tab pos="228600" algn="l"/>
                <a:tab pos="457200" algn="l"/>
                <a:tab pos="685800" algn="l"/>
                <a:tab pos="914400" algn="l"/>
                <a:tab pos="228600" algn="l"/>
                <a:tab pos="457200" algn="l"/>
                <a:tab pos="685800" algn="l"/>
                <a:tab pos="900430" algn="l"/>
                <a:tab pos="6171565" algn="r"/>
              </a:tabLst>
            </a:pP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Y</a:t>
            </a:r>
            <a:r>
              <a:rPr lang="en-US" sz="1400" dirty="0">
                <a:latin typeface="Times New Roman" panose="02020603050405020304" pitchFamily="18" charset="0"/>
                <a:ea typeface="MS Mincho" panose="02020609040205080304" pitchFamily="49" charset="-128"/>
              </a:rPr>
              <a:t>[ x ][ y ] = </a:t>
            </a: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Y</a:t>
            </a:r>
            <a:r>
              <a:rPr lang="en-US" sz="1400" dirty="0">
                <a:latin typeface="Times New Roman" panose="02020603050405020304" pitchFamily="18" charset="0"/>
                <a:ea typeface="MS Mincho" panose="02020609040205080304" pitchFamily="49" charset="-128"/>
              </a:rPr>
              <a:t>[ x ][ y ] + </a:t>
            </a: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Cb</a:t>
            </a:r>
            <a:r>
              <a:rPr lang="en-US" sz="1400" dirty="0">
                <a:latin typeface="Times New Roman" panose="02020603050405020304" pitchFamily="18" charset="0"/>
                <a:ea typeface="MS Mincho" panose="02020609040205080304" pitchFamily="49" charset="-128"/>
              </a:rPr>
              <a:t>[ x ][ y ]</a:t>
            </a:r>
            <a:r>
              <a:rPr lang="en-CA" sz="1400" dirty="0">
                <a:latin typeface="Times New Roman" panose="02020603050405020304" pitchFamily="18" charset="0"/>
                <a:ea typeface="MS Mincho" panose="02020609040205080304" pitchFamily="49" charset="-128"/>
              </a:rPr>
              <a:t>	</a:t>
            </a:r>
            <a:r>
              <a:rPr lang="en-CA" sz="1400" dirty="0">
                <a:latin typeface="Times New Roman" panose="02020603050405020304" pitchFamily="18" charset="0"/>
                <a:ea typeface="Malgun Gothic" panose="020B0503020000020004" pitchFamily="34" charset="-127"/>
              </a:rPr>
              <a:t>(</a:t>
            </a:r>
            <a:r>
              <a:rPr lang="en-CA" sz="1400" dirty="0">
                <a:latin typeface="Times New Roman" panose="02020603050405020304" pitchFamily="18" charset="0"/>
                <a:ea typeface="MS Mincho" panose="02020609040205080304" pitchFamily="49" charset="-128"/>
              </a:rPr>
              <a:t>1192</a:t>
            </a:r>
            <a:r>
              <a:rPr lang="en-CA" sz="1400" dirty="0">
                <a:latin typeface="Times New Roman" panose="02020603050405020304" pitchFamily="18" charset="0"/>
                <a:ea typeface="Malgun Gothic" panose="020B0503020000020004" pitchFamily="34" charset="-127"/>
              </a:rPr>
              <a:t>)</a:t>
            </a:r>
            <a:endParaRPr lang="en-US" sz="1400" dirty="0">
              <a:latin typeface="Times New Roman" panose="02020603050405020304" pitchFamily="18" charset="0"/>
              <a:ea typeface="MS Mincho" panose="02020609040205080304" pitchFamily="49" charset="-128"/>
            </a:endParaRPr>
          </a:p>
          <a:p>
            <a:pPr marL="356870" marR="0" hangingPunct="0">
              <a:spcBef>
                <a:spcPts val="965"/>
              </a:spcBef>
              <a:spcAft>
                <a:spcPts val="1200"/>
              </a:spcAft>
              <a:tabLst>
                <a:tab pos="228600" algn="l"/>
                <a:tab pos="457200" algn="l"/>
                <a:tab pos="685800" algn="l"/>
                <a:tab pos="914400" algn="l"/>
                <a:tab pos="228600" algn="l"/>
                <a:tab pos="457200" algn="l"/>
                <a:tab pos="685800" algn="l"/>
                <a:tab pos="900430" algn="l"/>
                <a:tab pos="6171565" algn="r"/>
              </a:tabLst>
            </a:pP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Cb</a:t>
            </a:r>
            <a:r>
              <a:rPr lang="en-US" sz="1400" dirty="0">
                <a:latin typeface="Times New Roman" panose="02020603050405020304" pitchFamily="18" charset="0"/>
                <a:ea typeface="MS Mincho" panose="02020609040205080304" pitchFamily="49" charset="-128"/>
              </a:rPr>
              <a:t>[ x ][ y ] = </a:t>
            </a:r>
            <a:r>
              <a:rPr lang="en-US" sz="1400" dirty="0" err="1">
                <a:latin typeface="Times New Roman" panose="02020603050405020304" pitchFamily="18" charset="0"/>
                <a:ea typeface="MS Mincho" panose="02020609040205080304" pitchFamily="49" charset="-128"/>
              </a:rPr>
              <a:t>tmp</a:t>
            </a:r>
            <a:r>
              <a:rPr lang="en-US" sz="1400" dirty="0">
                <a:latin typeface="Times New Roman" panose="02020603050405020304" pitchFamily="18" charset="0"/>
                <a:ea typeface="MS Mincho" panose="02020609040205080304" pitchFamily="49" charset="-128"/>
              </a:rPr>
              <a:t> </a:t>
            </a:r>
            <a:r>
              <a:rPr lang="en-CA" sz="1400" dirty="0">
                <a:latin typeface="Times New Roman" panose="02020603050405020304" pitchFamily="18" charset="0"/>
                <a:ea typeface="MS Mincho" panose="02020609040205080304" pitchFamily="49" charset="-128"/>
              </a:rPr>
              <a:t>−</a:t>
            </a:r>
            <a:r>
              <a:rPr lang="en-US" sz="1400" dirty="0">
                <a:latin typeface="Times New Roman" panose="02020603050405020304" pitchFamily="18" charset="0"/>
                <a:ea typeface="MS Mincho" panose="02020609040205080304" pitchFamily="49" charset="-128"/>
              </a:rPr>
              <a:t> </a:t>
            </a: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Cr</a:t>
            </a:r>
            <a:r>
              <a:rPr lang="en-US" sz="1400" dirty="0">
                <a:latin typeface="Times New Roman" panose="02020603050405020304" pitchFamily="18" charset="0"/>
                <a:ea typeface="MS Mincho" panose="02020609040205080304" pitchFamily="49" charset="-128"/>
              </a:rPr>
              <a:t>[ x ][ y ]</a:t>
            </a:r>
            <a:r>
              <a:rPr lang="en-CA" sz="1400" dirty="0">
                <a:latin typeface="Times New Roman" panose="02020603050405020304" pitchFamily="18" charset="0"/>
                <a:ea typeface="MS Mincho" panose="02020609040205080304" pitchFamily="49" charset="-128"/>
              </a:rPr>
              <a:t>	</a:t>
            </a:r>
            <a:r>
              <a:rPr lang="en-CA" sz="1400" dirty="0">
                <a:latin typeface="Times New Roman" panose="02020603050405020304" pitchFamily="18" charset="0"/>
                <a:ea typeface="Malgun Gothic" panose="020B0503020000020004" pitchFamily="34" charset="-127"/>
              </a:rPr>
              <a:t>(</a:t>
            </a:r>
            <a:r>
              <a:rPr lang="en-CA" sz="1400" dirty="0">
                <a:latin typeface="Times New Roman" panose="02020603050405020304" pitchFamily="18" charset="0"/>
                <a:ea typeface="MS Mincho" panose="02020609040205080304" pitchFamily="49" charset="-128"/>
              </a:rPr>
              <a:t>1193</a:t>
            </a:r>
            <a:r>
              <a:rPr lang="en-CA" sz="1400" dirty="0">
                <a:latin typeface="Times New Roman" panose="02020603050405020304" pitchFamily="18" charset="0"/>
                <a:ea typeface="Malgun Gothic" panose="020B0503020000020004" pitchFamily="34" charset="-127"/>
              </a:rPr>
              <a:t>)</a:t>
            </a:r>
            <a:endParaRPr lang="en-US" sz="1400" dirty="0">
              <a:latin typeface="Times New Roman" panose="02020603050405020304" pitchFamily="18" charset="0"/>
              <a:ea typeface="MS Mincho" panose="02020609040205080304" pitchFamily="49" charset="-128"/>
            </a:endParaRPr>
          </a:p>
          <a:p>
            <a:pPr marL="356870" marR="0" hangingPunct="0">
              <a:spcBef>
                <a:spcPts val="965"/>
              </a:spcBef>
              <a:spcAft>
                <a:spcPts val="1200"/>
              </a:spcAft>
              <a:tabLst>
                <a:tab pos="228600" algn="l"/>
                <a:tab pos="457200" algn="l"/>
                <a:tab pos="685800" algn="l"/>
                <a:tab pos="914400" algn="l"/>
                <a:tab pos="228600" algn="l"/>
                <a:tab pos="457200" algn="l"/>
                <a:tab pos="685800" algn="l"/>
                <a:tab pos="900430" algn="l"/>
                <a:tab pos="6171565" algn="r"/>
              </a:tabLst>
            </a:pP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Cr</a:t>
            </a:r>
            <a:r>
              <a:rPr lang="en-US" sz="1400" dirty="0">
                <a:latin typeface="Times New Roman" panose="02020603050405020304" pitchFamily="18" charset="0"/>
                <a:ea typeface="MS Mincho" panose="02020609040205080304" pitchFamily="49" charset="-128"/>
              </a:rPr>
              <a:t>[ x ][ y ] = </a:t>
            </a:r>
            <a:r>
              <a:rPr lang="en-US" sz="1400" dirty="0" err="1">
                <a:latin typeface="Times New Roman" panose="02020603050405020304" pitchFamily="18" charset="0"/>
                <a:ea typeface="MS Mincho" panose="02020609040205080304" pitchFamily="49" charset="-128"/>
              </a:rPr>
              <a:t>tmp</a:t>
            </a:r>
            <a:r>
              <a:rPr lang="en-US" sz="1400" dirty="0">
                <a:latin typeface="Times New Roman" panose="02020603050405020304" pitchFamily="18" charset="0"/>
                <a:ea typeface="MS Mincho" panose="02020609040205080304" pitchFamily="49" charset="-128"/>
              </a:rPr>
              <a:t> + </a:t>
            </a:r>
            <a:r>
              <a:rPr lang="en-US" sz="1400" dirty="0" err="1">
                <a:latin typeface="Times New Roman" panose="02020603050405020304" pitchFamily="18" charset="0"/>
                <a:ea typeface="MS Mincho" panose="02020609040205080304" pitchFamily="49" charset="-128"/>
              </a:rPr>
              <a:t>r</a:t>
            </a:r>
            <a:r>
              <a:rPr lang="en-US" sz="1400" baseline="-25000" dirty="0" err="1">
                <a:latin typeface="Times New Roman" panose="02020603050405020304" pitchFamily="18" charset="0"/>
                <a:ea typeface="MS Mincho" panose="02020609040205080304" pitchFamily="49" charset="-128"/>
              </a:rPr>
              <a:t>Cr</a:t>
            </a:r>
            <a:r>
              <a:rPr lang="en-US" sz="1400" dirty="0">
                <a:latin typeface="Times New Roman" panose="02020603050405020304" pitchFamily="18" charset="0"/>
                <a:ea typeface="MS Mincho" panose="02020609040205080304" pitchFamily="49" charset="-128"/>
              </a:rPr>
              <a:t>[ x ][ y ]</a:t>
            </a:r>
            <a:r>
              <a:rPr lang="en-CA" sz="1400" dirty="0">
                <a:latin typeface="Times New Roman" panose="02020603050405020304" pitchFamily="18" charset="0"/>
                <a:ea typeface="MS Mincho" panose="02020609040205080304" pitchFamily="49" charset="-128"/>
              </a:rPr>
              <a:t>	</a:t>
            </a:r>
            <a:r>
              <a:rPr lang="en-CA" sz="1400" dirty="0">
                <a:latin typeface="Times New Roman" panose="02020603050405020304" pitchFamily="18" charset="0"/>
                <a:ea typeface="Malgun Gothic" panose="020B0503020000020004" pitchFamily="34" charset="-127"/>
              </a:rPr>
              <a:t>(</a:t>
            </a:r>
            <a:r>
              <a:rPr lang="en-CA" sz="1400" dirty="0">
                <a:latin typeface="Times New Roman" panose="02020603050405020304" pitchFamily="18" charset="0"/>
                <a:ea typeface="MS Mincho" panose="02020609040205080304" pitchFamily="49" charset="-128"/>
              </a:rPr>
              <a:t>1194</a:t>
            </a:r>
            <a:r>
              <a:rPr lang="en-CA" sz="1400" dirty="0">
                <a:latin typeface="Times New Roman" panose="02020603050405020304" pitchFamily="18" charset="0"/>
                <a:ea typeface="Malgun Gothic" panose="020B0503020000020004" pitchFamily="34" charset="-127"/>
              </a:rPr>
              <a:t>)</a:t>
            </a:r>
            <a:endParaRPr lang="en-US" sz="1400" dirty="0">
              <a:latin typeface="Times New Roman" panose="02020603050405020304" pitchFamily="18" charset="0"/>
              <a:ea typeface="MS Mincho" panose="02020609040205080304" pitchFamily="49" charset="-128"/>
            </a:endParaRPr>
          </a:p>
          <a:p>
            <a:pPr hangingPunct="0">
              <a:spcBef>
                <a:spcPts val="680"/>
              </a:spcBef>
              <a:tabLst>
                <a:tab pos="228600" algn="l"/>
                <a:tab pos="457200" algn="l"/>
                <a:tab pos="685800" algn="l"/>
                <a:tab pos="914400" algn="l"/>
              </a:tabLst>
            </a:pP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Y</a:t>
            </a:r>
            <a:r>
              <a:rPr lang="en-US" sz="1400" dirty="0">
                <a:highlight>
                  <a:srgbClr val="FFFF00"/>
                </a:highlight>
                <a:latin typeface="Times New Roman" panose="02020603050405020304" pitchFamily="18" charset="0"/>
                <a:ea typeface="MS Mincho" panose="02020609040205080304" pitchFamily="49" charset="-128"/>
              </a:rPr>
              <a:t>[ x ][ y ] = </a:t>
            </a:r>
            <a:r>
              <a:rPr lang="en-CA" sz="1400" dirty="0">
                <a:highlight>
                  <a:srgbClr val="FFFF00"/>
                </a:highlight>
                <a:latin typeface="Times New Roman" panose="02020603050405020304" pitchFamily="18" charset="0"/>
                <a:ea typeface="MS Mincho" panose="02020609040205080304" pitchFamily="49" charset="-128"/>
              </a:rPr>
              <a:t>Clip3( </a:t>
            </a:r>
            <a:r>
              <a:rPr lang="en-CA" sz="1400" dirty="0" err="1">
                <a:highlight>
                  <a:srgbClr val="FFFF00"/>
                </a:highlight>
                <a:latin typeface="Times New Roman" panose="02020603050405020304" pitchFamily="18" charset="0"/>
                <a:ea typeface="MS Mincho" panose="02020609040205080304" pitchFamily="49" charset="-128"/>
              </a:rPr>
              <a:t>CoeffMin</a:t>
            </a:r>
            <a:r>
              <a:rPr lang="en-CA" sz="1400" dirty="0">
                <a:highlight>
                  <a:srgbClr val="FFFF00"/>
                </a:highlight>
                <a:latin typeface="Times New Roman" panose="02020603050405020304" pitchFamily="18" charset="0"/>
                <a:ea typeface="MS Mincho" panose="02020609040205080304" pitchFamily="49" charset="-128"/>
              </a:rPr>
              <a:t>, </a:t>
            </a:r>
            <a:r>
              <a:rPr lang="en-CA" sz="1400" dirty="0" err="1">
                <a:highlight>
                  <a:srgbClr val="FFFF00"/>
                </a:highlight>
                <a:latin typeface="Times New Roman" panose="02020603050405020304" pitchFamily="18" charset="0"/>
                <a:ea typeface="MS Mincho" panose="02020609040205080304" pitchFamily="49" charset="-128"/>
              </a:rPr>
              <a:t>CoeffMax</a:t>
            </a: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Y</a:t>
            </a:r>
            <a:r>
              <a:rPr lang="en-US" sz="1400" dirty="0">
                <a:highlight>
                  <a:srgbClr val="FFFF00"/>
                </a:highlight>
                <a:latin typeface="Times New Roman" panose="02020603050405020304" pitchFamily="18" charset="0"/>
                <a:ea typeface="MS Mincho" panose="02020609040205080304" pitchFamily="49" charset="-128"/>
              </a:rPr>
              <a:t>[ x ][ y ])</a:t>
            </a:r>
          </a:p>
          <a:p>
            <a:pPr hangingPunct="0">
              <a:spcBef>
                <a:spcPts val="680"/>
              </a:spcBef>
              <a:tabLst>
                <a:tab pos="228600" algn="l"/>
                <a:tab pos="457200" algn="l"/>
                <a:tab pos="685800" algn="l"/>
                <a:tab pos="914400" algn="l"/>
              </a:tabLst>
            </a:pP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Cb</a:t>
            </a:r>
            <a:r>
              <a:rPr lang="en-US" sz="1400" dirty="0">
                <a:highlight>
                  <a:srgbClr val="FFFF00"/>
                </a:highlight>
                <a:latin typeface="Times New Roman" panose="02020603050405020304" pitchFamily="18" charset="0"/>
                <a:ea typeface="MS Mincho" panose="02020609040205080304" pitchFamily="49" charset="-128"/>
              </a:rPr>
              <a:t>[ x ][ y ] = </a:t>
            </a:r>
            <a:r>
              <a:rPr lang="en-CA" sz="1400" dirty="0">
                <a:highlight>
                  <a:srgbClr val="FFFF00"/>
                </a:highlight>
                <a:latin typeface="Times New Roman" panose="02020603050405020304" pitchFamily="18" charset="0"/>
                <a:ea typeface="MS Mincho" panose="02020609040205080304" pitchFamily="49" charset="-128"/>
              </a:rPr>
              <a:t>Clip3( </a:t>
            </a:r>
            <a:r>
              <a:rPr lang="en-CA" sz="1400" dirty="0" err="1">
                <a:highlight>
                  <a:srgbClr val="FFFF00"/>
                </a:highlight>
                <a:latin typeface="Times New Roman" panose="02020603050405020304" pitchFamily="18" charset="0"/>
                <a:ea typeface="MS Mincho" panose="02020609040205080304" pitchFamily="49" charset="-128"/>
              </a:rPr>
              <a:t>CoeffMin</a:t>
            </a:r>
            <a:r>
              <a:rPr lang="en-CA" sz="1400" dirty="0">
                <a:highlight>
                  <a:srgbClr val="FFFF00"/>
                </a:highlight>
                <a:latin typeface="Times New Roman" panose="02020603050405020304" pitchFamily="18" charset="0"/>
                <a:ea typeface="MS Mincho" panose="02020609040205080304" pitchFamily="49" charset="-128"/>
              </a:rPr>
              <a:t>, </a:t>
            </a:r>
            <a:r>
              <a:rPr lang="en-CA" sz="1400" dirty="0" err="1">
                <a:highlight>
                  <a:srgbClr val="FFFF00"/>
                </a:highlight>
                <a:latin typeface="Times New Roman" panose="02020603050405020304" pitchFamily="18" charset="0"/>
                <a:ea typeface="MS Mincho" panose="02020609040205080304" pitchFamily="49" charset="-128"/>
              </a:rPr>
              <a:t>CoeffMax</a:t>
            </a: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Cb</a:t>
            </a:r>
            <a:r>
              <a:rPr lang="en-US" sz="1400" dirty="0">
                <a:highlight>
                  <a:srgbClr val="FFFF00"/>
                </a:highlight>
                <a:latin typeface="Times New Roman" panose="02020603050405020304" pitchFamily="18" charset="0"/>
                <a:ea typeface="MS Mincho" panose="02020609040205080304" pitchFamily="49" charset="-128"/>
              </a:rPr>
              <a:t>[ x ][ y ])</a:t>
            </a:r>
          </a:p>
          <a:p>
            <a:pPr hangingPunct="0">
              <a:spcBef>
                <a:spcPts val="680"/>
              </a:spcBef>
              <a:tabLst>
                <a:tab pos="228600" algn="l"/>
                <a:tab pos="457200" algn="l"/>
                <a:tab pos="685800" algn="l"/>
                <a:tab pos="914400" algn="l"/>
              </a:tabLst>
            </a:pP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Cr</a:t>
            </a:r>
            <a:r>
              <a:rPr lang="en-US" sz="1400" dirty="0">
                <a:highlight>
                  <a:srgbClr val="FFFF00"/>
                </a:highlight>
                <a:latin typeface="Times New Roman" panose="02020603050405020304" pitchFamily="18" charset="0"/>
                <a:ea typeface="MS Mincho" panose="02020609040205080304" pitchFamily="49" charset="-128"/>
              </a:rPr>
              <a:t>[ x ][ y ] = </a:t>
            </a:r>
            <a:r>
              <a:rPr lang="en-CA" sz="1400" dirty="0">
                <a:highlight>
                  <a:srgbClr val="FFFF00"/>
                </a:highlight>
                <a:latin typeface="Times New Roman" panose="02020603050405020304" pitchFamily="18" charset="0"/>
                <a:ea typeface="MS Mincho" panose="02020609040205080304" pitchFamily="49" charset="-128"/>
              </a:rPr>
              <a:t>Clip3( </a:t>
            </a:r>
            <a:r>
              <a:rPr lang="en-CA" sz="1400" dirty="0" err="1">
                <a:highlight>
                  <a:srgbClr val="FFFF00"/>
                </a:highlight>
                <a:latin typeface="Times New Roman" panose="02020603050405020304" pitchFamily="18" charset="0"/>
                <a:ea typeface="MS Mincho" panose="02020609040205080304" pitchFamily="49" charset="-128"/>
              </a:rPr>
              <a:t>CoeffMin</a:t>
            </a:r>
            <a:r>
              <a:rPr lang="en-CA" sz="1400" dirty="0">
                <a:highlight>
                  <a:srgbClr val="FFFF00"/>
                </a:highlight>
                <a:latin typeface="Times New Roman" panose="02020603050405020304" pitchFamily="18" charset="0"/>
                <a:ea typeface="MS Mincho" panose="02020609040205080304" pitchFamily="49" charset="-128"/>
              </a:rPr>
              <a:t>, </a:t>
            </a:r>
            <a:r>
              <a:rPr lang="en-CA" sz="1400" dirty="0" err="1">
                <a:highlight>
                  <a:srgbClr val="FFFF00"/>
                </a:highlight>
                <a:latin typeface="Times New Roman" panose="02020603050405020304" pitchFamily="18" charset="0"/>
                <a:ea typeface="MS Mincho" panose="02020609040205080304" pitchFamily="49" charset="-128"/>
              </a:rPr>
              <a:t>CoeffMax</a:t>
            </a:r>
            <a:r>
              <a:rPr lang="en-CA" sz="1400" dirty="0">
                <a:highlight>
                  <a:srgbClr val="FFFF00"/>
                </a:highlight>
                <a:latin typeface="Times New Roman" panose="02020603050405020304" pitchFamily="18" charset="0"/>
                <a:ea typeface="MS Mincho" panose="02020609040205080304" pitchFamily="49" charset="-128"/>
              </a:rPr>
              <a:t>, </a:t>
            </a:r>
            <a:r>
              <a:rPr lang="en-US" sz="1400" dirty="0" err="1">
                <a:highlight>
                  <a:srgbClr val="FFFF00"/>
                </a:highlight>
                <a:latin typeface="Times New Roman" panose="02020603050405020304" pitchFamily="18" charset="0"/>
                <a:ea typeface="MS Mincho" panose="02020609040205080304" pitchFamily="49" charset="-128"/>
              </a:rPr>
              <a:t>r</a:t>
            </a:r>
            <a:r>
              <a:rPr lang="en-US" sz="1400" baseline="-25000" dirty="0" err="1">
                <a:highlight>
                  <a:srgbClr val="FFFF00"/>
                </a:highlight>
                <a:latin typeface="Times New Roman" panose="02020603050405020304" pitchFamily="18" charset="0"/>
                <a:ea typeface="MS Mincho" panose="02020609040205080304" pitchFamily="49" charset="-128"/>
              </a:rPr>
              <a:t>Cr</a:t>
            </a:r>
            <a:r>
              <a:rPr lang="en-US" sz="1400" dirty="0">
                <a:highlight>
                  <a:srgbClr val="FFFF00"/>
                </a:highlight>
                <a:latin typeface="Times New Roman" panose="02020603050405020304" pitchFamily="18" charset="0"/>
                <a:ea typeface="MS Mincho" panose="02020609040205080304" pitchFamily="49" charset="-128"/>
              </a:rPr>
              <a:t>[ x ][ y ])</a:t>
            </a:r>
          </a:p>
        </p:txBody>
      </p:sp>
    </p:spTree>
    <p:extLst>
      <p:ext uri="{BB962C8B-B14F-4D97-AF65-F5344CB8AC3E}">
        <p14:creationId xmlns:p14="http://schemas.microsoft.com/office/powerpoint/2010/main" val="4020844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5CC1CC5-247E-4A5B-A24A-08ACBC17B270}"/>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E3463ED8-3A6F-42DB-A058-246CD447ECCA}"/>
              </a:ext>
            </a:extLst>
          </p:cNvPr>
          <p:cNvSpPr>
            <a:spLocks noGrp="1"/>
          </p:cNvSpPr>
          <p:nvPr>
            <p:ph type="title"/>
          </p:nvPr>
        </p:nvSpPr>
        <p:spPr>
          <a:xfrm>
            <a:off x="495300" y="565125"/>
            <a:ext cx="11187112" cy="439479"/>
          </a:xfrm>
        </p:spPr>
        <p:txBody>
          <a:bodyPr/>
          <a:lstStyle/>
          <a:p>
            <a:r>
              <a:rPr lang="en-US" dirty="0"/>
              <a:t>Test results</a:t>
            </a:r>
          </a:p>
        </p:txBody>
      </p:sp>
      <p:graphicFrame>
        <p:nvGraphicFramePr>
          <p:cNvPr id="7" name="Content Placeholder 6">
            <a:extLst>
              <a:ext uri="{FF2B5EF4-FFF2-40B4-BE49-F238E27FC236}">
                <a16:creationId xmlns:a16="http://schemas.microsoft.com/office/drawing/2014/main" id="{B053D6C4-6A83-4EAF-BD76-B95FF82783DB}"/>
              </a:ext>
            </a:extLst>
          </p:cNvPr>
          <p:cNvGraphicFramePr>
            <a:graphicFrameLocks noGrp="1"/>
          </p:cNvGraphicFramePr>
          <p:nvPr>
            <p:ph sz="quarter" idx="14"/>
            <p:extLst>
              <p:ext uri="{D42A27DB-BD31-4B8C-83A1-F6EECF244321}">
                <p14:modId xmlns:p14="http://schemas.microsoft.com/office/powerpoint/2010/main" val="1564514994"/>
              </p:ext>
            </p:extLst>
          </p:nvPr>
        </p:nvGraphicFramePr>
        <p:xfrm>
          <a:off x="566880" y="1784204"/>
          <a:ext cx="4572000" cy="4480560"/>
        </p:xfrm>
        <a:graphic>
          <a:graphicData uri="http://schemas.openxmlformats.org/drawingml/2006/table">
            <a:tbl>
              <a:tblPr firstRow="1" firstCol="1" bandRow="1"/>
              <a:tblGrid>
                <a:gridCol w="2552700">
                  <a:extLst>
                    <a:ext uri="{9D8B030D-6E8A-4147-A177-3AD203B41FA5}">
                      <a16:colId xmlns:a16="http://schemas.microsoft.com/office/drawing/2014/main" val="2400293554"/>
                    </a:ext>
                  </a:extLst>
                </a:gridCol>
                <a:gridCol w="673100">
                  <a:extLst>
                    <a:ext uri="{9D8B030D-6E8A-4147-A177-3AD203B41FA5}">
                      <a16:colId xmlns:a16="http://schemas.microsoft.com/office/drawing/2014/main" val="3910597509"/>
                    </a:ext>
                  </a:extLst>
                </a:gridCol>
                <a:gridCol w="673100">
                  <a:extLst>
                    <a:ext uri="{9D8B030D-6E8A-4147-A177-3AD203B41FA5}">
                      <a16:colId xmlns:a16="http://schemas.microsoft.com/office/drawing/2014/main" val="3630304534"/>
                    </a:ext>
                  </a:extLst>
                </a:gridCol>
                <a:gridCol w="673100">
                  <a:extLst>
                    <a:ext uri="{9D8B030D-6E8A-4147-A177-3AD203B41FA5}">
                      <a16:colId xmlns:a16="http://schemas.microsoft.com/office/drawing/2014/main" val="429874531"/>
                    </a:ext>
                  </a:extLst>
                </a:gridCol>
              </a:tblGrid>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All Intra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0189169"/>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282223"/>
                  </a:ext>
                </a:extLst>
              </a:tr>
              <a:tr h="152400">
                <a:tc>
                  <a:txBody>
                    <a:bodyPr/>
                    <a:lstStyle/>
                    <a:p>
                      <a:pPr marL="0" marR="0">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rPr>
                        <a:t>RGB, text &amp; graphics with motion, 1080p &amp; 720p</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-0.2%</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925280325"/>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-0.7%</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-0.5%</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04019415"/>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-1.5%</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15711670"/>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-0.5%</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-0.4%</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025437"/>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97%</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71891909"/>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104%</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48800275"/>
                  </a:ext>
                </a:extLst>
              </a:tr>
              <a:tr h="152400">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9288631"/>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Random Access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20283170"/>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74296030"/>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text &amp; graphics with motion, 1080p &amp;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-0.4%</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596097897"/>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-0.6%</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27429360"/>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-0.7%</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13534051"/>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-0.2%</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5710930"/>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97%</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16004279"/>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00057140"/>
                  </a:ext>
                </a:extLst>
              </a:tr>
              <a:tr h="152400">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4931490"/>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Low delay B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63099281"/>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21036882"/>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text &amp; graphics with motion, 1080p &amp;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-0.4%</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33557472"/>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-0.2%</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-0.9%</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-0.7%</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8083962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-0.6%</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-0.5%</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14814177"/>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-0.4%</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75351989"/>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90795386"/>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rPr>
                        <a:t>102%</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97210201"/>
                  </a:ext>
                </a:extLst>
              </a:tr>
            </a:tbl>
          </a:graphicData>
        </a:graphic>
      </p:graphicFrame>
      <p:sp>
        <p:nvSpPr>
          <p:cNvPr id="5" name="Subtitle 4">
            <a:extLst>
              <a:ext uri="{FF2B5EF4-FFF2-40B4-BE49-F238E27FC236}">
                <a16:creationId xmlns:a16="http://schemas.microsoft.com/office/drawing/2014/main" id="{73ED2CED-47D8-480A-92CC-EDF13EB3B85E}"/>
              </a:ext>
            </a:extLst>
          </p:cNvPr>
          <p:cNvSpPr>
            <a:spLocks noGrp="1"/>
          </p:cNvSpPr>
          <p:nvPr>
            <p:ph type="subTitle" idx="1"/>
          </p:nvPr>
        </p:nvSpPr>
        <p:spPr/>
        <p:txBody>
          <a:bodyPr/>
          <a:lstStyle/>
          <a:p>
            <a:r>
              <a:rPr lang="en-US" dirty="0"/>
              <a:t>Applying item 1-5</a:t>
            </a:r>
          </a:p>
        </p:txBody>
      </p:sp>
      <p:graphicFrame>
        <p:nvGraphicFramePr>
          <p:cNvPr id="14" name="Table 13">
            <a:extLst>
              <a:ext uri="{FF2B5EF4-FFF2-40B4-BE49-F238E27FC236}">
                <a16:creationId xmlns:a16="http://schemas.microsoft.com/office/drawing/2014/main" id="{1F74F83F-233F-454C-B419-D79E6482D862}"/>
              </a:ext>
            </a:extLst>
          </p:cNvPr>
          <p:cNvGraphicFramePr>
            <a:graphicFrameLocks noGrp="1"/>
          </p:cNvGraphicFramePr>
          <p:nvPr>
            <p:extLst>
              <p:ext uri="{D42A27DB-BD31-4B8C-83A1-F6EECF244321}">
                <p14:modId xmlns:p14="http://schemas.microsoft.com/office/powerpoint/2010/main" val="639490805"/>
              </p:ext>
            </p:extLst>
          </p:nvPr>
        </p:nvGraphicFramePr>
        <p:xfrm>
          <a:off x="5740144" y="1621631"/>
          <a:ext cx="4700905" cy="4480560"/>
        </p:xfrm>
        <a:graphic>
          <a:graphicData uri="http://schemas.openxmlformats.org/drawingml/2006/table">
            <a:tbl>
              <a:tblPr firstRow="1" firstCol="1" bandRow="1"/>
              <a:tblGrid>
                <a:gridCol w="2649855">
                  <a:extLst>
                    <a:ext uri="{9D8B030D-6E8A-4147-A177-3AD203B41FA5}">
                      <a16:colId xmlns:a16="http://schemas.microsoft.com/office/drawing/2014/main" val="3057152212"/>
                    </a:ext>
                  </a:extLst>
                </a:gridCol>
                <a:gridCol w="648970">
                  <a:extLst>
                    <a:ext uri="{9D8B030D-6E8A-4147-A177-3AD203B41FA5}">
                      <a16:colId xmlns:a16="http://schemas.microsoft.com/office/drawing/2014/main" val="928422"/>
                    </a:ext>
                  </a:extLst>
                </a:gridCol>
                <a:gridCol w="701040">
                  <a:extLst>
                    <a:ext uri="{9D8B030D-6E8A-4147-A177-3AD203B41FA5}">
                      <a16:colId xmlns:a16="http://schemas.microsoft.com/office/drawing/2014/main" val="796276726"/>
                    </a:ext>
                  </a:extLst>
                </a:gridCol>
                <a:gridCol w="701040">
                  <a:extLst>
                    <a:ext uri="{9D8B030D-6E8A-4147-A177-3AD203B41FA5}">
                      <a16:colId xmlns:a16="http://schemas.microsoft.com/office/drawing/2014/main" val="3294970100"/>
                    </a:ext>
                  </a:extLst>
                </a:gridCol>
              </a:tblGrid>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All Intra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76755611"/>
                  </a:ext>
                </a:extLst>
              </a:tr>
              <a:tr h="152400">
                <a:tc>
                  <a:txBody>
                    <a:bodyPr/>
                    <a:lstStyle/>
                    <a:p>
                      <a:endParaRPr lang="en-US" sz="1050" dirty="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5139765"/>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text &amp; graphics with motion, 1080p &amp;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238577667"/>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7180461"/>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22240887"/>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0002368"/>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95%</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2122025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79642056"/>
                  </a:ext>
                </a:extLst>
              </a:tr>
              <a:tr h="152400">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7395435"/>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Random Access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44259090"/>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9686400"/>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text &amp; graphics with motion, 1080p &amp;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3855202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87449812"/>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49837445"/>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521497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37797723"/>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10842768"/>
                  </a:ext>
                </a:extLst>
              </a:tr>
              <a:tr h="152400">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42621642"/>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Low delay B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85402269"/>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91841672"/>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text &amp; graphics with motion, 1080p &amp;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-0.2%</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88090876"/>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22427909"/>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0993405"/>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04185692"/>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1420399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rPr>
                        <a:t>100%</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81774083"/>
                  </a:ext>
                </a:extLst>
              </a:tr>
            </a:tbl>
          </a:graphicData>
        </a:graphic>
      </p:graphicFrame>
    </p:spTree>
    <p:extLst>
      <p:ext uri="{BB962C8B-B14F-4D97-AF65-F5344CB8AC3E}">
        <p14:creationId xmlns:p14="http://schemas.microsoft.com/office/powerpoint/2010/main" val="2657866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95F2A30-A8DA-457E-9BAC-E540F25739EC}"/>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0DD806BB-A9EA-45D8-A0DD-5930FAAB5C8F}"/>
              </a:ext>
            </a:extLst>
          </p:cNvPr>
          <p:cNvSpPr>
            <a:spLocks noGrp="1"/>
          </p:cNvSpPr>
          <p:nvPr>
            <p:ph type="title"/>
          </p:nvPr>
        </p:nvSpPr>
        <p:spPr>
          <a:xfrm>
            <a:off x="495300" y="565125"/>
            <a:ext cx="11187112" cy="439479"/>
          </a:xfrm>
        </p:spPr>
        <p:txBody>
          <a:bodyPr/>
          <a:lstStyle/>
          <a:p>
            <a:r>
              <a:rPr lang="en-US" dirty="0"/>
              <a:t>Test results</a:t>
            </a:r>
          </a:p>
        </p:txBody>
      </p:sp>
      <p:graphicFrame>
        <p:nvGraphicFramePr>
          <p:cNvPr id="7" name="Content Placeholder 6">
            <a:extLst>
              <a:ext uri="{FF2B5EF4-FFF2-40B4-BE49-F238E27FC236}">
                <a16:creationId xmlns:a16="http://schemas.microsoft.com/office/drawing/2014/main" id="{BA259909-DB72-454C-87F4-9987DC23470B}"/>
              </a:ext>
            </a:extLst>
          </p:cNvPr>
          <p:cNvGraphicFramePr>
            <a:graphicFrameLocks noGrp="1"/>
          </p:cNvGraphicFramePr>
          <p:nvPr>
            <p:ph sz="quarter" idx="14"/>
            <p:extLst>
              <p:ext uri="{D42A27DB-BD31-4B8C-83A1-F6EECF244321}">
                <p14:modId xmlns:p14="http://schemas.microsoft.com/office/powerpoint/2010/main" val="3363133063"/>
              </p:ext>
            </p:extLst>
          </p:nvPr>
        </p:nvGraphicFramePr>
        <p:xfrm>
          <a:off x="494189" y="1570831"/>
          <a:ext cx="4572000" cy="4480560"/>
        </p:xfrm>
        <a:graphic>
          <a:graphicData uri="http://schemas.openxmlformats.org/drawingml/2006/table">
            <a:tbl>
              <a:tblPr firstRow="1" firstCol="1" bandRow="1"/>
              <a:tblGrid>
                <a:gridCol w="2552700">
                  <a:extLst>
                    <a:ext uri="{9D8B030D-6E8A-4147-A177-3AD203B41FA5}">
                      <a16:colId xmlns:a16="http://schemas.microsoft.com/office/drawing/2014/main" val="4054525762"/>
                    </a:ext>
                  </a:extLst>
                </a:gridCol>
                <a:gridCol w="673100">
                  <a:extLst>
                    <a:ext uri="{9D8B030D-6E8A-4147-A177-3AD203B41FA5}">
                      <a16:colId xmlns:a16="http://schemas.microsoft.com/office/drawing/2014/main" val="4239677865"/>
                    </a:ext>
                  </a:extLst>
                </a:gridCol>
                <a:gridCol w="673100">
                  <a:extLst>
                    <a:ext uri="{9D8B030D-6E8A-4147-A177-3AD203B41FA5}">
                      <a16:colId xmlns:a16="http://schemas.microsoft.com/office/drawing/2014/main" val="541201046"/>
                    </a:ext>
                  </a:extLst>
                </a:gridCol>
                <a:gridCol w="673100">
                  <a:extLst>
                    <a:ext uri="{9D8B030D-6E8A-4147-A177-3AD203B41FA5}">
                      <a16:colId xmlns:a16="http://schemas.microsoft.com/office/drawing/2014/main" val="1262651149"/>
                    </a:ext>
                  </a:extLst>
                </a:gridCol>
              </a:tblGrid>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All Intra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54808933"/>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8093953"/>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text &amp; graphics with motion, 1080p &amp;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-0.2%</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1067215"/>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-0.7%</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-0.5%</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1459009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-1.5%</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07401218"/>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-0.5%</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-0.4%</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076029"/>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104%</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7961043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94%</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22679705"/>
                  </a:ext>
                </a:extLst>
              </a:tr>
              <a:tr h="152400">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1320385"/>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Random Access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33295032"/>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0224794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text &amp; graphics with motion, 1080p &amp;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-0.4%</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39041969"/>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-0.6%</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5963430"/>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-1.4%</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-0.7%</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43590162"/>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-0.2%</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9171041"/>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97%</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1828351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3836546"/>
                  </a:ext>
                </a:extLst>
              </a:tr>
              <a:tr h="152400">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22443997"/>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Low delay B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88065376"/>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3095712"/>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text &amp; graphics with motion, 1080p &amp;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-0.4%</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275333787"/>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-0.2%</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-0.9%</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-0.7%</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83026468"/>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-0.7%</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-0.5%</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7768788"/>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RGB,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-0.3%</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13262185"/>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98%</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05029672"/>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rPr>
                        <a:t>93%</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11614575"/>
                  </a:ext>
                </a:extLst>
              </a:tr>
            </a:tbl>
          </a:graphicData>
        </a:graphic>
      </p:graphicFrame>
      <p:sp>
        <p:nvSpPr>
          <p:cNvPr id="5" name="Subtitle 4">
            <a:extLst>
              <a:ext uri="{FF2B5EF4-FFF2-40B4-BE49-F238E27FC236}">
                <a16:creationId xmlns:a16="http://schemas.microsoft.com/office/drawing/2014/main" id="{BEC3CEF8-85C3-456C-A3CA-CF39620D73B1}"/>
              </a:ext>
            </a:extLst>
          </p:cNvPr>
          <p:cNvSpPr>
            <a:spLocks noGrp="1"/>
          </p:cNvSpPr>
          <p:nvPr>
            <p:ph type="subTitle" idx="1"/>
          </p:nvPr>
        </p:nvSpPr>
        <p:spPr>
          <a:xfrm>
            <a:off x="494189" y="1088135"/>
            <a:ext cx="11188223" cy="265907"/>
          </a:xfrm>
        </p:spPr>
        <p:txBody>
          <a:bodyPr/>
          <a:lstStyle/>
          <a:p>
            <a:r>
              <a:rPr lang="en-US" dirty="0"/>
              <a:t>Applying item 1-6</a:t>
            </a:r>
          </a:p>
        </p:txBody>
      </p:sp>
      <p:graphicFrame>
        <p:nvGraphicFramePr>
          <p:cNvPr id="9" name="Table 8">
            <a:extLst>
              <a:ext uri="{FF2B5EF4-FFF2-40B4-BE49-F238E27FC236}">
                <a16:creationId xmlns:a16="http://schemas.microsoft.com/office/drawing/2014/main" id="{A3EDBEA7-1AF3-4E55-AE77-CCF0260B4E16}"/>
              </a:ext>
            </a:extLst>
          </p:cNvPr>
          <p:cNvGraphicFramePr>
            <a:graphicFrameLocks noGrp="1"/>
          </p:cNvGraphicFramePr>
          <p:nvPr>
            <p:extLst>
              <p:ext uri="{D42A27DB-BD31-4B8C-83A1-F6EECF244321}">
                <p14:modId xmlns:p14="http://schemas.microsoft.com/office/powerpoint/2010/main" val="623418091"/>
              </p:ext>
            </p:extLst>
          </p:nvPr>
        </p:nvGraphicFramePr>
        <p:xfrm>
          <a:off x="5740144" y="1570831"/>
          <a:ext cx="4669155" cy="4480560"/>
        </p:xfrm>
        <a:graphic>
          <a:graphicData uri="http://schemas.openxmlformats.org/drawingml/2006/table">
            <a:tbl>
              <a:tblPr firstRow="1" firstCol="1" bandRow="1"/>
              <a:tblGrid>
                <a:gridCol w="2649855">
                  <a:extLst>
                    <a:ext uri="{9D8B030D-6E8A-4147-A177-3AD203B41FA5}">
                      <a16:colId xmlns:a16="http://schemas.microsoft.com/office/drawing/2014/main" val="4093545984"/>
                    </a:ext>
                  </a:extLst>
                </a:gridCol>
                <a:gridCol w="673100">
                  <a:extLst>
                    <a:ext uri="{9D8B030D-6E8A-4147-A177-3AD203B41FA5}">
                      <a16:colId xmlns:a16="http://schemas.microsoft.com/office/drawing/2014/main" val="2834067538"/>
                    </a:ext>
                  </a:extLst>
                </a:gridCol>
                <a:gridCol w="673100">
                  <a:extLst>
                    <a:ext uri="{9D8B030D-6E8A-4147-A177-3AD203B41FA5}">
                      <a16:colId xmlns:a16="http://schemas.microsoft.com/office/drawing/2014/main" val="4197134426"/>
                    </a:ext>
                  </a:extLst>
                </a:gridCol>
                <a:gridCol w="673100">
                  <a:extLst>
                    <a:ext uri="{9D8B030D-6E8A-4147-A177-3AD203B41FA5}">
                      <a16:colId xmlns:a16="http://schemas.microsoft.com/office/drawing/2014/main" val="142706211"/>
                    </a:ext>
                  </a:extLst>
                </a:gridCol>
              </a:tblGrid>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All Intra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78100439"/>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0594333"/>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text &amp; graphics with motion, 1080p &amp;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535005562"/>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76171002"/>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74478973"/>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14706646"/>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99%</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108666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93%</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85116560"/>
                  </a:ext>
                </a:extLst>
              </a:tr>
              <a:tr h="152400">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6644246"/>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Random Access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14620597"/>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95206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text &amp; graphics with motion, 1080p &amp;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47266916"/>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20817918"/>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40350710"/>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2836990"/>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97%</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540740271"/>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6958560"/>
                  </a:ext>
                </a:extLst>
              </a:tr>
              <a:tr h="152400">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effectLst/>
                        <a:latin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3898008"/>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marL="0" marR="0" algn="ctr">
                        <a:spcBef>
                          <a:spcPts val="0"/>
                        </a:spcBef>
                        <a:spcAft>
                          <a:spcPts val="0"/>
                        </a:spcAft>
                      </a:pPr>
                      <a:r>
                        <a:rPr lang="en-US" sz="1000" b="1">
                          <a:solidFill>
                            <a:srgbClr val="000000"/>
                          </a:solidFill>
                          <a:effectLst/>
                          <a:latin typeface="Arial" panose="020B0604020202020204" pitchFamily="34" charset="0"/>
                          <a:ea typeface="Times New Roman" panose="02020603050405020304" pitchFamily="18" charset="0"/>
                        </a:rPr>
                        <a:t>Low delay B </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17464055"/>
                  </a:ext>
                </a:extLst>
              </a:tr>
              <a:tr h="152400">
                <a:tc>
                  <a:txBody>
                    <a:bodyPr/>
                    <a:lstStyle/>
                    <a:p>
                      <a:endParaRPr lang="en-US" sz="1050">
                        <a:effectLst/>
                        <a:latin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G/Y</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B/U</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R/V</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0370650"/>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text &amp; graphics with motion, 1080p &amp;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367571812"/>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mixed content, 1440p &amp;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33208674"/>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Animation, 720p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18668457"/>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YUV444, camera captured, 1080p</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0.0%</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a:noFill/>
                    </a:lnR>
                    <a:lnT>
                      <a:noFill/>
                    </a:lnT>
                    <a:lnB>
                      <a:noFill/>
                    </a:lnB>
                  </a:tcPr>
                </a:tc>
                <a:tc>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0.1%</a:t>
                      </a:r>
                      <a:endParaRPr lang="en-US" sz="1400">
                        <a:effectLst/>
                        <a:latin typeface="Times New Roman" panose="02020603050405020304" pitchFamily="18" charset="0"/>
                        <a:ea typeface="Times New Roman" panose="02020603050405020304" pitchFamily="18" charset="0"/>
                      </a:endParaRPr>
                    </a:p>
                  </a:txBody>
                  <a:tcPr marL="68580" marR="68580" marT="0" marB="0" anchor="b">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96754025"/>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Enc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marL="0" marR="0" algn="ctr">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98%</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6487583"/>
                  </a:ext>
                </a:extLst>
              </a:tr>
              <a:tr h="152400">
                <a:tc>
                  <a:txBody>
                    <a:bodyPr/>
                    <a:lstStyle/>
                    <a:p>
                      <a:pPr marL="0" marR="0">
                        <a:spcBef>
                          <a:spcPts val="0"/>
                        </a:spcBef>
                        <a:spcAft>
                          <a:spcPts val="0"/>
                        </a:spcAft>
                      </a:pPr>
                      <a:r>
                        <a:rPr lang="en-US" sz="1000">
                          <a:solidFill>
                            <a:srgbClr val="000000"/>
                          </a:solidFill>
                          <a:effectLst/>
                          <a:latin typeface="Arial" panose="020B0604020202020204" pitchFamily="34" charset="0"/>
                          <a:ea typeface="Times New Roman" panose="02020603050405020304" pitchFamily="18" charset="0"/>
                        </a:rPr>
                        <a:t>Dec Time[%]</a:t>
                      </a:r>
                      <a:endParaRPr lang="en-US" sz="140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marL="0" marR="0" algn="ctr">
                        <a:spcBef>
                          <a:spcPts val="0"/>
                        </a:spcBef>
                        <a:spcAft>
                          <a:spcPts val="0"/>
                        </a:spcAft>
                      </a:pPr>
                      <a:r>
                        <a:rPr lang="en-US" sz="1000" dirty="0">
                          <a:solidFill>
                            <a:srgbClr val="000000"/>
                          </a:solidFill>
                          <a:effectLst/>
                          <a:latin typeface="Arial" panose="020B0604020202020204" pitchFamily="34" charset="0"/>
                          <a:ea typeface="Times New Roman" panose="02020603050405020304" pitchFamily="18" charset="0"/>
                        </a:rPr>
                        <a:t>91%</a:t>
                      </a:r>
                      <a:endParaRPr lang="en-US" sz="1400" dirty="0">
                        <a:effectLst/>
                        <a:latin typeface="Times New Roman" panose="02020603050405020304" pitchFamily="18" charset="0"/>
                        <a:ea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05846211"/>
                  </a:ext>
                </a:extLst>
              </a:tr>
            </a:tbl>
          </a:graphicData>
        </a:graphic>
      </p:graphicFrame>
    </p:spTree>
    <p:extLst>
      <p:ext uri="{BB962C8B-B14F-4D97-AF65-F5344CB8AC3E}">
        <p14:creationId xmlns:p14="http://schemas.microsoft.com/office/powerpoint/2010/main" val="347431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0661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4AD6EDE2-E9C0-3847-9F6E-063E3DB4D081}" vid="{873D8D08-C910-E349-A8D8-4F9BC24DC922}"/>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5939</TotalTime>
  <Words>2079</Words>
  <Application>Microsoft Office PowerPoint</Application>
  <PresentationFormat>Widescreen</PresentationFormat>
  <Paragraphs>370</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Century Gothic</vt:lpstr>
      <vt:lpstr>Microsoft Sans Serif</vt:lpstr>
      <vt:lpstr>Times New Roman</vt:lpstr>
      <vt:lpstr>Qualcomm Executive External</vt:lpstr>
      <vt:lpstr>JVET-0166: On the adaptive color transform</vt:lpstr>
      <vt:lpstr>Summary of proposal</vt:lpstr>
      <vt:lpstr>Text change</vt:lpstr>
      <vt:lpstr>Text change</vt:lpstr>
      <vt:lpstr>Text change</vt:lpstr>
      <vt:lpstr>Test results</vt:lpstr>
      <vt:lpstr>Test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Template</dc:title>
  <dc:creator>Han Huang</dc:creator>
  <cp:lastModifiedBy>Yung-Hsuan Chao (Jessie)</cp:lastModifiedBy>
  <cp:revision>41</cp:revision>
  <dcterms:created xsi:type="dcterms:W3CDTF">2019-11-12T17:28:58Z</dcterms:created>
  <dcterms:modified xsi:type="dcterms:W3CDTF">2020-01-09T19:10:21Z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ies>
</file>