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8"/>
  </p:notesMasterIdLst>
  <p:sldIdLst>
    <p:sldId id="268" r:id="rId2"/>
    <p:sldId id="1686" r:id="rId3"/>
    <p:sldId id="1779" r:id="rId4"/>
    <p:sldId id="1780" r:id="rId5"/>
    <p:sldId id="1786" r:id="rId6"/>
    <p:sldId id="1781" r:id="rId7"/>
    <p:sldId id="1782" r:id="rId8"/>
    <p:sldId id="1785" r:id="rId9"/>
    <p:sldId id="1784" r:id="rId10"/>
    <p:sldId id="1787" r:id="rId11"/>
    <p:sldId id="1788" r:id="rId12"/>
    <p:sldId id="1789" r:id="rId13"/>
    <p:sldId id="1790" r:id="rId14"/>
    <p:sldId id="1791" r:id="rId15"/>
    <p:sldId id="1792" r:id="rId16"/>
    <p:sldId id="1724" r:id="rId17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4" autoAdjust="0"/>
    <p:restoredTop sz="91935" autoAdjust="0"/>
  </p:normalViewPr>
  <p:slideViewPr>
    <p:cSldViewPr>
      <p:cViewPr varScale="1">
        <p:scale>
          <a:sx n="76" d="100"/>
          <a:sy n="76" d="100"/>
        </p:scale>
        <p:origin x="127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2020/1/13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922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JVET-Q0162</a:t>
            </a:r>
            <a:br>
              <a:rPr lang="en-US" altLang="ja-JP" dirty="0"/>
            </a:br>
            <a:r>
              <a:rPr lang="en-US" altLang="ja-JP" dirty="0"/>
              <a:t>A memory issue on adaptive color transform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AB21C8F-3E80-4666-937A-6F90CC388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58100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23160504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40311360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80813873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5570873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6975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965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627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9353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034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785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3681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95663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3271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2940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5420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445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263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11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79E598C-E9C8-4EB7-A88F-3650D8E35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7914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46487678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58167614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3233623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199607131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6348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8660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3521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-19.1%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75447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717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6545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42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67970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616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0696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9694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212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56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12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2C4B0EB-A92E-4B4F-8B6B-608E8A4E2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2833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89424731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1164581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80283888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494356304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2707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095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5028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7824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940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2623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640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2036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7145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2462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10489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233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60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13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0C83EF9-DE1A-45FD-AA28-1BF87609D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916017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88338069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806830183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234871100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4519421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3476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6666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9202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53193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6419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48283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73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745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5434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312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26580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21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063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14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CD2E6DE-257E-462A-A0EB-5E06C9EF9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06226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87573515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2315430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7570976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8814616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4727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18273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9548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13507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079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7728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4203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1511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29546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36207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1193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710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244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C5F93A-572E-4D50-A086-8FE622662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Average BD rate for RGB test sequence</a:t>
            </a:r>
            <a:endParaRPr kumimoji="1" lang="ja-JP" altLang="en-US" dirty="0"/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C2E2AA16-9900-4863-9027-65E784A65B0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65373310"/>
              </p:ext>
            </p:extLst>
          </p:nvPr>
        </p:nvGraphicFramePr>
        <p:xfrm>
          <a:off x="1018372" y="1808821"/>
          <a:ext cx="9946104" cy="4012130"/>
        </p:xfrm>
        <a:graphic>
          <a:graphicData uri="http://schemas.openxmlformats.org/drawingml/2006/table">
            <a:tbl>
              <a:tblPr/>
              <a:tblGrid>
                <a:gridCol w="2441859">
                  <a:extLst>
                    <a:ext uri="{9D8B030D-6E8A-4147-A177-3AD203B41FA5}">
                      <a16:colId xmlns:a16="http://schemas.microsoft.com/office/drawing/2014/main" val="1318797282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136613515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3651823869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01713147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883771643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3112216659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573914641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2497154146"/>
                    </a:ext>
                  </a:extLst>
                </a:gridCol>
              </a:tblGrid>
              <a:tr h="507913"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Anchor: ACT 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Anchor: ACT OFF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958134"/>
                  </a:ext>
                </a:extLst>
              </a:tr>
              <a:tr h="507913">
                <a:tc gridSpan="2" v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526009"/>
                  </a:ext>
                </a:extLst>
              </a:tr>
              <a:tr h="50791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Separate tree OFF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-3.1%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390594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-18.7%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-8.4%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95786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-25.6%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443054"/>
                  </a:ext>
                </a:extLst>
              </a:tr>
              <a:tr h="5079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Separate tree 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-4.6%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-5.6%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669243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-22.7%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-8.2%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561519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3112818-6DEE-46A1-80C5-4BAAA192D3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124AE8-063C-4AF8-AD7E-5144C138554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382057-3D46-4DA0-B555-E7A1CBFA4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93955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a memory issue when ACT is used</a:t>
            </a:r>
          </a:p>
          <a:p>
            <a:r>
              <a:rPr lang="en-US" altLang="ja-JP" dirty="0"/>
              <a:t>Proposed a solution</a:t>
            </a:r>
          </a:p>
          <a:p>
            <a:pPr lvl="1"/>
            <a:r>
              <a:rPr lang="en-US" altLang="ja-JP" dirty="0"/>
              <a:t>Prohibit 64-points transform size as align to HEVC</a:t>
            </a:r>
          </a:p>
          <a:p>
            <a:pPr lvl="1"/>
            <a:r>
              <a:rPr lang="en-US" altLang="ja-JP" dirty="0"/>
              <a:t>The memory size can be reduced to 49 Kbits from 197 Kbits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solution is adopted in next VTM.</a:t>
            </a:r>
          </a:p>
          <a:p>
            <a:r>
              <a:rPr lang="en-US" altLang="ja-JP" dirty="0"/>
              <a:t>Thanks WILUS for cross-check!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16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0A7CE51-3949-4B92-97F8-C4A7F8DA3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020347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if(!sps_max_luma_transform_size_64_flag)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an issue about memory</a:t>
            </a:r>
          </a:p>
          <a:p>
            <a:r>
              <a:rPr lang="en-US" altLang="ja-JP" dirty="0"/>
              <a:t>Propose the solution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C0261-6242-4F8F-BA0B-FDC9078E9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memor</a:t>
            </a:r>
            <a:r>
              <a:rPr lang="en-US" altLang="ja-JP" dirty="0"/>
              <a:t>y issue for ACT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FE42B4-BFDF-4321-A8EE-7F257AB635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6194" y="3699033"/>
            <a:ext cx="11764769" cy="2559262"/>
          </a:xfrm>
        </p:spPr>
        <p:txBody>
          <a:bodyPr/>
          <a:lstStyle/>
          <a:p>
            <a:r>
              <a:rPr kumimoji="1" lang="en-US" altLang="ja-JP" dirty="0"/>
              <a:t>Need buffering befor</a:t>
            </a:r>
            <a:r>
              <a:rPr lang="en-US" altLang="ja-JP" dirty="0"/>
              <a:t>e inverse ACT</a:t>
            </a:r>
          </a:p>
          <a:p>
            <a:pPr lvl="1"/>
            <a:r>
              <a:rPr lang="en-US" altLang="ja-JP" dirty="0"/>
              <a:t>ACT needs three components for each sample level.</a:t>
            </a:r>
          </a:p>
          <a:p>
            <a:pPr lvl="1"/>
            <a:r>
              <a:rPr lang="en-US" altLang="ja-JP" dirty="0"/>
              <a:t>But, the inverse transform processes for the transform size.</a:t>
            </a:r>
          </a:p>
          <a:p>
            <a:pPr lvl="1"/>
            <a:r>
              <a:rPr kumimoji="1" lang="en-US" altLang="ja-JP" dirty="0"/>
              <a:t>Buffering is required before the inverse ACT.</a:t>
            </a:r>
          </a:p>
          <a:p>
            <a:pPr lvl="2"/>
            <a:r>
              <a:rPr lang="en-US" altLang="ja-JP" dirty="0"/>
              <a:t>VVC can use 64-points inverse transform.</a:t>
            </a:r>
          </a:p>
          <a:p>
            <a:pPr lvl="2"/>
            <a:r>
              <a:rPr kumimoji="1" lang="en-US" altLang="ja-JP" dirty="0"/>
              <a:t>Thus, the memory size becomes 197 Kbits (16-bit x 3</a:t>
            </a:r>
            <a:r>
              <a:rPr lang="ja-JP" altLang="en-US" dirty="0"/>
              <a:t> </a:t>
            </a:r>
            <a:r>
              <a:rPr lang="en-US" altLang="ja-JP" dirty="0"/>
              <a:t>components</a:t>
            </a:r>
            <a:r>
              <a:rPr kumimoji="1" lang="en-US" altLang="ja-JP" dirty="0"/>
              <a:t> x 64 x 64).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AAE6241-4BF9-4ECE-9D75-52651E056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0C7D4A-F44D-49F3-BF7D-043DE721312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4E9FA9-697B-408E-848D-21B82A80A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A6319B79-0B21-4319-8AA2-7FEE18424E5A}"/>
              </a:ext>
            </a:extLst>
          </p:cNvPr>
          <p:cNvCxnSpPr>
            <a:cxnSpLocks/>
          </p:cNvCxnSpPr>
          <p:nvPr/>
        </p:nvCxnSpPr>
        <p:spPr>
          <a:xfrm flipV="1">
            <a:off x="906396" y="2427669"/>
            <a:ext cx="1045534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8140429-EEA9-4D56-8550-36EDDDC11EB8}"/>
              </a:ext>
            </a:extLst>
          </p:cNvPr>
          <p:cNvSpPr/>
          <p:nvPr/>
        </p:nvSpPr>
        <p:spPr>
          <a:xfrm>
            <a:off x="1483776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Entropy decoding</a:t>
            </a:r>
            <a:endParaRPr kumimoji="1" lang="ja-JP" altLang="en-US" sz="1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FE5D3D6-6D0F-4F21-AA89-55BAEEBA7475}"/>
              </a:ext>
            </a:extLst>
          </p:cNvPr>
          <p:cNvSpPr/>
          <p:nvPr/>
        </p:nvSpPr>
        <p:spPr>
          <a:xfrm>
            <a:off x="3267764" y="189883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IQ + IT</a:t>
            </a:r>
            <a:endParaRPr kumimoji="1" lang="ja-JP" altLang="en-US" sz="1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5EAD48-E6FD-444A-99F5-D526D260D1D9}"/>
              </a:ext>
            </a:extLst>
          </p:cNvPr>
          <p:cNvSpPr/>
          <p:nvPr/>
        </p:nvSpPr>
        <p:spPr>
          <a:xfrm>
            <a:off x="7549862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Inverse ACT</a:t>
            </a:r>
            <a:endParaRPr kumimoji="1" lang="ja-JP" altLang="en-US" sz="1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0554645-DDBC-4C99-9F42-21CD5E8023B5}"/>
              </a:ext>
            </a:extLst>
          </p:cNvPr>
          <p:cNvSpPr/>
          <p:nvPr/>
        </p:nvSpPr>
        <p:spPr>
          <a:xfrm>
            <a:off x="5327660" y="1887729"/>
            <a:ext cx="1552553" cy="10350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Memory</a:t>
            </a:r>
            <a:endParaRPr kumimoji="1" lang="ja-JP" altLang="en-US" sz="16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A575DBE-6E60-4E33-AFC0-96674C123F09}"/>
              </a:ext>
            </a:extLst>
          </p:cNvPr>
          <p:cNvSpPr txBox="1"/>
          <p:nvPr/>
        </p:nvSpPr>
        <p:spPr>
          <a:xfrm>
            <a:off x="3209362" y="939744"/>
            <a:ext cx="578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A pipeline process when ACT is used.</a:t>
            </a:r>
            <a:endParaRPr kumimoji="1" lang="ja-JP" altLang="en-US" sz="2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D9DA81F0-C019-4D2D-9DE0-79713C50C4C6}"/>
              </a:ext>
            </a:extLst>
          </p:cNvPr>
          <p:cNvSpPr/>
          <p:nvPr/>
        </p:nvSpPr>
        <p:spPr>
          <a:xfrm>
            <a:off x="9530042" y="2247769"/>
            <a:ext cx="315030" cy="3150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+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9F8496A1-DAA8-40B1-9347-079699E8BC96}"/>
              </a:ext>
            </a:extLst>
          </p:cNvPr>
          <p:cNvCxnSpPr>
            <a:cxnSpLocks/>
          </p:cNvCxnSpPr>
          <p:nvPr/>
        </p:nvCxnSpPr>
        <p:spPr>
          <a:xfrm flipV="1">
            <a:off x="9685786" y="2563768"/>
            <a:ext cx="0" cy="5400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E6268AC-6226-4EF0-9A44-F1DDB66D849E}"/>
              </a:ext>
            </a:extLst>
          </p:cNvPr>
          <p:cNvSpPr txBox="1"/>
          <p:nvPr/>
        </p:nvSpPr>
        <p:spPr>
          <a:xfrm>
            <a:off x="9004985" y="3071806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Prediction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4CD66F6-2187-4594-8B71-258FA5B6961C}"/>
              </a:ext>
            </a:extLst>
          </p:cNvPr>
          <p:cNvSpPr txBox="1"/>
          <p:nvPr/>
        </p:nvSpPr>
        <p:spPr>
          <a:xfrm>
            <a:off x="194380" y="2047015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Bitstream</a:t>
            </a:r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2714E28-B73F-4664-A8C0-1F2F7B8B0577}"/>
              </a:ext>
            </a:extLst>
          </p:cNvPr>
          <p:cNvSpPr txBox="1"/>
          <p:nvPr/>
        </p:nvSpPr>
        <p:spPr>
          <a:xfrm>
            <a:off x="5532497" y="1489911"/>
            <a:ext cx="114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Y/Cg/Co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4FA6DD1-076D-4898-8E8F-70110B560BC6}"/>
              </a:ext>
            </a:extLst>
          </p:cNvPr>
          <p:cNvSpPr txBox="1"/>
          <p:nvPr/>
        </p:nvSpPr>
        <p:spPr>
          <a:xfrm>
            <a:off x="9273633" y="1490302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G/B/R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297C559-9958-4CFA-8109-024001BB700A}"/>
              </a:ext>
            </a:extLst>
          </p:cNvPr>
          <p:cNvSpPr txBox="1"/>
          <p:nvPr/>
        </p:nvSpPr>
        <p:spPr>
          <a:xfrm>
            <a:off x="10229548" y="2061131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Reconstruction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106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CB1836-0D66-44EB-B4D9-2667D4926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solution for memory issue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C8E42C0-19F5-453E-B971-648E14BFD4A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Restrict the larger inverse transform</a:t>
            </a:r>
          </a:p>
          <a:p>
            <a:pPr lvl="1"/>
            <a:r>
              <a:rPr kumimoji="1" lang="en-US" altLang="ja-JP" dirty="0"/>
              <a:t>When ACT is used, the transform size is limited.</a:t>
            </a:r>
          </a:p>
          <a:p>
            <a:pPr lvl="1"/>
            <a:r>
              <a:rPr lang="en-US" altLang="ja-JP" dirty="0"/>
              <a:t>Proposes to prohibit 64-points transform when ACT is used</a:t>
            </a:r>
            <a:r>
              <a:rPr kumimoji="1" lang="en-US" altLang="ja-JP" dirty="0"/>
              <a:t>.</a:t>
            </a:r>
          </a:p>
          <a:p>
            <a:pPr lvl="2"/>
            <a:r>
              <a:rPr lang="en-US" altLang="ja-JP" dirty="0"/>
              <a:t>HEVC can use 32-points, thus it aligns to HEVC.</a:t>
            </a:r>
            <a:endParaRPr kumimoji="1" lang="en-US" altLang="ja-JP" dirty="0"/>
          </a:p>
          <a:p>
            <a:pPr lvl="1"/>
            <a:r>
              <a:rPr lang="en-US" altLang="ja-JP" dirty="0"/>
              <a:t>When </a:t>
            </a:r>
            <a:r>
              <a:rPr lang="en-CA" altLang="ja-JP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sps_max_luma_transform_size_64_flag</a:t>
            </a:r>
            <a:r>
              <a:rPr lang="en-US" altLang="ja-JP" dirty="0"/>
              <a:t> is equal to 0, </a:t>
            </a:r>
            <a:r>
              <a:rPr lang="en-CA" altLang="ja-JP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sps_act_enabled_flag</a:t>
            </a:r>
            <a:r>
              <a:rPr lang="en-CA" altLang="ja-JP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is inferred equal to 0.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6F33414-FF0C-4BA6-B931-90024318A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4608EF-F219-4D2C-9FC0-F06435C8CF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1E093B-7A03-4D50-8468-BD5E691CB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8421BA2-F862-4D3E-9D85-2CEA073AE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878762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if(!sps_max_luma_transform_size_64_flag)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361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C694B59-F276-4F8B-AF09-9D7DF4E5A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650962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9617852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5722334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5465943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04140465"/>
                    </a:ext>
                  </a:extLst>
                </a:gridCol>
              </a:tblGrid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545862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543589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77006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08076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23105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87614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9732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5747465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74358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1203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131201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83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118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A77C954-F787-4B33-B4E1-7420D151C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1147"/>
              </p:ext>
            </p:extLst>
          </p:nvPr>
        </p:nvGraphicFramePr>
        <p:xfrm>
          <a:off x="1063376" y="1988840"/>
          <a:ext cx="10081121" cy="3771900"/>
        </p:xfrm>
        <a:graphic>
          <a:graphicData uri="http://schemas.openxmlformats.org/drawingml/2006/table">
            <a:tbl>
              <a:tblPr/>
              <a:tblGrid>
                <a:gridCol w="5616926">
                  <a:extLst>
                    <a:ext uri="{9D8B030D-6E8A-4147-A177-3AD203B41FA5}">
                      <a16:colId xmlns:a16="http://schemas.microsoft.com/office/drawing/2014/main" val="19428445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1618979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4538262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29192938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47243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06681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8980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00664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947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74699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971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308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0100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5787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162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6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674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BA73B49-56E1-4538-AF08-D2A4364FB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584645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7034797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3821537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2812776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633757268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64003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7531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870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6105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637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90047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97899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8831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7576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37702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94713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523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46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E4B304B-8C5D-44D1-B78D-47BD89CBEB28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20FEB63-1D3F-472D-964B-EEEE7C59EB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55388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5569954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2182333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737948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0247224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0623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021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98611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7419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6878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6448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42448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75887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06154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602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026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09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88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EF0B49FE-A23E-4A75-AA34-5C6415A7D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92950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39017449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9372891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8272021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307424870"/>
                    </a:ext>
                  </a:extLst>
                </a:gridCol>
              </a:tblGrid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19029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231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8965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2344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7215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08454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818943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7689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33242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70871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85107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386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21784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2078</Words>
  <Application>Microsoft Office PowerPoint</Application>
  <PresentationFormat>ユーザー設定</PresentationFormat>
  <Paragraphs>593</Paragraphs>
  <Slides>16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HGP創英角ｺﾞｼｯｸUB</vt:lpstr>
      <vt:lpstr>Meiryo UI</vt:lpstr>
      <vt:lpstr>メイリオ</vt:lpstr>
      <vt:lpstr>游ゴシック</vt:lpstr>
      <vt:lpstr>Arial</vt:lpstr>
      <vt:lpstr>Calibri</vt:lpstr>
      <vt:lpstr>Times New Roman</vt:lpstr>
      <vt:lpstr>Wingdings</vt:lpstr>
      <vt:lpstr>VTD_template</vt:lpstr>
      <vt:lpstr>  JVET-Q0162 A memory issue on adaptive color transform</vt:lpstr>
      <vt:lpstr>Summary</vt:lpstr>
      <vt:lpstr>A memory issue for ACT</vt:lpstr>
      <vt:lpstr>A solution for memory issue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Average BD rate for RGB test sequence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2020-01-13T13:43:18Z</dcterms:modified>
</cp:coreProperties>
</file>