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18"/>
  </p:notesMasterIdLst>
  <p:sldIdLst>
    <p:sldId id="268" r:id="rId2"/>
    <p:sldId id="1686" r:id="rId3"/>
    <p:sldId id="1779" r:id="rId4"/>
    <p:sldId id="1780" r:id="rId5"/>
    <p:sldId id="1786" r:id="rId6"/>
    <p:sldId id="1781" r:id="rId7"/>
    <p:sldId id="1782" r:id="rId8"/>
    <p:sldId id="1785" r:id="rId9"/>
    <p:sldId id="1784" r:id="rId10"/>
    <p:sldId id="1787" r:id="rId11"/>
    <p:sldId id="1788" r:id="rId12"/>
    <p:sldId id="1789" r:id="rId13"/>
    <p:sldId id="1790" r:id="rId14"/>
    <p:sldId id="1791" r:id="rId15"/>
    <p:sldId id="1792" r:id="rId16"/>
    <p:sldId id="1724" r:id="rId17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76" d="100"/>
          <a:sy n="76" d="100"/>
        </p:scale>
        <p:origin x="1272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2020/1/11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9220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2020/1/11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JVET-Q0162</a:t>
            </a:r>
            <a:br>
              <a:rPr lang="en-US" altLang="ja-JP" dirty="0"/>
            </a:br>
            <a:r>
              <a:rPr lang="en-US" altLang="ja-JP" dirty="0"/>
              <a:t>A memory issue on adaptive color transform</a:t>
            </a:r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10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80069-F2CB-4AAE-9977-A6E35615D7E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AB21C8F-3E80-4666-937A-6F90CC3880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458100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2231605045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40311360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80813873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955708733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69752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9656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36272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93538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03408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-15.1%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57857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36817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95663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3271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82940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54209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445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263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11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80069-F2CB-4AAE-9977-A6E35615D7E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979E598C-E9C8-4EB7-A88F-3650D8E35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97914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146487678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58167614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332336231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199607131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76348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86608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35216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-19.1%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75447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71701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-28.6%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765459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56422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67970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6165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40696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396945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212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568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12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80069-F2CB-4AAE-9977-A6E35615D7E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42C4B0EB-A92E-4B4F-8B6B-608E8A4E26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528339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189424731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11645819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80283888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494356304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27079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095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50286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-26.2%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78249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-27.0%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99407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526239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640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22036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97145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24626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210489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233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8605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13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EA84BB-0693-48D9-9EB6-D3934903FD46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6688A47-061D-42CF-8AF1-0C4F959FFCB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0C83EF9-DE1A-45FD-AA28-1BF87609DB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916017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2883380695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806830183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234871100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645194210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34767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66667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9202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53193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64190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48283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7732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7451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54341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312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26580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21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5063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14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EA84BB-0693-48D9-9EB6-D3934903FD46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</a:t>
            </a:r>
            <a:r>
              <a:rPr lang="ja-JP" altLang="en-US" dirty="0">
                <a:solidFill>
                  <a:srgbClr val="FF0000"/>
                </a:solidFill>
              </a:rPr>
              <a:t>ACT</a:t>
            </a:r>
            <a:r>
              <a:rPr lang="en-US" altLang="ja-JP" dirty="0">
                <a:solidFill>
                  <a:srgbClr val="FF0000"/>
                </a:solidFill>
              </a:rPr>
              <a:t>0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6688A47-061D-42CF-8AF1-0C4F959FFCBE}"/>
              </a:ext>
            </a:extLst>
          </p:cNvPr>
          <p:cNvSpPr txBox="1"/>
          <p:nvPr/>
        </p:nvSpPr>
        <p:spPr>
          <a:xfrm>
            <a:off x="3158102" y="1309737"/>
            <a:ext cx="5374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Anchor: ACT OFF, Test: ACT ON with proposal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FCD2E6DE-257E-462A-A0EB-5E06C9EF9F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506226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875735156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923154305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75709761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218814616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947278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18273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95483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135075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07901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-37.2%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77288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34203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01511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29546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836207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011930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710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244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C5F93A-572E-4D50-A086-8FE622662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Average BD rate for RGB test sequence</a:t>
            </a:r>
            <a:endParaRPr kumimoji="1" lang="ja-JP" altLang="en-US" dirty="0"/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C2E2AA16-9900-4863-9027-65E784A65B0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65947314"/>
              </p:ext>
            </p:extLst>
          </p:nvPr>
        </p:nvGraphicFramePr>
        <p:xfrm>
          <a:off x="1018372" y="1808821"/>
          <a:ext cx="9946104" cy="4012130"/>
        </p:xfrm>
        <a:graphic>
          <a:graphicData uri="http://schemas.openxmlformats.org/drawingml/2006/table">
            <a:tbl>
              <a:tblPr/>
              <a:tblGrid>
                <a:gridCol w="2441859">
                  <a:extLst>
                    <a:ext uri="{9D8B030D-6E8A-4147-A177-3AD203B41FA5}">
                      <a16:colId xmlns:a16="http://schemas.microsoft.com/office/drawing/2014/main" val="1318797282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1136613515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3651823869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101713147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1883771643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3112216659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1573914641"/>
                    </a:ext>
                  </a:extLst>
                </a:gridCol>
                <a:gridCol w="1072035">
                  <a:extLst>
                    <a:ext uri="{9D8B030D-6E8A-4147-A177-3AD203B41FA5}">
                      <a16:colId xmlns:a16="http://schemas.microsoft.com/office/drawing/2014/main" val="2497154146"/>
                    </a:ext>
                  </a:extLst>
                </a:gridCol>
              </a:tblGrid>
              <a:tr h="507913"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Anchor: ACT 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Anchor: ACT OFF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958134"/>
                  </a:ext>
                </a:extLst>
              </a:tr>
              <a:tr h="507913">
                <a:tc gridSpan="2" v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 fontAlgn="ctr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G/Y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B/U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R/V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G/Y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B/U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R/V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526009"/>
                  </a:ext>
                </a:extLst>
              </a:tr>
              <a:tr h="50791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Separate tree OFF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AI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-11.1%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-3.1%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-3.2%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390594"/>
                  </a:ext>
                </a:extLst>
              </a:tr>
              <a:tr h="5079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-18.7%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-7.5%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-8.4%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095786"/>
                  </a:ext>
                </a:extLst>
              </a:tr>
              <a:tr h="5079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-25.6%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-10.7%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443054"/>
                  </a:ext>
                </a:extLst>
              </a:tr>
              <a:tr h="5079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Separate tree 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-12.3%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-4.6%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-5.6%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0669243"/>
                  </a:ext>
                </a:extLst>
              </a:tr>
              <a:tr h="5079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-22.7%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-8.2%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561519"/>
                  </a:ext>
                </a:extLst>
              </a:tr>
            </a:tbl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3112818-6DEE-46A1-80C5-4BAAA192D3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2124AE8-063C-4AF8-AD7E-5144C138554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382057-3D46-4DA0-B555-E7A1CBFA46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93955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a memory issue when ACT is used</a:t>
            </a:r>
          </a:p>
          <a:p>
            <a:r>
              <a:rPr lang="en-US" altLang="ja-JP" dirty="0"/>
              <a:t>Proposed a solution</a:t>
            </a:r>
          </a:p>
          <a:p>
            <a:pPr lvl="1"/>
            <a:r>
              <a:rPr lang="en-US" altLang="ja-JP" dirty="0"/>
              <a:t>Prohibit 64-points transform size as align to HEVC</a:t>
            </a:r>
          </a:p>
          <a:p>
            <a:pPr lvl="1"/>
            <a:r>
              <a:rPr lang="en-US" altLang="ja-JP" dirty="0"/>
              <a:t>The memory size can be reduced to 49 Kbits from 197 Kbits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This solution is adopted in next VTM.</a:t>
            </a:r>
          </a:p>
          <a:p>
            <a:r>
              <a:rPr lang="en-US" altLang="ja-JP" dirty="0"/>
              <a:t>Thanks WILUS for cross-check!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16</a:t>
            </a:fld>
            <a:endParaRPr lang="en-US" altLang="ja-JP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0A7CE51-3949-4B92-97F8-C4A7F8DA3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022003"/>
              </p:ext>
            </p:extLst>
          </p:nvPr>
        </p:nvGraphicFramePr>
        <p:xfrm>
          <a:off x="1566407" y="3654025"/>
          <a:ext cx="8677990" cy="2438400"/>
        </p:xfrm>
        <a:graphic>
          <a:graphicData uri="http://schemas.openxmlformats.org/drawingml/2006/table">
            <a:tbl>
              <a:tblPr/>
              <a:tblGrid>
                <a:gridCol w="6776633">
                  <a:extLst>
                    <a:ext uri="{9D8B030D-6E8A-4147-A177-3AD203B41FA5}">
                      <a16:colId xmlns:a16="http://schemas.microsoft.com/office/drawing/2014/main" val="674280556"/>
                    </a:ext>
                  </a:extLst>
                </a:gridCol>
                <a:gridCol w="1901357">
                  <a:extLst>
                    <a:ext uri="{9D8B030D-6E8A-4147-A177-3AD203B41FA5}">
                      <a16:colId xmlns:a16="http://schemas.microsoft.com/office/drawing/2014/main" val="235218860"/>
                    </a:ext>
                  </a:extLst>
                </a:gridCol>
              </a:tblGrid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920167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sps_max_luma_transform_size_64_flag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62938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20722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chroma_format_idc  = =  3 )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394336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		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if(sps_max_luma_transform_size_64_flag)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2938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2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sps_act_enabled_flag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100434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5341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591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an issue about memory</a:t>
            </a:r>
          </a:p>
          <a:p>
            <a:r>
              <a:rPr lang="en-US" altLang="ja-JP" dirty="0"/>
              <a:t>Propose the solution</a:t>
            </a:r>
          </a:p>
          <a:p>
            <a:r>
              <a:rPr lang="en-US" altLang="ja-JP" dirty="0"/>
              <a:t>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DC0261-6242-4F8F-BA0B-FDC9078E9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 memor</a:t>
            </a:r>
            <a:r>
              <a:rPr lang="en-US" altLang="ja-JP" dirty="0"/>
              <a:t>y issue for ACT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FE42B4-BFDF-4321-A8EE-7F257AB635B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6194" y="3699033"/>
            <a:ext cx="11764769" cy="2559262"/>
          </a:xfrm>
        </p:spPr>
        <p:txBody>
          <a:bodyPr/>
          <a:lstStyle/>
          <a:p>
            <a:r>
              <a:rPr kumimoji="1" lang="en-US" altLang="ja-JP" dirty="0"/>
              <a:t>Need buffering befor</a:t>
            </a:r>
            <a:r>
              <a:rPr lang="en-US" altLang="ja-JP" dirty="0"/>
              <a:t>e inverse ACT</a:t>
            </a:r>
          </a:p>
          <a:p>
            <a:pPr lvl="1"/>
            <a:r>
              <a:rPr lang="en-US" altLang="ja-JP" dirty="0"/>
              <a:t>ACT needs three components for each sample level.</a:t>
            </a:r>
          </a:p>
          <a:p>
            <a:pPr lvl="1"/>
            <a:r>
              <a:rPr lang="en-US" altLang="ja-JP" dirty="0"/>
              <a:t>But, the inverse transform processes for the transform size.</a:t>
            </a:r>
          </a:p>
          <a:p>
            <a:pPr lvl="1"/>
            <a:r>
              <a:rPr kumimoji="1" lang="en-US" altLang="ja-JP" dirty="0"/>
              <a:t>Buffering is required before the inverse ACT.</a:t>
            </a:r>
          </a:p>
          <a:p>
            <a:pPr lvl="2"/>
            <a:r>
              <a:rPr lang="en-US" altLang="ja-JP" dirty="0"/>
              <a:t>VVC can use 64-points inverse transform.</a:t>
            </a:r>
          </a:p>
          <a:p>
            <a:pPr lvl="2"/>
            <a:r>
              <a:rPr kumimoji="1" lang="en-US" altLang="ja-JP" dirty="0"/>
              <a:t>Thus, the memory size becomes 197 Kbits (16-bit x 3</a:t>
            </a:r>
            <a:r>
              <a:rPr lang="ja-JP" altLang="en-US" dirty="0"/>
              <a:t> </a:t>
            </a:r>
            <a:r>
              <a:rPr lang="en-US" altLang="ja-JP" dirty="0"/>
              <a:t>components</a:t>
            </a:r>
            <a:r>
              <a:rPr kumimoji="1" lang="en-US" altLang="ja-JP" dirty="0"/>
              <a:t> x 64 x 64).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AAE6241-4BF9-4ECE-9D75-52651E056F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0C7D4A-F44D-49F3-BF7D-043DE721312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14E9FA9-697B-408E-848D-21B82A80A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A6319B79-0B21-4319-8AA2-7FEE18424E5A}"/>
              </a:ext>
            </a:extLst>
          </p:cNvPr>
          <p:cNvCxnSpPr>
            <a:cxnSpLocks/>
          </p:cNvCxnSpPr>
          <p:nvPr/>
        </p:nvCxnSpPr>
        <p:spPr>
          <a:xfrm flipV="1">
            <a:off x="906396" y="2427669"/>
            <a:ext cx="10455342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8140429-EEA9-4D56-8550-36EDDDC11EB8}"/>
              </a:ext>
            </a:extLst>
          </p:cNvPr>
          <p:cNvSpPr/>
          <p:nvPr/>
        </p:nvSpPr>
        <p:spPr>
          <a:xfrm>
            <a:off x="1483776" y="1887729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Entropy decoding</a:t>
            </a:r>
            <a:endParaRPr kumimoji="1" lang="ja-JP" altLang="en-US" sz="16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FE5D3D6-6D0F-4F21-AA89-55BAEEBA7475}"/>
              </a:ext>
            </a:extLst>
          </p:cNvPr>
          <p:cNvSpPr/>
          <p:nvPr/>
        </p:nvSpPr>
        <p:spPr>
          <a:xfrm>
            <a:off x="3267764" y="1898830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IQ + IT</a:t>
            </a:r>
            <a:endParaRPr kumimoji="1" lang="ja-JP" altLang="en-US" sz="16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05EAD48-E6FD-444A-99F5-D526D260D1D9}"/>
              </a:ext>
            </a:extLst>
          </p:cNvPr>
          <p:cNvSpPr/>
          <p:nvPr/>
        </p:nvSpPr>
        <p:spPr>
          <a:xfrm>
            <a:off x="7549862" y="1887729"/>
            <a:ext cx="1552553" cy="1035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Inverse ACT</a:t>
            </a:r>
            <a:endParaRPr kumimoji="1" lang="ja-JP" altLang="en-US" sz="1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0554645-DDBC-4C99-9F42-21CD5E8023B5}"/>
              </a:ext>
            </a:extLst>
          </p:cNvPr>
          <p:cNvSpPr/>
          <p:nvPr/>
        </p:nvSpPr>
        <p:spPr>
          <a:xfrm>
            <a:off x="5327660" y="1887729"/>
            <a:ext cx="1552553" cy="103503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/>
              <a:t>Memory</a:t>
            </a:r>
            <a:endParaRPr kumimoji="1" lang="ja-JP" altLang="en-US" sz="16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A575DBE-6E60-4E33-AFC0-96674C123F09}"/>
              </a:ext>
            </a:extLst>
          </p:cNvPr>
          <p:cNvSpPr txBox="1"/>
          <p:nvPr/>
        </p:nvSpPr>
        <p:spPr>
          <a:xfrm>
            <a:off x="3209362" y="939744"/>
            <a:ext cx="5789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A pipeline process when ACT is used.</a:t>
            </a:r>
            <a:endParaRPr kumimoji="1" lang="ja-JP" altLang="en-US" sz="2400" dirty="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D9DA81F0-C019-4D2D-9DE0-79713C50C4C6}"/>
              </a:ext>
            </a:extLst>
          </p:cNvPr>
          <p:cNvSpPr/>
          <p:nvPr/>
        </p:nvSpPr>
        <p:spPr>
          <a:xfrm>
            <a:off x="9530042" y="2247769"/>
            <a:ext cx="315030" cy="31503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+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9F8496A1-DAA8-40B1-9347-079699E8BC96}"/>
              </a:ext>
            </a:extLst>
          </p:cNvPr>
          <p:cNvCxnSpPr>
            <a:cxnSpLocks/>
          </p:cNvCxnSpPr>
          <p:nvPr/>
        </p:nvCxnSpPr>
        <p:spPr>
          <a:xfrm flipV="1">
            <a:off x="9685786" y="2563768"/>
            <a:ext cx="0" cy="5400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E6268AC-6226-4EF0-9A44-F1DDB66D849E}"/>
              </a:ext>
            </a:extLst>
          </p:cNvPr>
          <p:cNvSpPr txBox="1"/>
          <p:nvPr/>
        </p:nvSpPr>
        <p:spPr>
          <a:xfrm>
            <a:off x="9004985" y="3071806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Prediction</a:t>
            </a:r>
            <a:endParaRPr kumimoji="1"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4CD66F6-2187-4594-8B71-258FA5B6961C}"/>
              </a:ext>
            </a:extLst>
          </p:cNvPr>
          <p:cNvSpPr txBox="1"/>
          <p:nvPr/>
        </p:nvSpPr>
        <p:spPr>
          <a:xfrm>
            <a:off x="194380" y="2047015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Bitstream</a:t>
            </a:r>
            <a:endParaRPr kumimoji="1" lang="ja-JP" alt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2714E28-B73F-4664-A8C0-1F2F7B8B0577}"/>
              </a:ext>
            </a:extLst>
          </p:cNvPr>
          <p:cNvSpPr txBox="1"/>
          <p:nvPr/>
        </p:nvSpPr>
        <p:spPr>
          <a:xfrm>
            <a:off x="5532497" y="1489911"/>
            <a:ext cx="1142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Y/Cg/Co</a:t>
            </a:r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4FA6DD1-076D-4898-8E8F-70110B560BC6}"/>
              </a:ext>
            </a:extLst>
          </p:cNvPr>
          <p:cNvSpPr txBox="1"/>
          <p:nvPr/>
        </p:nvSpPr>
        <p:spPr>
          <a:xfrm>
            <a:off x="9273633" y="1490302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G/B/R</a:t>
            </a:r>
            <a:endParaRPr kumimoji="1" lang="ja-JP" alt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297C559-9958-4CFA-8109-024001BB700A}"/>
              </a:ext>
            </a:extLst>
          </p:cNvPr>
          <p:cNvSpPr txBox="1"/>
          <p:nvPr/>
        </p:nvSpPr>
        <p:spPr>
          <a:xfrm>
            <a:off x="10229548" y="2061131"/>
            <a:ext cx="1853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Reconstruction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1068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CB1836-0D66-44EB-B4D9-2667D4926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 solution for memory issue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C8E42C0-19F5-453E-B971-648E14BFD4A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Restrict the larger inverse transform</a:t>
            </a:r>
          </a:p>
          <a:p>
            <a:pPr lvl="1"/>
            <a:r>
              <a:rPr kumimoji="1" lang="en-US" altLang="ja-JP" dirty="0"/>
              <a:t>When ACT is used, the transform size is limited.</a:t>
            </a:r>
          </a:p>
          <a:p>
            <a:pPr lvl="1"/>
            <a:r>
              <a:rPr lang="en-US" altLang="ja-JP" dirty="0"/>
              <a:t>Proposes to prohibit 64-points transform when ACT is used</a:t>
            </a:r>
            <a:r>
              <a:rPr kumimoji="1" lang="en-US" altLang="ja-JP" dirty="0"/>
              <a:t>.</a:t>
            </a:r>
          </a:p>
          <a:p>
            <a:pPr lvl="2"/>
            <a:r>
              <a:rPr lang="en-US" altLang="ja-JP" dirty="0"/>
              <a:t>HEVC can use 32-points, thus it aligns to HEVC.</a:t>
            </a:r>
            <a:endParaRPr kumimoji="1" lang="en-US" altLang="ja-JP" dirty="0"/>
          </a:p>
          <a:p>
            <a:pPr lvl="1"/>
            <a:r>
              <a:rPr lang="en-US" altLang="ja-JP" dirty="0"/>
              <a:t>When </a:t>
            </a:r>
            <a:r>
              <a:rPr lang="en-CA" altLang="ja-JP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sps_max_luma_transform_size_64_flag</a:t>
            </a:r>
            <a:r>
              <a:rPr lang="en-US" altLang="ja-JP" dirty="0"/>
              <a:t> is equal to 0, </a:t>
            </a:r>
            <a:r>
              <a:rPr lang="en-CA" altLang="ja-JP" b="1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sps_act_enabled_flag</a:t>
            </a:r>
            <a:r>
              <a:rPr lang="en-CA" altLang="ja-JP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is inferred equal to 0.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6F33414-FF0C-4BA6-B931-90024318A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04608EF-F219-4D2C-9FC0-F06435C8CFB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E1E093B-7A03-4D50-8468-BD5E691CBF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8421BA2-F862-4D3E-9D85-2CEA073AEC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475397"/>
              </p:ext>
            </p:extLst>
          </p:nvPr>
        </p:nvGraphicFramePr>
        <p:xfrm>
          <a:off x="1566407" y="3654025"/>
          <a:ext cx="8677990" cy="2438400"/>
        </p:xfrm>
        <a:graphic>
          <a:graphicData uri="http://schemas.openxmlformats.org/drawingml/2006/table">
            <a:tbl>
              <a:tblPr/>
              <a:tblGrid>
                <a:gridCol w="6776633">
                  <a:extLst>
                    <a:ext uri="{9D8B030D-6E8A-4147-A177-3AD203B41FA5}">
                      <a16:colId xmlns:a16="http://schemas.microsoft.com/office/drawing/2014/main" val="674280556"/>
                    </a:ext>
                  </a:extLst>
                </a:gridCol>
                <a:gridCol w="1901357">
                  <a:extLst>
                    <a:ext uri="{9D8B030D-6E8A-4147-A177-3AD203B41FA5}">
                      <a16:colId xmlns:a16="http://schemas.microsoft.com/office/drawing/2014/main" val="235218860"/>
                    </a:ext>
                  </a:extLst>
                </a:gridCol>
              </a:tblGrid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2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920167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sps_max_luma_transform_size_64_flag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62938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20722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chroma_format_idc  = =  3 ) {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394336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		</a:t>
                      </a:r>
                      <a:r>
                        <a:rPr lang="en-CA" sz="2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if(sps_max_luma_transform_size_64_flag)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2938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2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sps_act_enabled_flag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100434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53413"/>
                  </a:ext>
                </a:extLst>
              </a:tr>
              <a:tr h="29404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591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361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ACT1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DC694B59-F276-4F8B-AF09-9D7DF4E5A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650962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69617852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157223341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54659439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304140465"/>
                    </a:ext>
                  </a:extLst>
                </a:gridCol>
              </a:tblGrid>
              <a:tr h="2475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545862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543589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77006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08076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23105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87614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97320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5747465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743584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12030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131201"/>
                  </a:ext>
                </a:extLst>
              </a:tr>
              <a:tr h="2475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836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5118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ACT1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A77C954-F787-4B33-B4E1-7420D151C1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71147"/>
              </p:ext>
            </p:extLst>
          </p:nvPr>
        </p:nvGraphicFramePr>
        <p:xfrm>
          <a:off x="1063376" y="1988840"/>
          <a:ext cx="10081121" cy="3771900"/>
        </p:xfrm>
        <a:graphic>
          <a:graphicData uri="http://schemas.openxmlformats.org/drawingml/2006/table">
            <a:tbl>
              <a:tblPr/>
              <a:tblGrid>
                <a:gridCol w="5616926">
                  <a:extLst>
                    <a:ext uri="{9D8B030D-6E8A-4147-A177-3AD203B41FA5}">
                      <a16:colId xmlns:a16="http://schemas.microsoft.com/office/drawing/2014/main" val="194284458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61618979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04538262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291929380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47243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06681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8980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00664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8947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74699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49719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308082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01006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57879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162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86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674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8AEB6A-3315-4770-9679-2A7764D6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Test results for Separate Tree OFF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712306-243B-43A8-9A49-2EDDBAB1F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41B7C1-BE7F-4EDA-9420-7B0EEFFB265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56BA20-99DB-4E6F-8BF2-4B36C1BF5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7</a:t>
            </a:fld>
            <a:endParaRPr lang="en-US" altLang="ja-JP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49E251-2AB3-4E1D-AFEB-B408B2726A74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DualTree0, ACT1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BA73B49-56E1-4538-AF08-D2A4364FB7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584645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70347972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238215377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132812776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633757268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64003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753123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87024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6105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637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90047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978999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088316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75764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37702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947137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523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467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8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E4B304B-8C5D-44D1-B78D-47BD89CBEB28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ACT1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B20FEB63-1D3F-472D-964B-EEEE7C59EB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55388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655699544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12182333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21737948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002472243"/>
                    </a:ext>
                  </a:extLst>
                </a:gridCol>
              </a:tblGrid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06234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00211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986115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74198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06878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64486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424485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758878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061540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76026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7602634"/>
                  </a:ext>
                </a:extLst>
              </a:tr>
              <a:tr h="24390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09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889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6B41A-7000-4C9D-A83D-08A8EBE2E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Test results for Separate-Tree ON case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18C137-5779-491C-9CB2-DD6397AC1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35F28F-952A-4FB8-9FC3-E78783F4D40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2020/1/11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0B2B7-1540-4576-AFBC-2D8ADB10B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9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FEA84BB-0693-48D9-9EB6-D3934903FD46}"/>
              </a:ext>
            </a:extLst>
          </p:cNvPr>
          <p:cNvSpPr/>
          <p:nvPr/>
        </p:nvSpPr>
        <p:spPr>
          <a:xfrm>
            <a:off x="2188501" y="932520"/>
            <a:ext cx="760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VTM-7.1, IBC1, PLT1, BDPCM2, HashMe1, DualTree</a:t>
            </a:r>
            <a:r>
              <a:rPr lang="en-US" altLang="ja-JP" dirty="0"/>
              <a:t>1</a:t>
            </a:r>
            <a:r>
              <a:rPr lang="ja-JP" altLang="en-US" dirty="0" err="1"/>
              <a:t>,</a:t>
            </a:r>
            <a:r>
              <a:rPr lang="ja-JP" altLang="en-US" dirty="0"/>
              <a:t> ACT1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EF0B49FE-A23E-4A75-AA34-5C6415A7D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929509"/>
              </p:ext>
            </p:extLst>
          </p:nvPr>
        </p:nvGraphicFramePr>
        <p:xfrm>
          <a:off x="1063377" y="1988840"/>
          <a:ext cx="10081120" cy="3771900"/>
        </p:xfrm>
        <a:graphic>
          <a:graphicData uri="http://schemas.openxmlformats.org/drawingml/2006/table">
            <a:tbl>
              <a:tblPr/>
              <a:tblGrid>
                <a:gridCol w="5616925">
                  <a:extLst>
                    <a:ext uri="{9D8B030D-6E8A-4147-A177-3AD203B41FA5}">
                      <a16:colId xmlns:a16="http://schemas.microsoft.com/office/drawing/2014/main" val="390174496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3393728919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4182720218"/>
                    </a:ext>
                  </a:extLst>
                </a:gridCol>
                <a:gridCol w="1488065">
                  <a:extLst>
                    <a:ext uri="{9D8B030D-6E8A-4147-A177-3AD203B41FA5}">
                      <a16:colId xmlns:a16="http://schemas.microsoft.com/office/drawing/2014/main" val="2307424870"/>
                    </a:ext>
                  </a:extLst>
                </a:gridCol>
              </a:tblGrid>
              <a:tr h="2550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190292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23135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89655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23445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721535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084542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text &amp; graphics with motion, 1080p &amp;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818943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mixed content, 1440p &amp;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7689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332424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070871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685107"/>
                  </a:ext>
                </a:extLst>
              </a:tr>
              <a:tr h="25502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386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21784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2090</Words>
  <Application>Microsoft Office PowerPoint</Application>
  <PresentationFormat>ユーザー設定</PresentationFormat>
  <Paragraphs>593</Paragraphs>
  <Slides>16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5" baseType="lpstr">
      <vt:lpstr>HGP創英角ｺﾞｼｯｸUB</vt:lpstr>
      <vt:lpstr>Meiryo UI</vt:lpstr>
      <vt:lpstr>メイリオ</vt:lpstr>
      <vt:lpstr>游ゴシック</vt:lpstr>
      <vt:lpstr>Arial</vt:lpstr>
      <vt:lpstr>Calibri</vt:lpstr>
      <vt:lpstr>Times New Roman</vt:lpstr>
      <vt:lpstr>Wingdings</vt:lpstr>
      <vt:lpstr>VTD_template</vt:lpstr>
      <vt:lpstr>  JVET-Q0162 A memory issue on adaptive color transform</vt:lpstr>
      <vt:lpstr>Summary</vt:lpstr>
      <vt:lpstr>A memory issue for ACT</vt:lpstr>
      <vt:lpstr>A solution for memory issue</vt:lpstr>
      <vt:lpstr>Test results for Separate Tree OFF case</vt:lpstr>
      <vt:lpstr>Test results for Separate Tree OFF case</vt:lpstr>
      <vt:lpstr>Test results for Separate Tree OFF case</vt:lpstr>
      <vt:lpstr>Test results for Separate-Tree ON case</vt:lpstr>
      <vt:lpstr>Test results for Separate-Tree ON case</vt:lpstr>
      <vt:lpstr>Test results for Separate Tree OFF case</vt:lpstr>
      <vt:lpstr>Test results for Separate Tree OFF case</vt:lpstr>
      <vt:lpstr>Test results for Separate Tree OFF case</vt:lpstr>
      <vt:lpstr>Test results for Separate-Tree ON case</vt:lpstr>
      <vt:lpstr>Test results for Separate-Tree ON case</vt:lpstr>
      <vt:lpstr>Average BD rate for RGB test sequence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2020-01-11T09:29:37Z</dcterms:modified>
</cp:coreProperties>
</file>